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90" r:id="rId3"/>
    <p:sldMasterId id="2147483704" r:id="rId4"/>
    <p:sldMasterId id="2147483716" r:id="rId5"/>
  </p:sldMasterIdLst>
  <p:notesMasterIdLst>
    <p:notesMasterId r:id="rId38"/>
  </p:notesMasterIdLst>
  <p:sldIdLst>
    <p:sldId id="257" r:id="rId6"/>
    <p:sldId id="283" r:id="rId7"/>
    <p:sldId id="284" r:id="rId8"/>
    <p:sldId id="285" r:id="rId9"/>
    <p:sldId id="286" r:id="rId10"/>
    <p:sldId id="261" r:id="rId11"/>
    <p:sldId id="287" r:id="rId12"/>
    <p:sldId id="264" r:id="rId13"/>
    <p:sldId id="297" r:id="rId14"/>
    <p:sldId id="298" r:id="rId15"/>
    <p:sldId id="265" r:id="rId16"/>
    <p:sldId id="266" r:id="rId17"/>
    <p:sldId id="267" r:id="rId18"/>
    <p:sldId id="268" r:id="rId19"/>
    <p:sldId id="262" r:id="rId20"/>
    <p:sldId id="293" r:id="rId21"/>
    <p:sldId id="294" r:id="rId22"/>
    <p:sldId id="295" r:id="rId23"/>
    <p:sldId id="296" r:id="rId24"/>
    <p:sldId id="269" r:id="rId25"/>
    <p:sldId id="299" r:id="rId26"/>
    <p:sldId id="270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71" r:id="rId35"/>
    <p:sldId id="272" r:id="rId36"/>
    <p:sldId id="27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pc" initials="l" lastIdx="1" clrIdx="0">
    <p:extLst>
      <p:ext uri="{19B8F6BF-5375-455C-9EA6-DF929625EA0E}">
        <p15:presenceInfo xmlns:p15="http://schemas.microsoft.com/office/powerpoint/2012/main" userId="lenovo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39FF-8053-4D8D-A33F-012889C2AAF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B9EB4-F2FC-4AC1-9746-D05DD9191D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5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7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324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65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31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6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79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6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87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8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55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1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0853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1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24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6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2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16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03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2800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280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fld id="{9A0DB2DC-4C9A-4742-B13C-FB6460FD3503}" type="slidenum">
              <a:rPr lang="en-US" altLang="en-US" dirty="0">
                <a:solidFill>
                  <a:prstClr val="black"/>
                </a:solidFill>
                <a:ea typeface="宋体" panose="02010600030101010101" pitchFamily="2" charset="-122"/>
              </a:rPr>
              <a:pPr/>
              <a:t>32</a:t>
            </a:fld>
            <a:endParaRPr lang="en-US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10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79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04655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5195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8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9048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4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8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69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4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9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2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9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34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39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5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4862" indent="0">
              <a:buNone/>
              <a:defRPr sz="3733"/>
            </a:lvl2pPr>
            <a:lvl3pPr marL="1209796" indent="0">
              <a:buNone/>
              <a:defRPr sz="3200"/>
            </a:lvl3pPr>
            <a:lvl4pPr marL="1814640" indent="0">
              <a:buNone/>
              <a:defRPr sz="2667"/>
            </a:lvl4pPr>
            <a:lvl5pPr marL="2419597" indent="0">
              <a:buNone/>
              <a:defRPr sz="2667"/>
            </a:lvl5pPr>
            <a:lvl6pPr marL="3024295" indent="0">
              <a:buNone/>
              <a:defRPr sz="2667"/>
            </a:lvl6pPr>
            <a:lvl7pPr marL="3629269" indent="0">
              <a:buNone/>
              <a:defRPr sz="2667"/>
            </a:lvl7pPr>
            <a:lvl8pPr marL="4234107" indent="0">
              <a:buNone/>
              <a:defRPr sz="2667"/>
            </a:lvl8pPr>
            <a:lvl9pPr marL="483901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605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4862" indent="0">
              <a:buNone/>
              <a:defRPr sz="1600"/>
            </a:lvl2pPr>
            <a:lvl3pPr marL="1209796" indent="0">
              <a:buNone/>
              <a:defRPr sz="1333"/>
            </a:lvl3pPr>
            <a:lvl4pPr marL="1814640" indent="0">
              <a:buNone/>
              <a:defRPr sz="1200"/>
            </a:lvl4pPr>
            <a:lvl5pPr marL="2419597" indent="0">
              <a:buNone/>
              <a:defRPr sz="1200"/>
            </a:lvl5pPr>
            <a:lvl6pPr marL="3024295" indent="0">
              <a:buNone/>
              <a:defRPr sz="1200"/>
            </a:lvl6pPr>
            <a:lvl7pPr marL="3629269" indent="0">
              <a:buNone/>
              <a:defRPr sz="1200"/>
            </a:lvl7pPr>
            <a:lvl8pPr marL="4234107" indent="0">
              <a:buNone/>
              <a:defRPr sz="1200"/>
            </a:lvl8pPr>
            <a:lvl9pPr marL="483901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3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3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69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4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9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4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9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23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8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33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38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480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09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1446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193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239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2891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3368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3853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9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4804" indent="0">
              <a:buNone/>
              <a:defRPr sz="2667" b="1"/>
            </a:lvl2pPr>
            <a:lvl3pPr marL="1209678" indent="0">
              <a:buNone/>
              <a:defRPr sz="2400" b="1"/>
            </a:lvl3pPr>
            <a:lvl4pPr marL="1814461" indent="0">
              <a:buNone/>
              <a:defRPr sz="2133" b="1"/>
            </a:lvl4pPr>
            <a:lvl5pPr marL="2419354" indent="0">
              <a:buNone/>
              <a:defRPr sz="2133" b="1"/>
            </a:lvl5pPr>
            <a:lvl6pPr marL="3023995" indent="0">
              <a:buNone/>
              <a:defRPr sz="2133" b="1"/>
            </a:lvl6pPr>
            <a:lvl7pPr marL="3628911" indent="0">
              <a:buNone/>
              <a:defRPr sz="2133" b="1"/>
            </a:lvl7pPr>
            <a:lvl8pPr marL="4233683" indent="0">
              <a:buNone/>
              <a:defRPr sz="2133" b="1"/>
            </a:lvl8pPr>
            <a:lvl9pPr marL="483853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64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4804" indent="0">
              <a:buNone/>
              <a:defRPr sz="2667" b="1"/>
            </a:lvl2pPr>
            <a:lvl3pPr marL="1209678" indent="0">
              <a:buNone/>
              <a:defRPr sz="2400" b="1"/>
            </a:lvl3pPr>
            <a:lvl4pPr marL="1814461" indent="0">
              <a:buNone/>
              <a:defRPr sz="2133" b="1"/>
            </a:lvl4pPr>
            <a:lvl5pPr marL="2419354" indent="0">
              <a:buNone/>
              <a:defRPr sz="2133" b="1"/>
            </a:lvl5pPr>
            <a:lvl6pPr marL="3023995" indent="0">
              <a:buNone/>
              <a:defRPr sz="2133" b="1"/>
            </a:lvl6pPr>
            <a:lvl7pPr marL="3628911" indent="0">
              <a:buNone/>
              <a:defRPr sz="2133" b="1"/>
            </a:lvl7pPr>
            <a:lvl8pPr marL="4233683" indent="0">
              <a:buNone/>
              <a:defRPr sz="2133" b="1"/>
            </a:lvl8pPr>
            <a:lvl9pPr marL="483853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4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83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9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728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88" tIns="45583" rIns="90788" bIns="45583" rtlCol="0" anchor="ctr"/>
          <a:lstStyle/>
          <a:p>
            <a:pPr algn="ctr" defTabSz="907231">
              <a:defRPr/>
            </a:pPr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151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88" tIns="45583" rIns="90788" bIns="45583" rtlCol="0" anchor="ctr"/>
          <a:lstStyle/>
          <a:p>
            <a:pPr algn="ctr" defTabSz="907231">
              <a:defRPr/>
            </a:pPr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1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54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396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2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4804" indent="0">
              <a:buNone/>
              <a:defRPr sz="1600"/>
            </a:lvl2pPr>
            <a:lvl3pPr marL="1209678" indent="0">
              <a:buNone/>
              <a:defRPr sz="1333"/>
            </a:lvl3pPr>
            <a:lvl4pPr marL="1814461" indent="0">
              <a:buNone/>
              <a:defRPr sz="1200"/>
            </a:lvl4pPr>
            <a:lvl5pPr marL="2419354" indent="0">
              <a:buNone/>
              <a:defRPr sz="1200"/>
            </a:lvl5pPr>
            <a:lvl6pPr marL="3023995" indent="0">
              <a:buNone/>
              <a:defRPr sz="1200"/>
            </a:lvl6pPr>
            <a:lvl7pPr marL="3628911" indent="0">
              <a:buNone/>
              <a:defRPr sz="1200"/>
            </a:lvl7pPr>
            <a:lvl8pPr marL="4233683" indent="0">
              <a:buNone/>
              <a:defRPr sz="1200"/>
            </a:lvl8pPr>
            <a:lvl9pPr marL="483853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5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4804" indent="0">
              <a:buNone/>
              <a:defRPr sz="3733"/>
            </a:lvl2pPr>
            <a:lvl3pPr marL="1209678" indent="0">
              <a:buNone/>
              <a:defRPr sz="3200"/>
            </a:lvl3pPr>
            <a:lvl4pPr marL="1814461" indent="0">
              <a:buNone/>
              <a:defRPr sz="2667"/>
            </a:lvl4pPr>
            <a:lvl5pPr marL="2419354" indent="0">
              <a:buNone/>
              <a:defRPr sz="2667"/>
            </a:lvl5pPr>
            <a:lvl6pPr marL="3023995" indent="0">
              <a:buNone/>
              <a:defRPr sz="2667"/>
            </a:lvl6pPr>
            <a:lvl7pPr marL="3628911" indent="0">
              <a:buNone/>
              <a:defRPr sz="2667"/>
            </a:lvl7pPr>
            <a:lvl8pPr marL="4233683" indent="0">
              <a:buNone/>
              <a:defRPr sz="2667"/>
            </a:lvl8pPr>
            <a:lvl9pPr marL="483853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607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4804" indent="0">
              <a:buNone/>
              <a:defRPr sz="1600"/>
            </a:lvl2pPr>
            <a:lvl3pPr marL="1209678" indent="0">
              <a:buNone/>
              <a:defRPr sz="1333"/>
            </a:lvl3pPr>
            <a:lvl4pPr marL="1814461" indent="0">
              <a:buNone/>
              <a:defRPr sz="1200"/>
            </a:lvl4pPr>
            <a:lvl5pPr marL="2419354" indent="0">
              <a:buNone/>
              <a:defRPr sz="1200"/>
            </a:lvl5pPr>
            <a:lvl6pPr marL="3023995" indent="0">
              <a:buNone/>
              <a:defRPr sz="1200"/>
            </a:lvl6pPr>
            <a:lvl7pPr marL="3628911" indent="0">
              <a:buNone/>
              <a:defRPr sz="1200"/>
            </a:lvl7pPr>
            <a:lvl8pPr marL="4233683" indent="0">
              <a:buNone/>
              <a:defRPr sz="1200"/>
            </a:lvl8pPr>
            <a:lvl9pPr marL="483853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4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69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4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9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2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9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34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39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4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48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0979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1464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195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242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2926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341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390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48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0979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1464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195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242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2926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341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390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4862" indent="0">
              <a:buNone/>
              <a:defRPr sz="2667" b="1"/>
            </a:lvl2pPr>
            <a:lvl3pPr marL="1209796" indent="0">
              <a:buNone/>
              <a:defRPr sz="2400" b="1"/>
            </a:lvl3pPr>
            <a:lvl4pPr marL="1814640" indent="0">
              <a:buNone/>
              <a:defRPr sz="2133" b="1"/>
            </a:lvl4pPr>
            <a:lvl5pPr marL="2419597" indent="0">
              <a:buNone/>
              <a:defRPr sz="2133" b="1"/>
            </a:lvl5pPr>
            <a:lvl6pPr marL="3024295" indent="0">
              <a:buNone/>
              <a:defRPr sz="2133" b="1"/>
            </a:lvl6pPr>
            <a:lvl7pPr marL="3629269" indent="0">
              <a:buNone/>
              <a:defRPr sz="2133" b="1"/>
            </a:lvl7pPr>
            <a:lvl8pPr marL="4234107" indent="0">
              <a:buNone/>
              <a:defRPr sz="2133" b="1"/>
            </a:lvl8pPr>
            <a:lvl9pPr marL="483901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636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4862" indent="0">
              <a:buNone/>
              <a:defRPr sz="2667" b="1"/>
            </a:lvl2pPr>
            <a:lvl3pPr marL="1209796" indent="0">
              <a:buNone/>
              <a:defRPr sz="2400" b="1"/>
            </a:lvl3pPr>
            <a:lvl4pPr marL="1814640" indent="0">
              <a:buNone/>
              <a:defRPr sz="2133" b="1"/>
            </a:lvl4pPr>
            <a:lvl5pPr marL="2419597" indent="0">
              <a:buNone/>
              <a:defRPr sz="2133" b="1"/>
            </a:lvl5pPr>
            <a:lvl6pPr marL="3024295" indent="0">
              <a:buNone/>
              <a:defRPr sz="2133" b="1"/>
            </a:lvl6pPr>
            <a:lvl7pPr marL="3629269" indent="0">
              <a:buNone/>
              <a:defRPr sz="2133" b="1"/>
            </a:lvl7pPr>
            <a:lvl8pPr marL="4234107" indent="0">
              <a:buNone/>
              <a:defRPr sz="2133" b="1"/>
            </a:lvl8pPr>
            <a:lvl9pPr marL="483901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36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4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728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6" tIns="45587" rIns="90796" bIns="45587" rtlCol="0" anchor="ctr"/>
          <a:lstStyle/>
          <a:p>
            <a:pPr algn="ctr" defTabSz="907321">
              <a:defRPr/>
            </a:pPr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151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6" tIns="45587" rIns="90796" bIns="45587" rtlCol="0" anchor="ctr"/>
          <a:lstStyle/>
          <a:p>
            <a:pPr algn="ctr" defTabSz="907321">
              <a:defRPr/>
            </a:pPr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1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3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390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2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4862" indent="0">
              <a:buNone/>
              <a:defRPr sz="1600"/>
            </a:lvl2pPr>
            <a:lvl3pPr marL="1209796" indent="0">
              <a:buNone/>
              <a:defRPr sz="1333"/>
            </a:lvl3pPr>
            <a:lvl4pPr marL="1814640" indent="0">
              <a:buNone/>
              <a:defRPr sz="1200"/>
            </a:lvl4pPr>
            <a:lvl5pPr marL="2419597" indent="0">
              <a:buNone/>
              <a:defRPr sz="1200"/>
            </a:lvl5pPr>
            <a:lvl6pPr marL="3024295" indent="0">
              <a:buNone/>
              <a:defRPr sz="1200"/>
            </a:lvl6pPr>
            <a:lvl7pPr marL="3629269" indent="0">
              <a:buNone/>
              <a:defRPr sz="1200"/>
            </a:lvl7pPr>
            <a:lvl8pPr marL="4234107" indent="0">
              <a:buNone/>
              <a:defRPr sz="1200"/>
            </a:lvl8pPr>
            <a:lvl9pPr marL="483901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5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4862" indent="0">
              <a:buNone/>
              <a:defRPr sz="3733"/>
            </a:lvl2pPr>
            <a:lvl3pPr marL="1209796" indent="0">
              <a:buNone/>
              <a:defRPr sz="3200"/>
            </a:lvl3pPr>
            <a:lvl4pPr marL="1814640" indent="0">
              <a:buNone/>
              <a:defRPr sz="2667"/>
            </a:lvl4pPr>
            <a:lvl5pPr marL="2419597" indent="0">
              <a:buNone/>
              <a:defRPr sz="2667"/>
            </a:lvl5pPr>
            <a:lvl6pPr marL="3024295" indent="0">
              <a:buNone/>
              <a:defRPr sz="2667"/>
            </a:lvl6pPr>
            <a:lvl7pPr marL="3629269" indent="0">
              <a:buNone/>
              <a:defRPr sz="2667"/>
            </a:lvl7pPr>
            <a:lvl8pPr marL="4234107" indent="0">
              <a:buNone/>
              <a:defRPr sz="2667"/>
            </a:lvl8pPr>
            <a:lvl9pPr marL="483901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605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4862" indent="0">
              <a:buNone/>
              <a:defRPr sz="1600"/>
            </a:lvl2pPr>
            <a:lvl3pPr marL="1209796" indent="0">
              <a:buNone/>
              <a:defRPr sz="1333"/>
            </a:lvl3pPr>
            <a:lvl4pPr marL="1814640" indent="0">
              <a:buNone/>
              <a:defRPr sz="1200"/>
            </a:lvl4pPr>
            <a:lvl5pPr marL="2419597" indent="0">
              <a:buNone/>
              <a:defRPr sz="1200"/>
            </a:lvl5pPr>
            <a:lvl6pPr marL="3024295" indent="0">
              <a:buNone/>
              <a:defRPr sz="1200"/>
            </a:lvl6pPr>
            <a:lvl7pPr marL="3629269" indent="0">
              <a:buNone/>
              <a:defRPr sz="1200"/>
            </a:lvl7pPr>
            <a:lvl8pPr marL="4234107" indent="0">
              <a:buNone/>
              <a:defRPr sz="1200"/>
            </a:lvl8pPr>
            <a:lvl9pPr marL="483901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3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34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783" indent="0" algn="ctr">
              <a:buNone/>
              <a:defRPr sz="2000"/>
            </a:lvl2pPr>
            <a:lvl3pPr marL="913606" indent="0" algn="ctr">
              <a:buNone/>
              <a:defRPr sz="1867"/>
            </a:lvl3pPr>
            <a:lvl4pPr marL="1370410" indent="0" algn="ctr">
              <a:buNone/>
              <a:defRPr sz="1600"/>
            </a:lvl4pPr>
            <a:lvl5pPr marL="1827213" indent="0" algn="ctr">
              <a:buNone/>
              <a:defRPr sz="1600"/>
            </a:lvl5pPr>
            <a:lvl6pPr marL="2284038" indent="0" algn="ctr">
              <a:buNone/>
              <a:defRPr sz="1600"/>
            </a:lvl6pPr>
            <a:lvl7pPr marL="2740818" indent="0" algn="ctr">
              <a:buNone/>
              <a:defRPr sz="1600"/>
            </a:lvl7pPr>
            <a:lvl8pPr marL="3197600" indent="0" algn="ctr">
              <a:buNone/>
              <a:defRPr sz="1600"/>
            </a:lvl8pPr>
            <a:lvl9pPr marL="365438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19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8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7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60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3704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2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08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43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7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83" indent="0">
              <a:buNone/>
              <a:defRPr sz="2000" b="1"/>
            </a:lvl2pPr>
            <a:lvl3pPr marL="913606" indent="0">
              <a:buNone/>
              <a:defRPr sz="1867" b="1"/>
            </a:lvl3pPr>
            <a:lvl4pPr marL="1370410" indent="0">
              <a:buNone/>
              <a:defRPr sz="1600" b="1"/>
            </a:lvl4pPr>
            <a:lvl5pPr marL="1827213" indent="0">
              <a:buNone/>
              <a:defRPr sz="1600" b="1"/>
            </a:lvl5pPr>
            <a:lvl6pPr marL="2284038" indent="0">
              <a:buNone/>
              <a:defRPr sz="1600" b="1"/>
            </a:lvl6pPr>
            <a:lvl7pPr marL="2740818" indent="0">
              <a:buNone/>
              <a:defRPr sz="1600" b="1"/>
            </a:lvl7pPr>
            <a:lvl8pPr marL="3197600" indent="0">
              <a:buNone/>
              <a:defRPr sz="1600" b="1"/>
            </a:lvl8pPr>
            <a:lvl9pPr marL="365438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83" indent="0">
              <a:buNone/>
              <a:defRPr sz="2000" b="1"/>
            </a:lvl2pPr>
            <a:lvl3pPr marL="913606" indent="0">
              <a:buNone/>
              <a:defRPr sz="1867" b="1"/>
            </a:lvl3pPr>
            <a:lvl4pPr marL="1370410" indent="0">
              <a:buNone/>
              <a:defRPr sz="1600" b="1"/>
            </a:lvl4pPr>
            <a:lvl5pPr marL="1827213" indent="0">
              <a:buNone/>
              <a:defRPr sz="1600" b="1"/>
            </a:lvl5pPr>
            <a:lvl6pPr marL="2284038" indent="0">
              <a:buNone/>
              <a:defRPr sz="1600" b="1"/>
            </a:lvl6pPr>
            <a:lvl7pPr marL="2740818" indent="0">
              <a:buNone/>
              <a:defRPr sz="1600" b="1"/>
            </a:lvl7pPr>
            <a:lvl8pPr marL="3197600" indent="0">
              <a:buNone/>
              <a:defRPr sz="1600" b="1"/>
            </a:lvl8pPr>
            <a:lvl9pPr marL="365438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7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83" indent="0">
              <a:buNone/>
              <a:defRPr sz="1467"/>
            </a:lvl2pPr>
            <a:lvl3pPr marL="913606" indent="0">
              <a:buNone/>
              <a:defRPr sz="1200"/>
            </a:lvl3pPr>
            <a:lvl4pPr marL="1370410" indent="0">
              <a:buNone/>
              <a:defRPr sz="1067"/>
            </a:lvl4pPr>
            <a:lvl5pPr marL="1827213" indent="0">
              <a:buNone/>
              <a:defRPr sz="1067"/>
            </a:lvl5pPr>
            <a:lvl6pPr marL="2284038" indent="0">
              <a:buNone/>
              <a:defRPr sz="1067"/>
            </a:lvl6pPr>
            <a:lvl7pPr marL="2740818" indent="0">
              <a:buNone/>
              <a:defRPr sz="1067"/>
            </a:lvl7pPr>
            <a:lvl8pPr marL="3197600" indent="0">
              <a:buNone/>
              <a:defRPr sz="1067"/>
            </a:lvl8pPr>
            <a:lvl9pPr marL="3654383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6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72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6783" indent="0">
              <a:buNone/>
              <a:defRPr sz="2800"/>
            </a:lvl2pPr>
            <a:lvl3pPr marL="913606" indent="0">
              <a:buNone/>
              <a:defRPr sz="2400"/>
            </a:lvl3pPr>
            <a:lvl4pPr marL="1370410" indent="0">
              <a:buNone/>
              <a:defRPr sz="2000"/>
            </a:lvl4pPr>
            <a:lvl5pPr marL="1827213" indent="0">
              <a:buNone/>
              <a:defRPr sz="2000"/>
            </a:lvl5pPr>
            <a:lvl6pPr marL="2284038" indent="0">
              <a:buNone/>
              <a:defRPr sz="2000"/>
            </a:lvl6pPr>
            <a:lvl7pPr marL="2740818" indent="0">
              <a:buNone/>
              <a:defRPr sz="2000"/>
            </a:lvl7pPr>
            <a:lvl8pPr marL="3197600" indent="0">
              <a:buNone/>
              <a:defRPr sz="2000"/>
            </a:lvl8pPr>
            <a:lvl9pPr marL="3654383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83" indent="0">
              <a:buNone/>
              <a:defRPr sz="1467"/>
            </a:lvl2pPr>
            <a:lvl3pPr marL="913606" indent="0">
              <a:buNone/>
              <a:defRPr sz="1200"/>
            </a:lvl3pPr>
            <a:lvl4pPr marL="1370410" indent="0">
              <a:buNone/>
              <a:defRPr sz="1067"/>
            </a:lvl4pPr>
            <a:lvl5pPr marL="1827213" indent="0">
              <a:buNone/>
              <a:defRPr sz="1067"/>
            </a:lvl5pPr>
            <a:lvl6pPr marL="2284038" indent="0">
              <a:buNone/>
              <a:defRPr sz="1067"/>
            </a:lvl6pPr>
            <a:lvl7pPr marL="2740818" indent="0">
              <a:buNone/>
              <a:defRPr sz="1067"/>
            </a:lvl7pPr>
            <a:lvl8pPr marL="3197600" indent="0">
              <a:buNone/>
              <a:defRPr sz="1067"/>
            </a:lvl8pPr>
            <a:lvl9pPr marL="3654383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4862" indent="0">
              <a:buNone/>
              <a:defRPr sz="2667" b="1"/>
            </a:lvl2pPr>
            <a:lvl3pPr marL="1209796" indent="0">
              <a:buNone/>
              <a:defRPr sz="2400" b="1"/>
            </a:lvl3pPr>
            <a:lvl4pPr marL="1814640" indent="0">
              <a:buNone/>
              <a:defRPr sz="2133" b="1"/>
            </a:lvl4pPr>
            <a:lvl5pPr marL="2419597" indent="0">
              <a:buNone/>
              <a:defRPr sz="2133" b="1"/>
            </a:lvl5pPr>
            <a:lvl6pPr marL="3024295" indent="0">
              <a:buNone/>
              <a:defRPr sz="2133" b="1"/>
            </a:lvl6pPr>
            <a:lvl7pPr marL="3629269" indent="0">
              <a:buNone/>
              <a:defRPr sz="2133" b="1"/>
            </a:lvl7pPr>
            <a:lvl8pPr marL="4234107" indent="0">
              <a:buNone/>
              <a:defRPr sz="2133" b="1"/>
            </a:lvl8pPr>
            <a:lvl9pPr marL="483901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636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4862" indent="0">
              <a:buNone/>
              <a:defRPr sz="2667" b="1"/>
            </a:lvl2pPr>
            <a:lvl3pPr marL="1209796" indent="0">
              <a:buNone/>
              <a:defRPr sz="2400" b="1"/>
            </a:lvl3pPr>
            <a:lvl4pPr marL="1814640" indent="0">
              <a:buNone/>
              <a:defRPr sz="2133" b="1"/>
            </a:lvl4pPr>
            <a:lvl5pPr marL="2419597" indent="0">
              <a:buNone/>
              <a:defRPr sz="2133" b="1"/>
            </a:lvl5pPr>
            <a:lvl6pPr marL="3024295" indent="0">
              <a:buNone/>
              <a:defRPr sz="2133" b="1"/>
            </a:lvl6pPr>
            <a:lvl7pPr marL="3629269" indent="0">
              <a:buNone/>
              <a:defRPr sz="2133" b="1"/>
            </a:lvl7pPr>
            <a:lvl8pPr marL="4234107" indent="0">
              <a:buNone/>
              <a:defRPr sz="2133" b="1"/>
            </a:lvl8pPr>
            <a:lvl9pPr marL="483901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36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5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71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71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783" indent="0" algn="ctr">
              <a:buNone/>
              <a:defRPr sz="2000"/>
            </a:lvl2pPr>
            <a:lvl3pPr marL="913606" indent="0" algn="ctr">
              <a:buNone/>
              <a:defRPr sz="1867"/>
            </a:lvl3pPr>
            <a:lvl4pPr marL="1370410" indent="0" algn="ctr">
              <a:buNone/>
              <a:defRPr sz="1600"/>
            </a:lvl4pPr>
            <a:lvl5pPr marL="1827213" indent="0" algn="ctr">
              <a:buNone/>
              <a:defRPr sz="1600"/>
            </a:lvl5pPr>
            <a:lvl6pPr marL="2284038" indent="0" algn="ctr">
              <a:buNone/>
              <a:defRPr sz="1600"/>
            </a:lvl6pPr>
            <a:lvl7pPr marL="2740818" indent="0" algn="ctr">
              <a:buNone/>
              <a:defRPr sz="1600"/>
            </a:lvl7pPr>
            <a:lvl8pPr marL="3197600" indent="0" algn="ctr">
              <a:buNone/>
              <a:defRPr sz="1600"/>
            </a:lvl8pPr>
            <a:lvl9pPr marL="365438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99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0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8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7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60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3704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2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08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43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83" indent="0">
              <a:buNone/>
              <a:defRPr sz="2000" b="1"/>
            </a:lvl2pPr>
            <a:lvl3pPr marL="913606" indent="0">
              <a:buNone/>
              <a:defRPr sz="1867" b="1"/>
            </a:lvl3pPr>
            <a:lvl4pPr marL="1370410" indent="0">
              <a:buNone/>
              <a:defRPr sz="1600" b="1"/>
            </a:lvl4pPr>
            <a:lvl5pPr marL="1827213" indent="0">
              <a:buNone/>
              <a:defRPr sz="1600" b="1"/>
            </a:lvl5pPr>
            <a:lvl6pPr marL="2284038" indent="0">
              <a:buNone/>
              <a:defRPr sz="1600" b="1"/>
            </a:lvl6pPr>
            <a:lvl7pPr marL="2740818" indent="0">
              <a:buNone/>
              <a:defRPr sz="1600" b="1"/>
            </a:lvl7pPr>
            <a:lvl8pPr marL="3197600" indent="0">
              <a:buNone/>
              <a:defRPr sz="1600" b="1"/>
            </a:lvl8pPr>
            <a:lvl9pPr marL="365438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83" indent="0">
              <a:buNone/>
              <a:defRPr sz="2000" b="1"/>
            </a:lvl2pPr>
            <a:lvl3pPr marL="913606" indent="0">
              <a:buNone/>
              <a:defRPr sz="1867" b="1"/>
            </a:lvl3pPr>
            <a:lvl4pPr marL="1370410" indent="0">
              <a:buNone/>
              <a:defRPr sz="1600" b="1"/>
            </a:lvl4pPr>
            <a:lvl5pPr marL="1827213" indent="0">
              <a:buNone/>
              <a:defRPr sz="1600" b="1"/>
            </a:lvl5pPr>
            <a:lvl6pPr marL="2284038" indent="0">
              <a:buNone/>
              <a:defRPr sz="1600" b="1"/>
            </a:lvl6pPr>
            <a:lvl7pPr marL="2740818" indent="0">
              <a:buNone/>
              <a:defRPr sz="1600" b="1"/>
            </a:lvl7pPr>
            <a:lvl8pPr marL="3197600" indent="0">
              <a:buNone/>
              <a:defRPr sz="1600" b="1"/>
            </a:lvl8pPr>
            <a:lvl9pPr marL="365438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01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7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83" indent="0">
              <a:buNone/>
              <a:defRPr sz="1467"/>
            </a:lvl2pPr>
            <a:lvl3pPr marL="913606" indent="0">
              <a:buNone/>
              <a:defRPr sz="1200"/>
            </a:lvl3pPr>
            <a:lvl4pPr marL="1370410" indent="0">
              <a:buNone/>
              <a:defRPr sz="1067"/>
            </a:lvl4pPr>
            <a:lvl5pPr marL="1827213" indent="0">
              <a:buNone/>
              <a:defRPr sz="1067"/>
            </a:lvl5pPr>
            <a:lvl6pPr marL="2284038" indent="0">
              <a:buNone/>
              <a:defRPr sz="1067"/>
            </a:lvl6pPr>
            <a:lvl7pPr marL="2740818" indent="0">
              <a:buNone/>
              <a:defRPr sz="1067"/>
            </a:lvl7pPr>
            <a:lvl8pPr marL="3197600" indent="0">
              <a:buNone/>
              <a:defRPr sz="1067"/>
            </a:lvl8pPr>
            <a:lvl9pPr marL="3654383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72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6783" indent="0">
              <a:buNone/>
              <a:defRPr sz="2800"/>
            </a:lvl2pPr>
            <a:lvl3pPr marL="913606" indent="0">
              <a:buNone/>
              <a:defRPr sz="2400"/>
            </a:lvl3pPr>
            <a:lvl4pPr marL="1370410" indent="0">
              <a:buNone/>
              <a:defRPr sz="2000"/>
            </a:lvl4pPr>
            <a:lvl5pPr marL="1827213" indent="0">
              <a:buNone/>
              <a:defRPr sz="2000"/>
            </a:lvl5pPr>
            <a:lvl6pPr marL="2284038" indent="0">
              <a:buNone/>
              <a:defRPr sz="2000"/>
            </a:lvl6pPr>
            <a:lvl7pPr marL="2740818" indent="0">
              <a:buNone/>
              <a:defRPr sz="2000"/>
            </a:lvl7pPr>
            <a:lvl8pPr marL="3197600" indent="0">
              <a:buNone/>
              <a:defRPr sz="2000"/>
            </a:lvl8pPr>
            <a:lvl9pPr marL="3654383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83" indent="0">
              <a:buNone/>
              <a:defRPr sz="1467"/>
            </a:lvl2pPr>
            <a:lvl3pPr marL="913606" indent="0">
              <a:buNone/>
              <a:defRPr sz="1200"/>
            </a:lvl3pPr>
            <a:lvl4pPr marL="1370410" indent="0">
              <a:buNone/>
              <a:defRPr sz="1067"/>
            </a:lvl4pPr>
            <a:lvl5pPr marL="1827213" indent="0">
              <a:buNone/>
              <a:defRPr sz="1067"/>
            </a:lvl5pPr>
            <a:lvl6pPr marL="2284038" indent="0">
              <a:buNone/>
              <a:defRPr sz="1067"/>
            </a:lvl6pPr>
            <a:lvl7pPr marL="2740818" indent="0">
              <a:buNone/>
              <a:defRPr sz="1067"/>
            </a:lvl7pPr>
            <a:lvl8pPr marL="3197600" indent="0">
              <a:buNone/>
              <a:defRPr sz="1067"/>
            </a:lvl8pPr>
            <a:lvl9pPr marL="3654383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5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2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71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71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728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6" tIns="45587" rIns="90796" bIns="45587" rtlCol="0" anchor="ctr"/>
          <a:lstStyle/>
          <a:p>
            <a:pPr algn="ctr" defTabSz="907321">
              <a:defRPr/>
            </a:pPr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151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6" tIns="45587" rIns="90796" bIns="45587" rtlCol="0" anchor="ctr"/>
          <a:lstStyle/>
          <a:p>
            <a:pPr algn="ctr" defTabSz="907321">
              <a:defRPr/>
            </a:pPr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1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4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24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390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2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4862" indent="0">
              <a:buNone/>
              <a:defRPr sz="1600"/>
            </a:lvl2pPr>
            <a:lvl3pPr marL="1209796" indent="0">
              <a:buNone/>
              <a:defRPr sz="1333"/>
            </a:lvl3pPr>
            <a:lvl4pPr marL="1814640" indent="0">
              <a:buNone/>
              <a:defRPr sz="1200"/>
            </a:lvl4pPr>
            <a:lvl5pPr marL="2419597" indent="0">
              <a:buNone/>
              <a:defRPr sz="1200"/>
            </a:lvl5pPr>
            <a:lvl6pPr marL="3024295" indent="0">
              <a:buNone/>
              <a:defRPr sz="1200"/>
            </a:lvl6pPr>
            <a:lvl7pPr marL="3629269" indent="0">
              <a:buNone/>
              <a:defRPr sz="1200"/>
            </a:lvl7pPr>
            <a:lvl8pPr marL="4234107" indent="0">
              <a:buNone/>
              <a:defRPr sz="1200"/>
            </a:lvl8pPr>
            <a:lvl9pPr marL="483901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68097" tIns="34190" rIns="68097" bIns="341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68097" tIns="34190" rIns="68097" bIns="34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68097" tIns="34190" rIns="68097" bIns="3419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321"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07321"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68097" tIns="34190" rIns="68097" bIns="3419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32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68097" tIns="34190" rIns="68097" bIns="3419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321"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0732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3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1209162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551" indent="-453551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3034" indent="-378060" algn="l" defTabSz="1209162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12152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17222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21960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26695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31674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41542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4862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796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4640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9597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4295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9269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34107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39018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68091" tIns="34187" rIns="68091" bIns="34187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68091" tIns="34187" rIns="68091" bIns="3418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68091" tIns="34187" rIns="68091" bIns="3418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231"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07231"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68091" tIns="34187" rIns="68091" bIns="3418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23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68091" tIns="34187" rIns="68091" bIns="3418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231"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0723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120904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503" indent="-453503" algn="l" defTabSz="1209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2937" indent="-378020" algn="l" defTabSz="12090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12004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17014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21687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26358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31284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36113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41026" indent="-302312" algn="l" defTabSz="1209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4804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78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4461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9354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3995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8911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33683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38538" algn="l" defTabSz="12090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68097" tIns="34190" rIns="68097" bIns="341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68097" tIns="34190" rIns="68097" bIns="34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68097" tIns="34190" rIns="68097" bIns="3419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321"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07321">
                <a:defRPr/>
              </a:pPr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68097" tIns="34190" rIns="68097" bIns="3419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32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68097" tIns="34190" rIns="68097" bIns="3419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321"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0732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1209162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551" indent="-453551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3034" indent="-378060" algn="l" defTabSz="1209162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12152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17222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21960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26695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31674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41542" indent="-302344" algn="l" defTabSz="12091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4862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796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4640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9597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4295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9269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34107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39018" algn="l" defTabSz="12091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372" tIns="45686" rIns="91372" bIns="4568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372" tIns="45686" rIns="91372" bIns="4568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06"/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3606"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0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06"/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360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360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13" indent="-228413" algn="l" defTabSz="91360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38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18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00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5583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2407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9210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6013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2838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783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3606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0410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7213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4038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0818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7600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4383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372" tIns="45686" rIns="91372" bIns="4568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372" tIns="45686" rIns="91372" bIns="4568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06"/>
            <a:fld id="{D7895655-7A59-4F16-9A55-9CC0386921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3606"/>
              <a:t>2020/5/15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0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06"/>
            <a:fld id="{F1FDC294-D409-42D3-B6E8-774A87E6E7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360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360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13" indent="-228413" algn="l" defTabSz="91360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38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18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00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5583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2407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69210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6013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2838" indent="-228413" algn="l" defTabSz="9136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783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3606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0410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7213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4038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0818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7600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4383" algn="l" defTabSz="9136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6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webp"/><Relationship Id="rId4" Type="http://schemas.openxmlformats.org/officeDocument/2006/relationships/image" Target="../media/image21.web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3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notesSlide" Target="../notesSlides/notesSlide20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&#232;&#182;&#133;&#233;&#147;&#190;&#230;&#142;&#165;/&#229;&#188;&#149;&#231;&#148;&#168;&#232;&#167;&#132;&#232;&#140;&#131;&#228;&#184;&#190;&#228;&#190;&#139;/&#230;&#160;&#188;&#229;&#188;&#143;&#228;&#184;&#141;&#232;&#167;&#132;&#232;&#140;&#131;&#229;&#175;&#188;&#232;&#135;&#180;&#231;&#154;&#132;&#229;&#164;&#141;&#229;&#136;&#182;&#230;&#175;&#148;.png" TargetMode="External"/><Relationship Id="rId13" Type="http://schemas.openxmlformats.org/officeDocument/2006/relationships/image" Target="../media/image35.png"/><Relationship Id="rId3" Type="http://schemas.openxmlformats.org/officeDocument/2006/relationships/hyperlink" Target="&#232;&#182;&#133;&#233;&#147;&#190;&#230;&#142;&#165;/&#229;&#188;&#149;&#231;&#148;&#168;&#232;&#167;&#132;&#232;&#140;&#131;&#228;&#184;&#190;&#228;&#190;&#139;/&#229;&#164;&#167;&#230;&#174;&#181;&#229;&#164;&#141;&#229;&#136;&#182;&#232;&#128;&#140;&#230;&#156;&#170;&#230;&#160;&#135;&#229;&#188;&#149;&#229;&#175;&#188;&#232;&#135;&#180;&#230;&#160;&#135;&#231;&#186;&#162;.png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6" Type="http://schemas.openxmlformats.org/officeDocument/2006/relationships/hyperlink" Target="&#232;&#182;&#133;&#233;&#147;&#190;&#230;&#142;&#165;/&#229;&#188;&#149;&#231;&#148;&#168;&#232;&#167;&#132;&#232;&#140;&#131;&#228;&#184;&#190;&#228;&#190;&#139;/&#230;&#160;&#135;&#229;&#188;&#149;&#228;&#184;&#141;&#230;&#173;&#163;&#231;&#161;&#174;.png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hyperlink" Target="&#232;&#182;&#133;&#233;&#147;&#190;&#230;&#142;&#165;/&#229;&#188;&#149;&#231;&#148;&#168;&#232;&#167;&#132;&#232;&#140;&#131;&#228;&#184;&#190;&#228;&#190;&#139;/&#231;&#187;&#147;&#232;&#174;&#186;&#233;&#131;&#168;&#229;&#136;&#134;&#230;&#160;&#135;&#231;&#186;&#162;&#230;&#136;&#150;&#230;&#160;&#135;&#233;&#187;&#132;.png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9" y="2400301"/>
            <a:ext cx="12215887" cy="1367083"/>
          </a:xfrm>
          <a:prstGeom prst="rect">
            <a:avLst/>
          </a:prstGeom>
          <a:blipFill>
            <a:blip r:embed="rId3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6" tIns="45583" rIns="90796" bIns="45583" rtlCol="0" anchor="ctr"/>
          <a:lstStyle/>
          <a:p>
            <a:pPr algn="ctr" defTabSz="907299"/>
            <a:endParaRPr lang="zh-CN" altLang="en-US" sz="1867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75791" y="2679965"/>
            <a:ext cx="5610860" cy="1405356"/>
          </a:xfrm>
          <a:prstGeom prst="rect">
            <a:avLst/>
          </a:prstGeom>
        </p:spPr>
        <p:txBody>
          <a:bodyPr wrap="square" lIns="90787" tIns="45579" rIns="90787" bIns="45579">
            <a:spAutoFit/>
          </a:bodyPr>
          <a:lstStyle/>
          <a:p>
            <a:pPr defTabSz="907299"/>
            <a:r>
              <a:rPr lang="zh-CN" altLang="en-US" sz="4267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学术不端与学术规范</a:t>
            </a:r>
          </a:p>
          <a:p>
            <a:pPr defTabSz="907299"/>
            <a:endParaRPr lang="zh-CN" altLang="en-US" sz="4267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87826" y="2107162"/>
            <a:ext cx="1801399" cy="1802153"/>
            <a:chOff x="2124035" y="1512514"/>
            <a:chExt cx="1600073" cy="1600739"/>
          </a:xfrm>
        </p:grpSpPr>
        <p:sp>
          <p:nvSpPr>
            <p:cNvPr id="11" name="椭圆 10"/>
            <p:cNvSpPr/>
            <p:nvPr/>
          </p:nvSpPr>
          <p:spPr>
            <a:xfrm>
              <a:off x="2124035" y="1512514"/>
              <a:ext cx="1600073" cy="1600739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spcCol="0" rtlCol="0" anchor="ctr"/>
            <a:lstStyle/>
            <a:p>
              <a:pPr algn="ctr" defTabSz="907299"/>
              <a:endParaRPr lang="zh-CN" altLang="en-US" sz="1867" dirty="0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253805" y="1642339"/>
              <a:ext cx="1340528" cy="1341087"/>
            </a:xfrm>
            <a:prstGeom prst="ellipse">
              <a:avLst/>
            </a:prstGeom>
            <a:blipFill>
              <a:blip r:embed="rId3"/>
              <a:tile tx="0" ty="0" sx="75000" sy="75000" flip="none" algn="tl"/>
            </a:blipFill>
            <a:ln w="19050">
              <a:noFill/>
            </a:ln>
            <a:effectLst>
              <a:outerShdw blurRad="254000" dist="63500" dir="7200000" sx="92000" sy="92000" algn="ctr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spcCol="0" rtlCol="0" anchor="ctr"/>
            <a:lstStyle/>
            <a:p>
              <a:pPr algn="ctr" defTabSz="907299"/>
              <a:endParaRPr lang="zh-CN" altLang="en-US" sz="1867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16213" y="1897288"/>
              <a:ext cx="585478" cy="902148"/>
            </a:xfrm>
            <a:prstGeom prst="rect">
              <a:avLst/>
            </a:prstGeom>
            <a:noFill/>
          </p:spPr>
          <p:txBody>
            <a:bodyPr wrap="none" lIns="91435" tIns="45719" rIns="91435" bIns="45719" rtlCol="0">
              <a:spAutoFit/>
            </a:bodyPr>
            <a:lstStyle/>
            <a:p>
              <a:pPr defTabSz="907299"/>
              <a:r>
                <a:rPr lang="en-US" altLang="zh-CN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40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D547F7-041A-4040-983D-183674DE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44" y="102446"/>
            <a:ext cx="8258714" cy="65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11439" y="945683"/>
            <a:ext cx="5860640" cy="1226036"/>
            <a:chOff x="683579" y="709262"/>
            <a:chExt cx="4395480" cy="919527"/>
          </a:xfrm>
        </p:grpSpPr>
        <p:grpSp>
          <p:nvGrpSpPr>
            <p:cNvPr id="2" name="组合 1"/>
            <p:cNvGrpSpPr/>
            <p:nvPr/>
          </p:nvGrpSpPr>
          <p:grpSpPr>
            <a:xfrm>
              <a:off x="1187636" y="709262"/>
              <a:ext cx="3891423" cy="919527"/>
              <a:chOff x="941350" y="1677724"/>
              <a:chExt cx="1888633" cy="902391"/>
            </a:xfrm>
          </p:grpSpPr>
          <p:sp>
            <p:nvSpPr>
              <p:cNvPr id="38" name="Text Placeholder 32"/>
              <p:cNvSpPr txBox="1"/>
              <p:nvPr/>
            </p:nvSpPr>
            <p:spPr>
              <a:xfrm>
                <a:off x="941352" y="1991229"/>
                <a:ext cx="1888631" cy="58888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未能在合理的期间内获得重要研究数据</a:t>
                </a:r>
              </a:p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为了提高研究的重要性，运用不恰当的统计方法</a:t>
                </a:r>
              </a:p>
            </p:txBody>
          </p:sp>
          <p:sp>
            <p:nvSpPr>
              <p:cNvPr id="39" name="Text Placeholder 33"/>
              <p:cNvSpPr txBox="1"/>
              <p:nvPr/>
            </p:nvSpPr>
            <p:spPr>
              <a:xfrm>
                <a:off x="941350" y="1677724"/>
                <a:ext cx="1133828" cy="326204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 fontAlgn="base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zh-CN" altLang="en-US" sz="24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数据使用不当</a:t>
                </a:r>
                <a:endParaRPr lang="en-AU" sz="24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83579" y="722814"/>
              <a:ext cx="360040" cy="36006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noAutofit/>
            </a:bodyPr>
            <a:lstStyle/>
            <a:p>
              <a:pPr algn="ctr" defTabSz="861841" fontAlgn="base">
                <a:lnSpc>
                  <a:spcPct val="120000"/>
                </a:lnSpc>
              </a:pPr>
              <a:r>
                <a:rPr lang="en-US" altLang="zh-CN" sz="1867" b="1" dirty="0">
                  <a:solidFill>
                    <a:srgbClr val="FFFFFF"/>
                  </a:solidFill>
                  <a:cs typeface="+mn-ea"/>
                  <a:sym typeface="Arial" panose="020B0604020202020204" pitchFamily="34" charset="0"/>
                </a:rPr>
                <a:t>1</a:t>
              </a:r>
              <a:endParaRPr lang="en-AU" sz="1867" b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35475" y="2343527"/>
            <a:ext cx="6216656" cy="1612529"/>
            <a:chOff x="701606" y="1757645"/>
            <a:chExt cx="4662492" cy="1209397"/>
          </a:xfrm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701606" y="1757646"/>
              <a:ext cx="359979" cy="36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noAutofit/>
            </a:bodyPr>
            <a:lstStyle/>
            <a:p>
              <a:pPr algn="ctr" defTabSz="861841" fontAlgn="base">
                <a:lnSpc>
                  <a:spcPct val="120000"/>
                </a:lnSpc>
              </a:pPr>
              <a:r>
                <a:rPr lang="en-US" altLang="zh-CN" sz="1867" b="1" dirty="0">
                  <a:solidFill>
                    <a:srgbClr val="FFFFFF"/>
                  </a:solidFill>
                  <a:cs typeface="+mn-ea"/>
                  <a:sym typeface="Arial" panose="020B0604020202020204" pitchFamily="34" charset="0"/>
                </a:rPr>
                <a:t>2</a:t>
              </a:r>
              <a:endParaRPr lang="en-US" sz="1867" b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29392" y="1757645"/>
              <a:ext cx="4134706" cy="1209397"/>
              <a:chOff x="941350" y="3345270"/>
              <a:chExt cx="1888632" cy="956551"/>
            </a:xfrm>
          </p:grpSpPr>
          <p:sp>
            <p:nvSpPr>
              <p:cNvPr id="201" name="Text Placeholder 33"/>
              <p:cNvSpPr txBox="1"/>
              <p:nvPr/>
            </p:nvSpPr>
            <p:spPr>
              <a:xfrm>
                <a:off x="941350" y="3345270"/>
                <a:ext cx="1133828" cy="262905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 fontAlgn="base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zh-CN" altLang="en-US" sz="24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违反科学规则</a:t>
                </a:r>
                <a:endParaRPr lang="en-AU" sz="24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Text Placeholder 32"/>
              <p:cNvSpPr txBox="1"/>
              <p:nvPr/>
            </p:nvSpPr>
            <p:spPr>
              <a:xfrm>
                <a:off x="941351" y="3589901"/>
                <a:ext cx="1888631" cy="7119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忽视材料处理政策的细节（生物安全、放射性材料）</a:t>
                </a:r>
                <a:endParaRPr lang="en-US" altLang="zh-CN" sz="1733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endParaRPr>
              </a:p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运用一个项目的资金完成其他项目</a:t>
                </a:r>
                <a:endParaRPr lang="en-US" altLang="zh-CN" sz="1733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endParaRPr>
              </a:p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在人体研究实验中没有报告不良事件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11519" y="4012024"/>
            <a:ext cx="7392740" cy="1263198"/>
            <a:chOff x="683639" y="3009018"/>
            <a:chExt cx="5544555" cy="947399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 flipH="1">
              <a:off x="683639" y="3009018"/>
              <a:ext cx="359980" cy="36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noAutofit/>
            </a:bodyPr>
            <a:lstStyle/>
            <a:p>
              <a:pPr algn="ctr" defTabSz="861841" fontAlgn="base">
                <a:lnSpc>
                  <a:spcPct val="120000"/>
                </a:lnSpc>
              </a:pPr>
              <a:r>
                <a:rPr lang="en-US" altLang="zh-CN" sz="1867" b="1" dirty="0">
                  <a:solidFill>
                    <a:srgbClr val="FFFFFF"/>
                  </a:solidFill>
                  <a:cs typeface="+mn-ea"/>
                  <a:sym typeface="Arial" panose="020B0604020202020204" pitchFamily="34" charset="0"/>
                </a:rPr>
                <a:t>3</a:t>
              </a:r>
              <a:endParaRPr lang="en-AU" altLang="zh-CN" sz="1867" b="1" dirty="0">
                <a:solidFill>
                  <a:srgbClr val="FFFFFF"/>
                </a:solidFill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219567" y="3009033"/>
              <a:ext cx="5008627" cy="947384"/>
              <a:chOff x="6999551" y="1736899"/>
              <a:chExt cx="1897647" cy="685370"/>
            </a:xfrm>
          </p:grpSpPr>
          <p:sp>
            <p:nvSpPr>
              <p:cNvPr id="202" name="Text Placeholder 33"/>
              <p:cNvSpPr txBox="1"/>
              <p:nvPr/>
            </p:nvSpPr>
            <p:spPr>
              <a:xfrm>
                <a:off x="6999551" y="1736899"/>
                <a:ext cx="1133828" cy="240469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 fontAlgn="base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zh-CN" altLang="en-US" sz="24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不当同行关系</a:t>
                </a:r>
                <a:endParaRPr lang="en-AU" sz="24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Text Placeholder 32"/>
              <p:cNvSpPr txBox="1"/>
              <p:nvPr/>
            </p:nvSpPr>
            <p:spPr>
              <a:xfrm>
                <a:off x="7008567" y="1988159"/>
                <a:ext cx="1888631" cy="4341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规避同行审查程序</a:t>
                </a:r>
                <a:endParaRPr lang="en-US" altLang="zh-CN" sz="1733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endParaRPr>
              </a:p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未经授权运用他人的想法，或对这种使用未给予应有的感谢</a:t>
                </a:r>
                <a:endParaRPr lang="en-US" altLang="zh-CN" sz="1733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911519" y="5417211"/>
            <a:ext cx="7206991" cy="1227955"/>
            <a:chOff x="683639" y="4062907"/>
            <a:chExt cx="5405243" cy="920966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83639" y="4093350"/>
              <a:ext cx="359980" cy="36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noAutofit/>
            </a:bodyPr>
            <a:lstStyle/>
            <a:p>
              <a:pPr algn="ctr" defTabSz="861841" fontAlgn="base">
                <a:lnSpc>
                  <a:spcPct val="120000"/>
                </a:lnSpc>
              </a:pPr>
              <a:r>
                <a:rPr lang="en-US" altLang="zh-CN" sz="1867" b="1" dirty="0">
                  <a:solidFill>
                    <a:srgbClr val="FFFFFF"/>
                  </a:solidFill>
                  <a:cs typeface="+mn-ea"/>
                  <a:sym typeface="Arial" panose="020B0604020202020204" pitchFamily="34" charset="0"/>
                </a:rPr>
                <a:t>4</a:t>
              </a:r>
              <a:endParaRPr lang="en-AU" altLang="zh-CN" sz="1867" b="1" dirty="0">
                <a:solidFill>
                  <a:srgbClr val="FFFFFF"/>
                </a:solidFill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87634" y="4062907"/>
              <a:ext cx="4901248" cy="920966"/>
              <a:chOff x="7075926" y="3386176"/>
              <a:chExt cx="1950970" cy="637556"/>
            </a:xfrm>
          </p:grpSpPr>
          <p:sp>
            <p:nvSpPr>
              <p:cNvPr id="203" name="Text Placeholder 33"/>
              <p:cNvSpPr txBox="1"/>
              <p:nvPr/>
            </p:nvSpPr>
            <p:spPr>
              <a:xfrm>
                <a:off x="7086113" y="3386176"/>
                <a:ext cx="1940783" cy="2301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 fontAlgn="base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zh-CN" altLang="en-US" sz="24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基于产出压力的不当科研</a:t>
                </a:r>
                <a:endParaRPr lang="en-AU" sz="24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Text Placeholder 32"/>
              <p:cNvSpPr txBox="1"/>
              <p:nvPr/>
            </p:nvSpPr>
            <p:spPr>
              <a:xfrm>
                <a:off x="7075926" y="3608324"/>
                <a:ext cx="1888631" cy="4154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为了应对资助方的压力，修改研究的设计、方法或者结果</a:t>
                </a:r>
              </a:p>
              <a:p>
                <a:pPr algn="just" fontAlgn="base"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zh-CN" altLang="en-US" sz="1733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+mn-ea"/>
                    <a:sym typeface="Arial" panose="020B0604020202020204" pitchFamily="34" charset="0"/>
                  </a:rPr>
                  <a:t>在基金项目的申请中夸大事实</a:t>
                </a:r>
                <a:endParaRPr lang="en-US" altLang="zh-CN" sz="1733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197" name="任意多边形 196"/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8" name="任意多边形 197"/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00" name="Content Placeholder 2"/>
            <p:cNvSpPr txBox="1"/>
            <p:nvPr/>
          </p:nvSpPr>
          <p:spPr>
            <a:xfrm>
              <a:off x="518789" y="123481"/>
              <a:ext cx="2181013" cy="307825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科研不当行为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Text Placeholder 32"/>
            <p:cNvSpPr txBox="1"/>
            <p:nvPr/>
          </p:nvSpPr>
          <p:spPr>
            <a:xfrm>
              <a:off x="2165488" y="172752"/>
              <a:ext cx="4740674" cy="2585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fontAlgn="base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1867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介于科研不端行为和科研负责行为之间的科研失范行为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310EC2-3A9B-48C0-9CE7-F4FC1393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03" y="1593677"/>
            <a:ext cx="4183319" cy="44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24758" y="642469"/>
            <a:ext cx="10182530" cy="5328108"/>
            <a:chOff x="408784" y="594354"/>
            <a:chExt cx="8157262" cy="4362047"/>
          </a:xfrm>
        </p:grpSpPr>
        <p:sp>
          <p:nvSpPr>
            <p:cNvPr id="25" name="标题 5"/>
            <p:cNvSpPr txBox="1"/>
            <p:nvPr/>
          </p:nvSpPr>
          <p:spPr>
            <a:xfrm>
              <a:off x="408784" y="648072"/>
              <a:ext cx="5797907" cy="422793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lIns="86233" tIns="43311" rIns="86233" bIns="43311" anchor="b"/>
            <a:lstStyle/>
            <a:p>
              <a:pPr algn="ctr" defTabSz="862105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高等学校预防与处理学术不端行为办法</a:t>
              </a:r>
              <a:endParaRPr lang="en-US" altLang="zh-CN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</a:endParaRPr>
            </a:p>
            <a:p>
              <a:pPr algn="ctr" defTabSz="862105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333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</a:endParaRPr>
            </a:p>
            <a:p>
              <a:pPr algn="ctr" defTabSz="862105" fontAlgn="base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2016年9月1日起施行</a:t>
              </a:r>
            </a:p>
            <a:p>
              <a:pPr defTabSz="86210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</a:t>
              </a:r>
              <a:r>
                <a:rPr lang="zh-CN" altLang="en-US" sz="1867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</a:t>
              </a: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第二十七条　经调查，确认被举报人在科学研究及相关活动中有下列行为之一的，应当认定为构成</a:t>
              </a:r>
              <a:r>
                <a:rPr lang="zh-CN" altLang="en-US" sz="1733" b="1" noProof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学术不端行为</a:t>
              </a: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：</a:t>
              </a: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（一）剽窃、抄袭、侵占他人学术成果；</a:t>
              </a:r>
              <a:endParaRPr lang="en-US" altLang="zh-CN" sz="1733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</a:endParaRP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</a:t>
              </a: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（二）篡改他人研究成果；</a:t>
              </a: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（三）伪造科研数据、资料、文献、注释，捏造事实、编造虚假研究成果；</a:t>
              </a: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（四）未参加研究而在成果中署名，未经许可不当使用他人署名，虚构合作者或未参加研究而署名。</a:t>
              </a: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（五）在申报课题、申请学位等过程中提供虚假学术信息；</a:t>
              </a: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（六）买卖论文、由他人代写或者为他人代写论文；</a:t>
              </a:r>
            </a:p>
            <a:p>
              <a:pPr defTabSz="8621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33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</a:rPr>
                <a:t>        （七）其他根据相关机构规定属于学术不端的行为。</a:t>
              </a:r>
              <a:endParaRPr lang="zh-CN" altLang="en-US" sz="1733" b="1" noProof="1">
                <a:solidFill>
                  <a:srgbClr val="003366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itchFamily="34" charset="-122"/>
                <a:sym typeface="Gill Sans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807689" y="594354"/>
              <a:ext cx="1758357" cy="4362047"/>
              <a:chOff x="14513" y="286"/>
              <a:chExt cx="3894" cy="9752"/>
            </a:xfrm>
            <a:noFill/>
            <a:effectLst>
              <a:reflection blurRad="6350" endPos="0" dist="50800" dir="5400000" sy="-100000" algn="bl" rotWithShape="0"/>
            </a:effectLst>
          </p:grpSpPr>
          <p:pic>
            <p:nvPicPr>
              <p:cNvPr id="39" name="图片 2" descr="14088908009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14" y="4009"/>
                <a:ext cx="3891" cy="3445"/>
              </a:xfrm>
              <a:prstGeom prst="rect">
                <a:avLst/>
              </a:prstGeom>
              <a:grpFill/>
              <a:ln w="28575" cmpd="sng">
                <a:solidFill>
                  <a:srgbClr val="002060"/>
                </a:solidFill>
                <a:prstDash val="solid"/>
              </a:ln>
            </p:spPr>
          </p:pic>
          <p:pic>
            <p:nvPicPr>
              <p:cNvPr id="40" name="图片 4" descr="Img2683114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13" y="286"/>
                <a:ext cx="3894" cy="3593"/>
              </a:xfrm>
              <a:prstGeom prst="rect">
                <a:avLst/>
              </a:prstGeom>
              <a:grpFill/>
              <a:ln w="28575" cmpd="sng">
                <a:solidFill>
                  <a:srgbClr val="002060"/>
                </a:solidFill>
                <a:prstDash val="solid"/>
              </a:ln>
            </p:spPr>
          </p:pic>
          <p:pic>
            <p:nvPicPr>
              <p:cNvPr id="41" name="图片 5" descr="u=1214997153,3704698935&amp;fm=21&amp;gp=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13" y="7443"/>
                <a:ext cx="3894" cy="2595"/>
              </a:xfrm>
              <a:prstGeom prst="rect">
                <a:avLst/>
              </a:prstGeom>
              <a:grpFill/>
              <a:ln w="28575" cmpd="sng">
                <a:solidFill>
                  <a:srgbClr val="002060"/>
                </a:solidFill>
                <a:prstDash val="solid"/>
              </a:ln>
            </p:spPr>
          </p:pic>
        </p:grpSp>
        <p:pic>
          <p:nvPicPr>
            <p:cNvPr id="42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91554" y="1073034"/>
              <a:ext cx="2540000" cy="34658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8B5243-F56B-4E0C-B254-F618D74E366A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16" name="任意多边形 196">
              <a:extLst>
                <a:ext uri="{FF2B5EF4-FFF2-40B4-BE49-F238E27FC236}">
                  <a16:creationId xmlns:a16="http://schemas.microsoft.com/office/drawing/2014/main" id="{0B0EBA48-371B-48DA-82B5-EFC3536BCB2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任意多边形 197">
              <a:extLst>
                <a:ext uri="{FF2B5EF4-FFF2-40B4-BE49-F238E27FC236}">
                  <a16:creationId xmlns:a16="http://schemas.microsoft.com/office/drawing/2014/main" id="{543C6B0D-D0A0-48EB-AC9E-EF8186D35B5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0BFD5A71-752D-4723-91EF-BF00BDA63F7C}"/>
                </a:ext>
              </a:extLst>
            </p:cNvPr>
            <p:cNvSpPr txBox="1"/>
            <p:nvPr/>
          </p:nvSpPr>
          <p:spPr>
            <a:xfrm>
              <a:off x="518789" y="123481"/>
              <a:ext cx="2181013" cy="307825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学术不端的界定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6A75EA64-DA23-4EF4-A7BD-2FE1F3FB0DB4}"/>
              </a:ext>
            </a:extLst>
          </p:cNvPr>
          <p:cNvSpPr/>
          <p:nvPr/>
        </p:nvSpPr>
        <p:spPr>
          <a:xfrm>
            <a:off x="2792864" y="6080708"/>
            <a:ext cx="6321045" cy="612648"/>
          </a:xfrm>
          <a:prstGeom prst="wedgeRoundRectCallout">
            <a:avLst>
              <a:gd name="adj1" fmla="val -5739"/>
              <a:gd name="adj2" fmla="val -10360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学术不端</a:t>
            </a:r>
            <a:r>
              <a:rPr lang="zh-CN" altLang="zh-CN" b="1" dirty="0"/>
              <a:t>一般</a:t>
            </a:r>
            <a:r>
              <a:rPr lang="zh-CN" altLang="en-US" b="1" dirty="0"/>
              <a:t>多有</a:t>
            </a:r>
            <a:r>
              <a:rPr lang="zh-CN" altLang="zh-CN" b="1" dirty="0"/>
              <a:t>捏造数据、篡改数据和剽窃三种行为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596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1"/>
          <p:cNvGrpSpPr/>
          <p:nvPr/>
        </p:nvGrpSpPr>
        <p:grpSpPr>
          <a:xfrm>
            <a:off x="471947" y="560439"/>
            <a:ext cx="11495637" cy="5940902"/>
            <a:chOff x="3219" y="10"/>
            <a:chExt cx="12725" cy="9755"/>
          </a:xfrm>
        </p:grpSpPr>
        <p:sp>
          <p:nvSpPr>
            <p:cNvPr id="51" name="MH_Picture_1"/>
            <p:cNvSpPr/>
            <p:nvPr/>
          </p:nvSpPr>
          <p:spPr>
            <a:xfrm>
              <a:off x="3220" y="10"/>
              <a:ext cx="2382" cy="23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52" name="MH_Picture_2"/>
            <p:cNvSpPr/>
            <p:nvPr/>
          </p:nvSpPr>
          <p:spPr>
            <a:xfrm>
              <a:off x="5677" y="10"/>
              <a:ext cx="2382" cy="2382"/>
            </a:xfrm>
            <a:prstGeom prst="rect">
              <a:avLst/>
            </a:prstGeom>
            <a:solidFill>
              <a:srgbClr val="6FE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53" name="MH_Picture_3"/>
            <p:cNvSpPr/>
            <p:nvPr/>
          </p:nvSpPr>
          <p:spPr>
            <a:xfrm>
              <a:off x="11092" y="10"/>
              <a:ext cx="2380" cy="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54" name="MH_Other_1"/>
            <p:cNvSpPr/>
            <p:nvPr/>
          </p:nvSpPr>
          <p:spPr>
            <a:xfrm>
              <a:off x="13562" y="10"/>
              <a:ext cx="2382" cy="2382"/>
            </a:xfrm>
            <a:prstGeom prst="rect">
              <a:avLst/>
            </a:prstGeom>
            <a:solidFill>
              <a:srgbClr val="7D5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>
                    <a:lumMod val="50000"/>
                    <a:lumOff val="50000"/>
                  </a:srgbClr>
                </a:solidFill>
              </a:endParaRPr>
            </a:p>
          </p:txBody>
        </p:sp>
        <p:sp>
          <p:nvSpPr>
            <p:cNvPr id="55" name="MH_Other_2"/>
            <p:cNvSpPr/>
            <p:nvPr/>
          </p:nvSpPr>
          <p:spPr>
            <a:xfrm>
              <a:off x="8580" y="12"/>
              <a:ext cx="2382" cy="2382"/>
            </a:xfrm>
            <a:prstGeom prst="rect">
              <a:avLst/>
            </a:prstGeom>
            <a:solidFill>
              <a:srgbClr val="B6E9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56" name="MH_Picture_4"/>
            <p:cNvSpPr/>
            <p:nvPr/>
          </p:nvSpPr>
          <p:spPr>
            <a:xfrm>
              <a:off x="13562" y="2467"/>
              <a:ext cx="2382" cy="2382"/>
            </a:xfrm>
            <a:prstGeom prst="rect">
              <a:avLst/>
            </a:prstGeom>
            <a:solidFill>
              <a:srgbClr val="C7F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 b="1">
                <a:solidFill>
                  <a:srgbClr val="FFFFFF"/>
                </a:solidFill>
              </a:endParaRPr>
            </a:p>
          </p:txBody>
        </p:sp>
        <p:sp>
          <p:nvSpPr>
            <p:cNvPr id="57" name="MH_Picture_8"/>
            <p:cNvSpPr/>
            <p:nvPr/>
          </p:nvSpPr>
          <p:spPr>
            <a:xfrm>
              <a:off x="3220" y="2440"/>
              <a:ext cx="2382" cy="2382"/>
            </a:xfrm>
            <a:prstGeom prst="rect">
              <a:avLst/>
            </a:prstGeom>
            <a:solidFill>
              <a:srgbClr val="FEFF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58" name="MH_Picture_6"/>
            <p:cNvSpPr/>
            <p:nvPr/>
          </p:nvSpPr>
          <p:spPr>
            <a:xfrm>
              <a:off x="8580" y="7382"/>
              <a:ext cx="2380" cy="238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59" name="MH_Picture_5"/>
            <p:cNvSpPr/>
            <p:nvPr/>
          </p:nvSpPr>
          <p:spPr>
            <a:xfrm>
              <a:off x="13562" y="4925"/>
              <a:ext cx="2382" cy="2382"/>
            </a:xfrm>
            <a:prstGeom prst="rect">
              <a:avLst/>
            </a:prstGeom>
            <a:solidFill>
              <a:srgbClr val="B7A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60" name="MH_Picture_9"/>
            <p:cNvSpPr/>
            <p:nvPr/>
          </p:nvSpPr>
          <p:spPr>
            <a:xfrm>
              <a:off x="3219" y="7385"/>
              <a:ext cx="2383" cy="238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61" name="MH_Picture_10"/>
            <p:cNvSpPr/>
            <p:nvPr/>
          </p:nvSpPr>
          <p:spPr>
            <a:xfrm>
              <a:off x="5677" y="7385"/>
              <a:ext cx="2382" cy="23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62" name="MH_Picture_11"/>
            <p:cNvSpPr/>
            <p:nvPr/>
          </p:nvSpPr>
          <p:spPr>
            <a:xfrm>
              <a:off x="11092" y="7385"/>
              <a:ext cx="2380" cy="2380"/>
            </a:xfrm>
            <a:prstGeom prst="rect">
              <a:avLst/>
            </a:prstGeom>
            <a:solidFill>
              <a:srgbClr val="029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63" name="MH_Other_3"/>
            <p:cNvSpPr/>
            <p:nvPr/>
          </p:nvSpPr>
          <p:spPr>
            <a:xfrm>
              <a:off x="13562" y="7385"/>
              <a:ext cx="2382" cy="23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64" name="MH_SubTitle_1"/>
            <p:cNvSpPr txBox="1"/>
            <p:nvPr/>
          </p:nvSpPr>
          <p:spPr>
            <a:xfrm>
              <a:off x="5750" y="2620"/>
              <a:ext cx="2313" cy="49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defTabSz="1209678"/>
              <a:r>
                <a:rPr lang="zh-CN" altLang="en-US" sz="3541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内容不端</a:t>
              </a:r>
            </a:p>
            <a:p>
              <a:pPr defTabSz="1209678"/>
              <a:r>
                <a:rPr lang="en-US" altLang="zh-CN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——</a:t>
              </a:r>
              <a:r>
                <a:rPr lang="zh-CN" altLang="en-US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论文本</a:t>
              </a:r>
            </a:p>
            <a:p>
              <a:pPr defTabSz="1209678"/>
              <a:r>
                <a:rPr lang="zh-CN" altLang="en-US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身可能存在</a:t>
              </a:r>
            </a:p>
            <a:p>
              <a:pPr defTabSz="1209678"/>
              <a:r>
                <a:rPr lang="zh-CN" altLang="en-US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的不端行为</a:t>
              </a:r>
            </a:p>
          </p:txBody>
        </p:sp>
        <p:sp>
          <p:nvSpPr>
            <p:cNvPr id="65" name="MH_SubTitle_1"/>
            <p:cNvSpPr txBox="1"/>
            <p:nvPr/>
          </p:nvSpPr>
          <p:spPr>
            <a:xfrm>
              <a:off x="8579" y="2620"/>
              <a:ext cx="4785" cy="49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defTabSz="1209678"/>
              <a:r>
                <a:rPr lang="zh-CN" altLang="en-US" sz="3541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过程不端</a:t>
              </a:r>
            </a:p>
            <a:p>
              <a:pPr defTabSz="1209678"/>
              <a:r>
                <a:rPr lang="en-US" altLang="zh-CN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——</a:t>
              </a:r>
              <a:r>
                <a:rPr lang="zh-CN" altLang="en-US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论文在研究、撰写、答辩过程</a:t>
              </a:r>
            </a:p>
            <a:p>
              <a:pPr defTabSz="1209678"/>
              <a:r>
                <a:rPr lang="zh-CN" altLang="en-US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中可能存在的</a:t>
              </a:r>
            </a:p>
            <a:p>
              <a:pPr defTabSz="1209678"/>
              <a:r>
                <a:rPr lang="zh-CN" altLang="en-US" sz="2024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不端行为</a:t>
              </a:r>
            </a:p>
          </p:txBody>
        </p:sp>
        <p:sp>
          <p:nvSpPr>
            <p:cNvPr id="66" name="Shape 201"/>
            <p:cNvSpPr/>
            <p:nvPr/>
          </p:nvSpPr>
          <p:spPr>
            <a:xfrm>
              <a:off x="8628" y="20"/>
              <a:ext cx="2287" cy="223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在文档中插入大量无关的内容，使检测时计算的“分子”变小或“分母”变大；或大段标准引用以降低</a:t>
              </a:r>
              <a:r>
                <a:rPr lang="en-US" altLang="zh-CN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</a:t>
              </a:r>
              <a:r>
                <a:rPr lang="zh-CN" altLang="en-US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去除引用后的检测比例</a:t>
              </a:r>
              <a:r>
                <a:rPr lang="en-US" altLang="zh-CN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”</a:t>
              </a:r>
            </a:p>
          </p:txBody>
        </p:sp>
        <p:sp>
          <p:nvSpPr>
            <p:cNvPr id="67" name="Shape 201"/>
            <p:cNvSpPr/>
            <p:nvPr/>
          </p:nvSpPr>
          <p:spPr>
            <a:xfrm>
              <a:off x="13625" y="2610"/>
              <a:ext cx="2258" cy="186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用翻译软件，将已经撰写好的中文内容先翻译为某种外文，再翻译为中文，以改变原本的表达、语言、格式等</a:t>
              </a:r>
            </a:p>
          </p:txBody>
        </p:sp>
        <p:sp>
          <p:nvSpPr>
            <p:cNvPr id="68" name="Shape 201"/>
            <p:cNvSpPr/>
            <p:nvPr/>
          </p:nvSpPr>
          <p:spPr>
            <a:xfrm>
              <a:off x="13683" y="465"/>
              <a:ext cx="2120" cy="111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将文字内容转换为无法从外观上判别的图片，以减少文献字符数</a:t>
              </a:r>
            </a:p>
          </p:txBody>
        </p:sp>
        <p:sp>
          <p:nvSpPr>
            <p:cNvPr id="69" name="Shape 201"/>
            <p:cNvSpPr/>
            <p:nvPr/>
          </p:nvSpPr>
          <p:spPr>
            <a:xfrm>
              <a:off x="11435" y="1028"/>
              <a:ext cx="1698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768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直接代写论文</a:t>
              </a:r>
            </a:p>
          </p:txBody>
        </p:sp>
        <p:sp>
          <p:nvSpPr>
            <p:cNvPr id="70" name="Shape 201"/>
            <p:cNvSpPr/>
            <p:nvPr/>
          </p:nvSpPr>
          <p:spPr>
            <a:xfrm>
              <a:off x="13683" y="5683"/>
              <a:ext cx="2052" cy="74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大幅抄袭教材、教参等书本内容</a:t>
              </a:r>
            </a:p>
          </p:txBody>
        </p:sp>
        <p:sp>
          <p:nvSpPr>
            <p:cNvPr id="72" name="Shape 201"/>
            <p:cNvSpPr/>
            <p:nvPr/>
          </p:nvSpPr>
          <p:spPr>
            <a:xfrm>
              <a:off x="13607" y="7790"/>
              <a:ext cx="2230" cy="111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所内不同专业互相抄袭，同专业同年级互相抄袭，同导师师兄弟间抄袭</a:t>
              </a:r>
            </a:p>
          </p:txBody>
        </p:sp>
        <p:sp>
          <p:nvSpPr>
            <p:cNvPr id="73" name="Shape 201"/>
            <p:cNvSpPr/>
            <p:nvPr/>
          </p:nvSpPr>
          <p:spPr>
            <a:xfrm>
              <a:off x="11205" y="7830"/>
              <a:ext cx="2158" cy="74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将简体字、繁体字互换；</a:t>
              </a:r>
            </a:p>
            <a:p>
              <a:pPr defTabSz="1209678"/>
              <a:r>
                <a:rPr lang="zh-CN" altLang="en-US" sz="1517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相似表格与图片抄袭</a:t>
              </a:r>
            </a:p>
          </p:txBody>
        </p:sp>
        <p:sp>
          <p:nvSpPr>
            <p:cNvPr id="74" name="Shape 201"/>
            <p:cNvSpPr/>
            <p:nvPr/>
          </p:nvSpPr>
          <p:spPr>
            <a:xfrm>
              <a:off x="8615" y="7838"/>
              <a:ext cx="2280" cy="111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defTabSz="1209678"/>
              <a:r>
                <a:rPr lang="zh-CN" altLang="en-US" sz="1517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检测和送审、答辩时，提交不一致的论文版本，规避技术检测</a:t>
              </a:r>
            </a:p>
          </p:txBody>
        </p:sp>
        <p:sp>
          <p:nvSpPr>
            <p:cNvPr id="75" name="MH_Picture_9"/>
            <p:cNvSpPr/>
            <p:nvPr/>
          </p:nvSpPr>
          <p:spPr>
            <a:xfrm>
              <a:off x="3219" y="4887"/>
              <a:ext cx="2383" cy="2380"/>
            </a:xfrm>
            <a:prstGeom prst="rect">
              <a:avLst/>
            </a:prstGeom>
            <a:solidFill>
              <a:srgbClr val="E3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52" fontAlgn="base">
                <a:defRPr/>
              </a:pPr>
              <a:endParaRPr lang="zh-CN" altLang="en-US" sz="2276">
                <a:solidFill>
                  <a:srgbClr val="FFFFFF"/>
                </a:solidFill>
              </a:endParaRPr>
            </a:p>
          </p:txBody>
        </p:sp>
        <p:sp>
          <p:nvSpPr>
            <p:cNvPr id="76" name="Shape 201"/>
            <p:cNvSpPr/>
            <p:nvPr/>
          </p:nvSpPr>
          <p:spPr>
            <a:xfrm>
              <a:off x="3268" y="72"/>
              <a:ext cx="2288" cy="223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>
              <a:spAutoFit/>
            </a:bodyPr>
            <a:lstStyle/>
            <a:p>
              <a:pPr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剽窃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剽窃数据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剽窃实验方法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大量剽窃文字表述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剽窃未发表成果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自我剽窃</a:t>
              </a:r>
            </a:p>
          </p:txBody>
        </p:sp>
        <p:sp>
          <p:nvSpPr>
            <p:cNvPr id="77" name="Shape 201"/>
            <p:cNvSpPr/>
            <p:nvPr/>
          </p:nvSpPr>
          <p:spPr>
            <a:xfrm>
              <a:off x="5858" y="137"/>
              <a:ext cx="2025" cy="186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>
              <a:spAutoFit/>
            </a:bodyPr>
            <a:lstStyle/>
            <a:p>
              <a:pPr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伪造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伪造观点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伪造图像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伪造数据</a:t>
              </a:r>
            </a:p>
            <a:p>
              <a:pPr marL="1807" indent="-1807" defTabSz="86695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17" b="1" noProof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实验不可重复</a:t>
              </a:r>
            </a:p>
          </p:txBody>
        </p:sp>
        <p:sp>
          <p:nvSpPr>
            <p:cNvPr id="78" name="Shape 201"/>
            <p:cNvSpPr/>
            <p:nvPr/>
          </p:nvSpPr>
          <p:spPr>
            <a:xfrm>
              <a:off x="3363" y="3300"/>
              <a:ext cx="2027" cy="5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algn="ctr" defTabSz="1209678"/>
              <a:r>
                <a:rPr lang="zh-CN" altLang="en-US" sz="2276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篡    改</a:t>
              </a:r>
            </a:p>
          </p:txBody>
        </p:sp>
        <p:sp>
          <p:nvSpPr>
            <p:cNvPr id="79" name="Shape 201"/>
            <p:cNvSpPr/>
            <p:nvPr/>
          </p:nvSpPr>
          <p:spPr>
            <a:xfrm>
              <a:off x="5858" y="8290"/>
              <a:ext cx="2025" cy="5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algn="ctr" defTabSz="1209678"/>
              <a:r>
                <a:rPr lang="zh-CN" altLang="en-US" sz="2276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其他</a:t>
              </a:r>
            </a:p>
          </p:txBody>
        </p:sp>
        <p:sp>
          <p:nvSpPr>
            <p:cNvPr id="80" name="Shape 201"/>
            <p:cNvSpPr/>
            <p:nvPr/>
          </p:nvSpPr>
          <p:spPr>
            <a:xfrm>
              <a:off x="3363" y="8290"/>
              <a:ext cx="2025" cy="111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algn="ctr" defTabSz="1209678"/>
              <a:r>
                <a:rPr lang="zh-CN" altLang="en-US" sz="2276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相关研究伦理问题</a:t>
              </a:r>
            </a:p>
          </p:txBody>
        </p:sp>
        <p:sp>
          <p:nvSpPr>
            <p:cNvPr id="81" name="Shape 201"/>
            <p:cNvSpPr/>
            <p:nvPr/>
          </p:nvSpPr>
          <p:spPr>
            <a:xfrm>
              <a:off x="3363" y="5795"/>
              <a:ext cx="2025" cy="5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pPr algn="ctr" defTabSz="1209678"/>
              <a:r>
                <a:rPr lang="zh-CN" altLang="en-US" sz="2276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版权问题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0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75432" y="744761"/>
            <a:ext cx="10209133" cy="5495845"/>
            <a:chOff x="731574" y="558571"/>
            <a:chExt cx="7656850" cy="4121884"/>
          </a:xfrm>
        </p:grpSpPr>
        <p:sp>
          <p:nvSpPr>
            <p:cNvPr id="13" name="TextBox 29"/>
            <p:cNvSpPr txBox="1"/>
            <p:nvPr/>
          </p:nvSpPr>
          <p:spPr>
            <a:xfrm>
              <a:off x="731574" y="1509861"/>
              <a:ext cx="7656850" cy="3170594"/>
            </a:xfrm>
            <a:prstGeom prst="rect">
              <a:avLst/>
            </a:prstGeom>
            <a:noFill/>
          </p:spPr>
          <p:txBody>
            <a:bodyPr wrap="square" lIns="161687" tIns="80845" rIns="161687" bIns="80845" rtlCol="0">
              <a:spAutoFit/>
            </a:bodyPr>
            <a:lstStyle/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   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第二十九条　高等学校应当根据学术委员会的认定结论和处理建议，结合行为性质和情节轻重，依职权和规定程序对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学术不端行为责任人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作出如下处理：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（一）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通报批评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；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（二）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终止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或者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撤销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相关的</a:t>
              </a:r>
              <a:r>
                <a:rPr lang="en-US" altLang="zh-CN" sz="146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科研项目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，并在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一定期限内取消申请资格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；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（三）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撤销学术奖励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或者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荣誉称号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；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（四）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辞退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或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解聘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；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（五）法律、法规及规章规定的其他处理措施。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同时，可以依照有关规定，给予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警告、记过、降低岗位等级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或者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撤职、开除</a:t>
              </a: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等处分。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　　学术不端行为责任人获得有关部门、机构设立的科研项目、学术奖励或者荣誉称号等利益的，学校应当同时向有关主管部门提出处理建议。     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        </a:t>
              </a:r>
              <a:r>
                <a:rPr lang="zh-CN" altLang="en-US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学生有学术不端行为的，还应当按照学生管理的相关规定，给予相应的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学籍处分</a:t>
              </a:r>
              <a:r>
                <a:rPr lang="zh-CN" altLang="en-US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。</a:t>
              </a:r>
            </a:p>
            <a:p>
              <a:pPr defTabSz="8624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        学术不端行为与获得学位有直接关联的，由学位授予单位作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暂缓授予学位</a:t>
              </a:r>
              <a:r>
                <a:rPr lang="zh-CN" altLang="en-US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、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不授予学位</a:t>
              </a:r>
              <a:r>
                <a:rPr lang="zh-CN" altLang="en-US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或者</a:t>
              </a:r>
              <a:r>
                <a:rPr lang="en-US" altLang="zh-CN" sz="14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依法撤销学位</a:t>
              </a:r>
              <a:r>
                <a:rPr lang="zh-CN" altLang="en-US" sz="1467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itchFamily="34" charset="-122"/>
                  <a:cs typeface="+mn-ea"/>
                  <a:sym typeface="+mn-lt"/>
                </a:rPr>
                <a:t>等处理。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65529" y="558571"/>
              <a:ext cx="4276231" cy="952022"/>
            </a:xfrm>
            <a:prstGeom prst="rect">
              <a:avLst/>
            </a:prstGeom>
            <a:noFill/>
          </p:spPr>
          <p:txBody>
            <a:bodyPr wrap="square" lIns="86265" tIns="43327" rIns="86265" bIns="43327" rtlCol="0" anchor="t">
              <a:spAutoFit/>
            </a:bodyPr>
            <a:lstStyle/>
            <a:p>
              <a:pPr algn="ctr" defTabSz="862416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  <a:sym typeface="+mn-ea"/>
                </a:rPr>
                <a:t>高等学校预防与处理学术不端行为办法</a:t>
              </a:r>
              <a:endParaRPr lang="en-US" altLang="zh-CN" sz="2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</a:endParaRPr>
            </a:p>
            <a:p>
              <a:pPr algn="ctr" defTabSz="862416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</a:endParaRPr>
            </a:p>
            <a:p>
              <a:pPr algn="ctr" defTabSz="862416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itchFamily="34" charset="-122"/>
                  <a:sym typeface="+mn-ea"/>
                </a:rPr>
                <a:t>2016年9月1日起施行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</a:endParaRPr>
            </a:p>
          </p:txBody>
        </p:sp>
        <p:pic>
          <p:nvPicPr>
            <p:cNvPr id="16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4832" y="929019"/>
              <a:ext cx="2540000" cy="34658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782AA3-4074-43D0-8E60-AD91B1202E3D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18" name="任意多边形 196">
              <a:extLst>
                <a:ext uri="{FF2B5EF4-FFF2-40B4-BE49-F238E27FC236}">
                  <a16:creationId xmlns:a16="http://schemas.microsoft.com/office/drawing/2014/main" id="{1F6CE39D-E1A1-447C-8289-1C4D02E973D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0" name="任意多边形 197">
              <a:extLst>
                <a:ext uri="{FF2B5EF4-FFF2-40B4-BE49-F238E27FC236}">
                  <a16:creationId xmlns:a16="http://schemas.microsoft.com/office/drawing/2014/main" id="{69CEC674-D9EF-4E5C-BE9F-A8FB9D4E084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812637AF-0149-4580-AAD4-A0E4BA50A831}"/>
                </a:ext>
              </a:extLst>
            </p:cNvPr>
            <p:cNvSpPr txBox="1"/>
            <p:nvPr/>
          </p:nvSpPr>
          <p:spPr>
            <a:xfrm>
              <a:off x="518789" y="123481"/>
              <a:ext cx="3684501" cy="30782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学术不端的处理办法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6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>
            <a:off x="695505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856" tIns="45619" rIns="90856" bIns="45619" numCol="1" spcCol="0" rtlCol="0" fromWordArt="0" anchor="ctr" anchorCtr="0" forceAA="0" compatLnSpc="1">
            <a:noAutofit/>
          </a:bodyPr>
          <a:lstStyle/>
          <a:p>
            <a:pPr algn="ctr" defTabSz="861044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738560" y="164642"/>
            <a:ext cx="9150453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国家七部委引发</a:t>
            </a:r>
            <a:r>
              <a:rPr lang="en-US" altLang="zh-CN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—《</a:t>
            </a: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发表论文“五不准”</a:t>
            </a:r>
            <a:r>
              <a:rPr lang="en-US" altLang="zh-CN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》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Group 69">
            <a:extLst>
              <a:ext uri="{FF2B5EF4-FFF2-40B4-BE49-F238E27FC236}">
                <a16:creationId xmlns:a16="http://schemas.microsoft.com/office/drawing/2014/main" id="{43E54607-9E65-4B9D-9FDC-C455EEE38F38}"/>
              </a:ext>
            </a:extLst>
          </p:cNvPr>
          <p:cNvGrpSpPr/>
          <p:nvPr/>
        </p:nvGrpSpPr>
        <p:grpSpPr>
          <a:xfrm>
            <a:off x="1692932" y="4838381"/>
            <a:ext cx="535856" cy="356213"/>
            <a:chOff x="9145588" y="4435475"/>
            <a:chExt cx="464344" cy="465138"/>
          </a:xfrm>
          <a:solidFill>
            <a:schemeClr val="tx2"/>
          </a:solidFill>
        </p:grpSpPr>
        <p:sp>
          <p:nvSpPr>
            <p:cNvPr id="65" name="AutoShape 7">
              <a:extLst>
                <a:ext uri="{FF2B5EF4-FFF2-40B4-BE49-F238E27FC236}">
                  <a16:creationId xmlns:a16="http://schemas.microsoft.com/office/drawing/2014/main" id="{4602316E-BF95-4DBC-AF54-D4F6428482E1}"/>
                </a:ext>
              </a:extLst>
            </p:cNvPr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AutoShape 8">
              <a:extLst>
                <a:ext uri="{FF2B5EF4-FFF2-40B4-BE49-F238E27FC236}">
                  <a16:creationId xmlns:a16="http://schemas.microsoft.com/office/drawing/2014/main" id="{1D55D742-AA76-432A-8E5D-6C38D1531A8E}"/>
                </a:ext>
              </a:extLst>
            </p:cNvPr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AutoShape 9">
              <a:extLst>
                <a:ext uri="{FF2B5EF4-FFF2-40B4-BE49-F238E27FC236}">
                  <a16:creationId xmlns:a16="http://schemas.microsoft.com/office/drawing/2014/main" id="{1067230D-1553-4980-A3CB-3A420EB9542C}"/>
                </a:ext>
              </a:extLst>
            </p:cNvPr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AutoShape 10">
              <a:extLst>
                <a:ext uri="{FF2B5EF4-FFF2-40B4-BE49-F238E27FC236}">
                  <a16:creationId xmlns:a16="http://schemas.microsoft.com/office/drawing/2014/main" id="{6694F17C-43EF-4EAC-B556-6AF1EC5CED07}"/>
                </a:ext>
              </a:extLst>
            </p:cNvPr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AutoShape 11">
              <a:extLst>
                <a:ext uri="{FF2B5EF4-FFF2-40B4-BE49-F238E27FC236}">
                  <a16:creationId xmlns:a16="http://schemas.microsoft.com/office/drawing/2014/main" id="{B438ADCD-A504-46FB-915D-42AD066FA11A}"/>
                </a:ext>
              </a:extLst>
            </p:cNvPr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AutoShape 12">
              <a:extLst>
                <a:ext uri="{FF2B5EF4-FFF2-40B4-BE49-F238E27FC236}">
                  <a16:creationId xmlns:a16="http://schemas.microsoft.com/office/drawing/2014/main" id="{6D7AEDF8-3F18-4114-B601-1D7299C14C41}"/>
                </a:ext>
              </a:extLst>
            </p:cNvPr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4CC81DCF-8974-46FA-8651-8A04A3666E07}"/>
                </a:ext>
              </a:extLst>
            </p:cNvPr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AutoShape 14">
              <a:extLst>
                <a:ext uri="{FF2B5EF4-FFF2-40B4-BE49-F238E27FC236}">
                  <a16:creationId xmlns:a16="http://schemas.microsoft.com/office/drawing/2014/main" id="{0F06D7E1-C3CF-4C96-A26D-C97DCEBF0CB1}"/>
                </a:ext>
              </a:extLst>
            </p:cNvPr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AutoShape 15">
              <a:extLst>
                <a:ext uri="{FF2B5EF4-FFF2-40B4-BE49-F238E27FC236}">
                  <a16:creationId xmlns:a16="http://schemas.microsoft.com/office/drawing/2014/main" id="{23B308AF-C69E-439F-B097-0B23AA463E53}"/>
                </a:ext>
              </a:extLst>
            </p:cNvPr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79">
            <a:extLst>
              <a:ext uri="{FF2B5EF4-FFF2-40B4-BE49-F238E27FC236}">
                <a16:creationId xmlns:a16="http://schemas.microsoft.com/office/drawing/2014/main" id="{BBD9C64D-028C-4BFD-9A08-51F8EE2470A5}"/>
              </a:ext>
            </a:extLst>
          </p:cNvPr>
          <p:cNvGrpSpPr/>
          <p:nvPr/>
        </p:nvGrpSpPr>
        <p:grpSpPr>
          <a:xfrm>
            <a:off x="1702261" y="3494232"/>
            <a:ext cx="501965" cy="355605"/>
            <a:chOff x="9159875" y="1647825"/>
            <a:chExt cx="434975" cy="464344"/>
          </a:xfrm>
          <a:solidFill>
            <a:schemeClr val="accent3"/>
          </a:solidFill>
        </p:grpSpPr>
        <p:sp>
          <p:nvSpPr>
            <p:cNvPr id="75" name="AutoShape 78">
              <a:extLst>
                <a:ext uri="{FF2B5EF4-FFF2-40B4-BE49-F238E27FC236}">
                  <a16:creationId xmlns:a16="http://schemas.microsoft.com/office/drawing/2014/main" id="{77F29CB7-C420-40BC-A9CB-58C629FF88F5}"/>
                </a:ext>
              </a:extLst>
            </p:cNvPr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AutoShape 79">
              <a:extLst>
                <a:ext uri="{FF2B5EF4-FFF2-40B4-BE49-F238E27FC236}">
                  <a16:creationId xmlns:a16="http://schemas.microsoft.com/office/drawing/2014/main" id="{44C1AAD8-5E99-4537-BD88-163F014EE3F0}"/>
                </a:ext>
              </a:extLst>
            </p:cNvPr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AutoShape 80">
              <a:extLst>
                <a:ext uri="{FF2B5EF4-FFF2-40B4-BE49-F238E27FC236}">
                  <a16:creationId xmlns:a16="http://schemas.microsoft.com/office/drawing/2014/main" id="{3378CFB5-D8C9-41F9-BD5A-D85EB7103AE4}"/>
                </a:ext>
              </a:extLst>
            </p:cNvPr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8" name="Group 83">
            <a:extLst>
              <a:ext uri="{FF2B5EF4-FFF2-40B4-BE49-F238E27FC236}">
                <a16:creationId xmlns:a16="http://schemas.microsoft.com/office/drawing/2014/main" id="{F977BA0D-1AED-4007-8D43-1171243CE448}"/>
              </a:ext>
            </a:extLst>
          </p:cNvPr>
          <p:cNvGrpSpPr/>
          <p:nvPr/>
        </p:nvGrpSpPr>
        <p:grpSpPr>
          <a:xfrm>
            <a:off x="1701333" y="2139093"/>
            <a:ext cx="536772" cy="333723"/>
            <a:chOff x="5368132" y="3540125"/>
            <a:chExt cx="465138" cy="435769"/>
          </a:xfrm>
          <a:solidFill>
            <a:schemeClr val="accent1"/>
          </a:solidFill>
        </p:grpSpPr>
        <p:sp>
          <p:nvSpPr>
            <p:cNvPr id="79" name="AutoShape 110">
              <a:extLst>
                <a:ext uri="{FF2B5EF4-FFF2-40B4-BE49-F238E27FC236}">
                  <a16:creationId xmlns:a16="http://schemas.microsoft.com/office/drawing/2014/main" id="{1D03931F-0A44-4BC8-A3F2-75DB09C74979}"/>
                </a:ext>
              </a:extLst>
            </p:cNvPr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AutoShape 111">
              <a:extLst>
                <a:ext uri="{FF2B5EF4-FFF2-40B4-BE49-F238E27FC236}">
                  <a16:creationId xmlns:a16="http://schemas.microsoft.com/office/drawing/2014/main" id="{950F4D6F-1425-475F-A0F7-1EE5C07373DF}"/>
                </a:ext>
              </a:extLst>
            </p:cNvPr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Group 86">
            <a:extLst>
              <a:ext uri="{FF2B5EF4-FFF2-40B4-BE49-F238E27FC236}">
                <a16:creationId xmlns:a16="http://schemas.microsoft.com/office/drawing/2014/main" id="{2F3A7F33-E793-4E92-A9B5-BDF427CC41DF}"/>
              </a:ext>
            </a:extLst>
          </p:cNvPr>
          <p:cNvGrpSpPr/>
          <p:nvPr/>
        </p:nvGrpSpPr>
        <p:grpSpPr>
          <a:xfrm>
            <a:off x="1701793" y="2822158"/>
            <a:ext cx="536772" cy="299681"/>
            <a:chOff x="5368132" y="2625725"/>
            <a:chExt cx="465138" cy="391319"/>
          </a:xfrm>
          <a:solidFill>
            <a:schemeClr val="accent2"/>
          </a:solidFill>
        </p:grpSpPr>
        <p:sp>
          <p:nvSpPr>
            <p:cNvPr id="82" name="AutoShape 120">
              <a:extLst>
                <a:ext uri="{FF2B5EF4-FFF2-40B4-BE49-F238E27FC236}">
                  <a16:creationId xmlns:a16="http://schemas.microsoft.com/office/drawing/2014/main" id="{01D805EA-436A-484C-BC4B-3E2B8DBBA530}"/>
                </a:ext>
              </a:extLst>
            </p:cNvPr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AutoShape 121">
              <a:extLst>
                <a:ext uri="{FF2B5EF4-FFF2-40B4-BE49-F238E27FC236}">
                  <a16:creationId xmlns:a16="http://schemas.microsoft.com/office/drawing/2014/main" id="{717A5E42-412F-450C-B7E9-8B3EF2B9F1BB}"/>
                </a:ext>
              </a:extLst>
            </p:cNvPr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AutoShape 122">
              <a:extLst>
                <a:ext uri="{FF2B5EF4-FFF2-40B4-BE49-F238E27FC236}">
                  <a16:creationId xmlns:a16="http://schemas.microsoft.com/office/drawing/2014/main" id="{64BAA0BF-CB30-4509-8EB0-FDB54A10C2EC}"/>
                </a:ext>
              </a:extLst>
            </p:cNvPr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90">
            <a:extLst>
              <a:ext uri="{FF2B5EF4-FFF2-40B4-BE49-F238E27FC236}">
                <a16:creationId xmlns:a16="http://schemas.microsoft.com/office/drawing/2014/main" id="{5CC8FC53-327C-4771-BA14-E06C4691DC7E}"/>
              </a:ext>
            </a:extLst>
          </p:cNvPr>
          <p:cNvGrpSpPr/>
          <p:nvPr/>
        </p:nvGrpSpPr>
        <p:grpSpPr>
          <a:xfrm>
            <a:off x="1696584" y="4262318"/>
            <a:ext cx="535856" cy="277799"/>
            <a:chOff x="2581275" y="1710532"/>
            <a:chExt cx="464344" cy="362744"/>
          </a:xfrm>
          <a:solidFill>
            <a:schemeClr val="accent4"/>
          </a:solidFill>
        </p:grpSpPr>
        <p:sp>
          <p:nvSpPr>
            <p:cNvPr id="86" name="AutoShape 140">
              <a:extLst>
                <a:ext uri="{FF2B5EF4-FFF2-40B4-BE49-F238E27FC236}">
                  <a16:creationId xmlns:a16="http://schemas.microsoft.com/office/drawing/2014/main" id="{953CCEB3-4863-4C86-A1D1-9AAB6EE85892}"/>
                </a:ext>
              </a:extLst>
            </p:cNvPr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AutoShape 141">
              <a:extLst>
                <a:ext uri="{FF2B5EF4-FFF2-40B4-BE49-F238E27FC236}">
                  <a16:creationId xmlns:a16="http://schemas.microsoft.com/office/drawing/2014/main" id="{22E471AF-DEA3-4520-B340-A6E273EBBD8E}"/>
                </a:ext>
              </a:extLst>
            </p:cNvPr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AutoShape 142">
              <a:extLst>
                <a:ext uri="{FF2B5EF4-FFF2-40B4-BE49-F238E27FC236}">
                  <a16:creationId xmlns:a16="http://schemas.microsoft.com/office/drawing/2014/main" id="{83D596EA-A431-4C20-99B7-CE2BA94FC4C6}"/>
                </a:ext>
              </a:extLst>
            </p:cNvPr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AutoShape 143">
              <a:extLst>
                <a:ext uri="{FF2B5EF4-FFF2-40B4-BE49-F238E27FC236}">
                  <a16:creationId xmlns:a16="http://schemas.microsoft.com/office/drawing/2014/main" id="{4CC3414B-C819-4346-8EBF-0C3B71281DF5}"/>
                </a:ext>
              </a:extLst>
            </p:cNvPr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AutoShape 144">
              <a:extLst>
                <a:ext uri="{FF2B5EF4-FFF2-40B4-BE49-F238E27FC236}">
                  <a16:creationId xmlns:a16="http://schemas.microsoft.com/office/drawing/2014/main" id="{25A274E9-1B44-48FC-AB53-A1C2F4B1058D}"/>
                </a:ext>
              </a:extLst>
            </p:cNvPr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AutoShape 145">
              <a:extLst>
                <a:ext uri="{FF2B5EF4-FFF2-40B4-BE49-F238E27FC236}">
                  <a16:creationId xmlns:a16="http://schemas.microsoft.com/office/drawing/2014/main" id="{0170FED0-FA55-4B8B-AAE7-7F6A4579AE4D}"/>
                </a:ext>
              </a:extLst>
            </p:cNvPr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AutoShape 146">
              <a:extLst>
                <a:ext uri="{FF2B5EF4-FFF2-40B4-BE49-F238E27FC236}">
                  <a16:creationId xmlns:a16="http://schemas.microsoft.com/office/drawing/2014/main" id="{73973276-87CF-4FE7-B8F8-9009C100D300}"/>
                </a:ext>
              </a:extLst>
            </p:cNvPr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3263" tIns="23263" rIns="23263" bIns="23263" anchor="ctr"/>
            <a:lstStyle/>
            <a:p>
              <a:pPr algn="just" defTabSz="278546" hangingPunct="0">
                <a:lnSpc>
                  <a:spcPct val="120000"/>
                </a:lnSpc>
              </a:pPr>
              <a:endPara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9D02EE8A-B7B4-4391-9043-FFEC54EB7FC2}"/>
              </a:ext>
            </a:extLst>
          </p:cNvPr>
          <p:cNvSpPr txBox="1"/>
          <p:nvPr/>
        </p:nvSpPr>
        <p:spPr>
          <a:xfrm>
            <a:off x="6154273" y="1716253"/>
            <a:ext cx="4436812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209678"/>
            <a:r>
              <a:rPr lang="zh-CN" altLang="en-US" sz="1867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科协发组字〔2015〕98号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C3E613C-6CC0-4E9D-9A89-B459BBC6858C}"/>
              </a:ext>
            </a:extLst>
          </p:cNvPr>
          <p:cNvSpPr txBox="1"/>
          <p:nvPr/>
        </p:nvSpPr>
        <p:spPr>
          <a:xfrm>
            <a:off x="645803" y="827057"/>
            <a:ext cx="9084733" cy="4205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1209678"/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中国科协  教育部   科技部   卫生计生委  中科院  工程院  自然科学基金会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98971C3-DD3D-4C22-9910-4120370A1FB5}"/>
              </a:ext>
            </a:extLst>
          </p:cNvPr>
          <p:cNvSpPr txBox="1"/>
          <p:nvPr/>
        </p:nvSpPr>
        <p:spPr>
          <a:xfrm>
            <a:off x="547549" y="1185663"/>
            <a:ext cx="10998648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209678"/>
            <a:r>
              <a:rPr lang="zh-CN" altLang="en-US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关于印发《发表学术论文“五不准”》的通知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606FDD3-A4C9-468A-92BA-90882A026764}"/>
              </a:ext>
            </a:extLst>
          </p:cNvPr>
          <p:cNvSpPr txBox="1"/>
          <p:nvPr/>
        </p:nvSpPr>
        <p:spPr>
          <a:xfrm>
            <a:off x="188942" y="5351712"/>
            <a:ext cx="11814117" cy="1356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 defTabSz="1209678">
              <a:lnSpc>
                <a:spcPct val="110000"/>
              </a:lnSpc>
            </a:pPr>
            <a:r>
              <a:rPr lang="en-US" altLang="zh-CN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“五不准”中所述</a:t>
            </a:r>
            <a:r>
              <a:rPr lang="zh-CN" alt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 marL="380990" indent="-380990" defTabSz="1209678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zh-CN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“第三方”指除作者和期刊以外的任何机构和个人；</a:t>
            </a:r>
          </a:p>
          <a:p>
            <a:pPr marL="380990" indent="-380990" defTabSz="1209678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zh-CN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“论文代写”指论文署名作者未亲自完成论文撰写而由他人代理的行为；</a:t>
            </a:r>
          </a:p>
          <a:p>
            <a:pPr marL="380990" indent="-380990" defTabSz="1209678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zh-CN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“论文代投”指论文署名作者未亲自完成提交论文、回应评审意见等全过程而由他人代理的行为。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45872D2-5275-4AC3-BF0B-42799859EFFC}"/>
              </a:ext>
            </a:extLst>
          </p:cNvPr>
          <p:cNvSpPr/>
          <p:nvPr/>
        </p:nvSpPr>
        <p:spPr>
          <a:xfrm>
            <a:off x="2376046" y="2099242"/>
            <a:ext cx="5590420" cy="434884"/>
          </a:xfrm>
          <a:prstGeom prst="rect">
            <a:avLst/>
          </a:prstGeom>
        </p:spPr>
        <p:txBody>
          <a:bodyPr wrap="none" lIns="256000" tIns="0" rIns="256000" bIns="0" anchor="ctr" anchorCtr="0">
            <a:noAutofit/>
          </a:bodyPr>
          <a:lstStyle/>
          <a:p>
            <a:pPr defTabSz="1209678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不准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由“第三方”代写论文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98EE891-1361-449A-A2CF-EA0DFEBFC0EC}"/>
              </a:ext>
            </a:extLst>
          </p:cNvPr>
          <p:cNvSpPr/>
          <p:nvPr/>
        </p:nvSpPr>
        <p:spPr>
          <a:xfrm>
            <a:off x="2384513" y="2793140"/>
            <a:ext cx="5590420" cy="409928"/>
          </a:xfrm>
          <a:prstGeom prst="rect">
            <a:avLst/>
          </a:prstGeom>
        </p:spPr>
        <p:txBody>
          <a:bodyPr wrap="none" lIns="256000" tIns="0" rIns="256000" bIns="0" anchor="ctr" anchorCtr="0"/>
          <a:lstStyle/>
          <a:p>
            <a:pPr defTabSz="1209678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不准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由“第三方”代投论文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B6E1F1B-4B03-4465-8580-9FA7D1F65040}"/>
              </a:ext>
            </a:extLst>
          </p:cNvPr>
          <p:cNvSpPr/>
          <p:nvPr/>
        </p:nvSpPr>
        <p:spPr>
          <a:xfrm>
            <a:off x="2384513" y="4166306"/>
            <a:ext cx="5590420" cy="410459"/>
          </a:xfrm>
          <a:prstGeom prst="rect">
            <a:avLst/>
          </a:prstGeom>
        </p:spPr>
        <p:txBody>
          <a:bodyPr wrap="none" lIns="256000" tIns="0" rIns="256000" bIns="0" anchor="ctr" anchorCtr="0"/>
          <a:lstStyle/>
          <a:p>
            <a:pPr defTabSz="1209678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不准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提供虚假同行评审人信息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3472E9D-ECCA-4898-A930-5049A68DA1C6}"/>
              </a:ext>
            </a:extLst>
          </p:cNvPr>
          <p:cNvSpPr/>
          <p:nvPr/>
        </p:nvSpPr>
        <p:spPr>
          <a:xfrm>
            <a:off x="2367580" y="4838381"/>
            <a:ext cx="5590420" cy="410459"/>
          </a:xfrm>
          <a:prstGeom prst="rect">
            <a:avLst/>
          </a:prstGeom>
        </p:spPr>
        <p:txBody>
          <a:bodyPr wrap="none" lIns="256000" tIns="0" rIns="256000" bIns="0" anchor="ctr" anchorCtr="0"/>
          <a:lstStyle/>
          <a:p>
            <a:pPr defTabSz="1209678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不准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违反论文署名规范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7887066-7904-41CD-9395-2B565A3C12BE}"/>
              </a:ext>
            </a:extLst>
          </p:cNvPr>
          <p:cNvSpPr/>
          <p:nvPr/>
        </p:nvSpPr>
        <p:spPr>
          <a:xfrm>
            <a:off x="2384513" y="3494232"/>
            <a:ext cx="5590420" cy="410459"/>
          </a:xfrm>
          <a:prstGeom prst="rect">
            <a:avLst/>
          </a:prstGeom>
        </p:spPr>
        <p:txBody>
          <a:bodyPr wrap="none" lIns="256000" tIns="0" rIns="256000" bIns="0" anchor="ctr" anchorCtr="0"/>
          <a:lstStyle/>
          <a:p>
            <a:pPr defTabSz="1209678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不准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由“第三方”对论文内容进行修改</a:t>
            </a:r>
          </a:p>
        </p:txBody>
      </p:sp>
      <p:sp>
        <p:nvSpPr>
          <p:cNvPr id="43" name="object 10">
            <a:extLst>
              <a:ext uri="{FF2B5EF4-FFF2-40B4-BE49-F238E27FC236}">
                <a16:creationId xmlns:a16="http://schemas.microsoft.com/office/drawing/2014/main" id="{954D2E81-03EC-4FF1-A921-BCB1A4079264}"/>
              </a:ext>
            </a:extLst>
          </p:cNvPr>
          <p:cNvSpPr/>
          <p:nvPr/>
        </p:nvSpPr>
        <p:spPr>
          <a:xfrm>
            <a:off x="8419218" y="2204013"/>
            <a:ext cx="3772782" cy="3667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4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E38A44-77FB-433B-8C22-8AAD27F5E89C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24" name="任意多边形 196">
              <a:extLst>
                <a:ext uri="{FF2B5EF4-FFF2-40B4-BE49-F238E27FC236}">
                  <a16:creationId xmlns:a16="http://schemas.microsoft.com/office/drawing/2014/main" id="{A1DCA88E-531B-485F-8788-559638106B2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任意多边形 197">
              <a:extLst>
                <a:ext uri="{FF2B5EF4-FFF2-40B4-BE49-F238E27FC236}">
                  <a16:creationId xmlns:a16="http://schemas.microsoft.com/office/drawing/2014/main" id="{2A786EFF-3099-4A5E-83DE-AA8A9A5BD9B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B3F48B9-50D1-450A-9A56-084F8ABFD7A5}"/>
                </a:ext>
              </a:extLst>
            </p:cNvPr>
            <p:cNvSpPr txBox="1"/>
            <p:nvPr/>
          </p:nvSpPr>
          <p:spPr>
            <a:xfrm>
              <a:off x="518789" y="123481"/>
              <a:ext cx="2181013" cy="307825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学术不端案例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1A1652F4-3084-42D2-A91E-18671E3A2845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21">
            <a:extLst>
              <a:ext uri="{FF2B5EF4-FFF2-40B4-BE49-F238E27FC236}">
                <a16:creationId xmlns:a16="http://schemas.microsoft.com/office/drawing/2014/main" id="{3143CD07-9060-4B9D-8957-585B2EB48459}"/>
              </a:ext>
            </a:extLst>
          </p:cNvPr>
          <p:cNvSpPr txBox="1"/>
          <p:nvPr/>
        </p:nvSpPr>
        <p:spPr>
          <a:xfrm>
            <a:off x="7134859" y="4459732"/>
            <a:ext cx="534670" cy="317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/>
                <a:cs typeface="微软雅黑"/>
              </a:rPr>
              <a:t>建议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4CAF1C4B-AE46-4B84-BE11-9A73AD2DCBCD}"/>
              </a:ext>
            </a:extLst>
          </p:cNvPr>
          <p:cNvSpPr/>
          <p:nvPr/>
        </p:nvSpPr>
        <p:spPr>
          <a:xfrm>
            <a:off x="426719" y="5485129"/>
            <a:ext cx="2206752" cy="163830"/>
          </a:xfrm>
          <a:custGeom>
            <a:avLst/>
            <a:gdLst/>
            <a:ahLst/>
            <a:cxnLst/>
            <a:rect l="l" t="t" r="r" b="b"/>
            <a:pathLst>
              <a:path w="2206752" h="163829">
                <a:moveTo>
                  <a:pt x="0" y="163830"/>
                </a:moveTo>
                <a:lnTo>
                  <a:pt x="2206752" y="163830"/>
                </a:lnTo>
                <a:lnTo>
                  <a:pt x="2206752" y="0"/>
                </a:lnTo>
                <a:lnTo>
                  <a:pt x="0" y="0"/>
                </a:lnTo>
                <a:lnTo>
                  <a:pt x="0" y="16383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24">
            <a:extLst>
              <a:ext uri="{FF2B5EF4-FFF2-40B4-BE49-F238E27FC236}">
                <a16:creationId xmlns:a16="http://schemas.microsoft.com/office/drawing/2014/main" id="{6147D666-D1EC-45A5-885B-B6EA05521B27}"/>
              </a:ext>
            </a:extLst>
          </p:cNvPr>
          <p:cNvSpPr txBox="1"/>
          <p:nvPr/>
        </p:nvSpPr>
        <p:spPr>
          <a:xfrm>
            <a:off x="7110476" y="1248409"/>
            <a:ext cx="4314190" cy="2623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30" marR="3767454" algn="just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后果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1000"/>
              </a:lnSpc>
              <a:spcBef>
                <a:spcPts val="80"/>
              </a:spcBef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3287395" algn="just">
              <a:lnSpc>
                <a:spcPct val="100000"/>
              </a:lnSpc>
            </a:pPr>
            <a:r>
              <a:rPr sz="1600" spc="-2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批评处理。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  <a:p>
            <a:pPr>
              <a:lnSpc>
                <a:spcPts val="950"/>
              </a:lnSpc>
              <a:spcBef>
                <a:spcPts val="17"/>
              </a:spcBef>
            </a:pPr>
            <a:endParaRPr sz="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830" marR="3257550" algn="just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相关政策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550"/>
              </a:lnSpc>
              <a:spcBef>
                <a:spcPts val="20"/>
              </a:spcBef>
            </a:pPr>
            <a:endParaRPr sz="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830" marR="12700" algn="just">
              <a:lnSpc>
                <a:spcPct val="12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《中山大学预防与处理学术不端行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为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办</a:t>
            </a:r>
            <a:r>
              <a:rPr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法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》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《中</a:t>
            </a:r>
            <a:r>
              <a:rPr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 山大学学术道德规范》</a:t>
            </a:r>
            <a:r>
              <a:rPr sz="1600" spc="3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(</a:t>
            </a:r>
            <a:r>
              <a:rPr sz="1600" spc="9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2018</a:t>
            </a:r>
            <a:r>
              <a:rPr sz="1600" spc="6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)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“</a:t>
            </a:r>
            <a:r>
              <a:rPr sz="1600" b="1" spc="-2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自</a:t>
            </a:r>
            <a:r>
              <a:rPr sz="1600" b="1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己</a:t>
            </a:r>
            <a:r>
              <a:rPr sz="1600" b="1" spc="-2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照抄</a:t>
            </a:r>
            <a:r>
              <a:rPr sz="1600" b="1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或</a:t>
            </a:r>
            <a:r>
              <a:rPr sz="1600" b="1" spc="-2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部分袭用自己已发表文章中的表述，而</a:t>
            </a:r>
            <a:r>
              <a:rPr sz="1600" b="1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未</a:t>
            </a:r>
            <a:r>
              <a:rPr sz="1600" b="1" spc="-2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列入</a:t>
            </a:r>
            <a:r>
              <a:rPr sz="1600" b="1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参</a:t>
            </a:r>
            <a:r>
              <a:rPr sz="1600" b="1" spc="-2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考文</a:t>
            </a:r>
            <a:r>
              <a:rPr sz="1600" b="1" spc="-2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献</a:t>
            </a:r>
            <a:r>
              <a:rPr lang="zh-CN" altLang="en-US" sz="1600" spc="-2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”</a:t>
            </a:r>
            <a:r>
              <a:rPr sz="1600" spc="-2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id="{BE8D4CCD-8D15-4F3C-B465-60B113B04F75}"/>
              </a:ext>
            </a:extLst>
          </p:cNvPr>
          <p:cNvSpPr txBox="1"/>
          <p:nvPr/>
        </p:nvSpPr>
        <p:spPr>
          <a:xfrm>
            <a:off x="603300" y="1332864"/>
            <a:ext cx="5085715" cy="4115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457200" algn="just">
              <a:lnSpc>
                <a:spcPct val="15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某教授参加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国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际会议时，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发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现国外同行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谈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论某 领域研究成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果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时，吸引</a:t>
            </a:r>
            <a:r>
              <a:rPr sz="1800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了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多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人关</a:t>
            </a:r>
            <a:r>
              <a:rPr sz="1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注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，大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家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并不知道 几年前他在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这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方面已经有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相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当深入的研</a:t>
            </a:r>
            <a:r>
              <a:rPr sz="1800" spc="1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究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，并在国 内期刊发表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过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相似的研究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成</a:t>
            </a:r>
            <a:r>
              <a:rPr sz="1800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果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。为了扩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大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国际影响 力，他将原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来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的实验结果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又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进行了全面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深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入分</a:t>
            </a:r>
            <a:r>
              <a:rPr sz="1800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析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 在征得中文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期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刊许可后，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他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将新的研究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成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果以基本 相同的论文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题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目发表在国</a:t>
            </a:r>
            <a:r>
              <a:rPr sz="1800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外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期</a:t>
            </a:r>
            <a:r>
              <a:rPr sz="1800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刊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但他</a:t>
            </a:r>
            <a:r>
              <a:rPr sz="18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没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有引用中 文论</a:t>
            </a:r>
            <a:r>
              <a:rPr sz="1800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文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，也</a:t>
            </a:r>
            <a:r>
              <a:rPr sz="18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未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向再次发表</a:t>
            </a:r>
            <a:r>
              <a:rPr sz="18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的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期刊编辑说</a:t>
            </a:r>
            <a:r>
              <a:rPr sz="18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明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情</a:t>
            </a:r>
            <a:r>
              <a:rPr sz="1800" spc="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况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，后 </a:t>
            </a:r>
            <a:r>
              <a:rPr sz="1800" spc="1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来主动向国外期刊说明了情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况</a:t>
            </a:r>
            <a:r>
              <a:rPr sz="1800" spc="-34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 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r>
              <a:rPr sz="1800" spc="-34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 </a:t>
            </a:r>
            <a:r>
              <a:rPr sz="1800" spc="1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被期刊认定</a:t>
            </a:r>
            <a:r>
              <a:rPr sz="18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为</a:t>
            </a:r>
            <a:r>
              <a:rPr sz="1800" spc="-34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 </a:t>
            </a:r>
            <a:r>
              <a:rPr sz="1800" spc="19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self</a:t>
            </a:r>
            <a:r>
              <a:rPr sz="1800" spc="29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sz="1800" spc="6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plagiaris</a:t>
            </a:r>
            <a:r>
              <a:rPr sz="1800" spc="12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m</a:t>
            </a:r>
            <a:r>
              <a:rPr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（自我抄袭）。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5" name="object 26">
            <a:extLst>
              <a:ext uri="{FF2B5EF4-FFF2-40B4-BE49-F238E27FC236}">
                <a16:creationId xmlns:a16="http://schemas.microsoft.com/office/drawing/2014/main" id="{2E222D7B-9827-411C-821D-A2DAD295EA8F}"/>
              </a:ext>
            </a:extLst>
          </p:cNvPr>
          <p:cNvSpPr txBox="1"/>
          <p:nvPr/>
        </p:nvSpPr>
        <p:spPr>
          <a:xfrm>
            <a:off x="7110476" y="4942077"/>
            <a:ext cx="4284980" cy="5975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了解自我抄袭是什么，以及如何避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免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它，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对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学生 及任何文本写作者都是非常有必要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的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7" name="object 27">
            <a:extLst>
              <a:ext uri="{FF2B5EF4-FFF2-40B4-BE49-F238E27FC236}">
                <a16:creationId xmlns:a16="http://schemas.microsoft.com/office/drawing/2014/main" id="{82E2D7EE-E4F4-4A0D-8315-913F75C39A66}"/>
              </a:ext>
            </a:extLst>
          </p:cNvPr>
          <p:cNvSpPr txBox="1"/>
          <p:nvPr/>
        </p:nvSpPr>
        <p:spPr>
          <a:xfrm>
            <a:off x="9012000" y="812800"/>
            <a:ext cx="3180207" cy="4768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750"/>
              </a:lnSpc>
            </a:pPr>
            <a:r>
              <a:rPr sz="3200" b="1" spc="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案例</a:t>
            </a:r>
            <a:r>
              <a:rPr sz="3200" b="1" spc="-1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r>
              <a:rPr sz="3200" b="1" spc="53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sz="3200" b="1" spc="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自我</a:t>
            </a:r>
            <a:r>
              <a:rPr sz="3200" b="1" spc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抄袭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4E2F4B7-DA68-46D0-B753-1FA0BC1CB972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3217EAE7-F860-4D19-AA19-F243FE90AE22}"/>
              </a:ext>
            </a:extLst>
          </p:cNvPr>
          <p:cNvSpPr/>
          <p:nvPr/>
        </p:nvSpPr>
        <p:spPr>
          <a:xfrm>
            <a:off x="426719" y="4297679"/>
            <a:ext cx="83705" cy="1187450"/>
          </a:xfrm>
          <a:custGeom>
            <a:avLst/>
            <a:gdLst/>
            <a:ahLst/>
            <a:cxnLst/>
            <a:rect l="l" t="t" r="r" b="b"/>
            <a:pathLst>
              <a:path w="83705" h="1187450">
                <a:moveTo>
                  <a:pt x="0" y="1187450"/>
                </a:moveTo>
                <a:lnTo>
                  <a:pt x="83705" y="1187450"/>
                </a:lnTo>
                <a:lnTo>
                  <a:pt x="83705" y="0"/>
                </a:lnTo>
                <a:lnTo>
                  <a:pt x="0" y="0"/>
                </a:lnTo>
                <a:lnTo>
                  <a:pt x="0" y="118745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AFAA20F0-1B1A-405D-B1C8-3384B117F240}"/>
              </a:ext>
            </a:extLst>
          </p:cNvPr>
          <p:cNvSpPr/>
          <p:nvPr/>
        </p:nvSpPr>
        <p:spPr>
          <a:xfrm>
            <a:off x="6379464" y="1289684"/>
            <a:ext cx="579119" cy="579120"/>
          </a:xfrm>
          <a:prstGeom prst="flowChartConnec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E6DDCFA7-E18A-4812-BC1E-F26D26BA9CE6}"/>
              </a:ext>
            </a:extLst>
          </p:cNvPr>
          <p:cNvSpPr/>
          <p:nvPr/>
        </p:nvSpPr>
        <p:spPr>
          <a:xfrm>
            <a:off x="6379464" y="2226456"/>
            <a:ext cx="579119" cy="579120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744E0D09-678B-4AE8-8322-ED7DEE41953F}"/>
              </a:ext>
            </a:extLst>
          </p:cNvPr>
          <p:cNvSpPr/>
          <p:nvPr/>
        </p:nvSpPr>
        <p:spPr>
          <a:xfrm>
            <a:off x="6379464" y="4312284"/>
            <a:ext cx="579119" cy="579120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48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E38A44-77FB-433B-8C22-8AAD27F5E89C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24" name="任意多边形 196">
              <a:extLst>
                <a:ext uri="{FF2B5EF4-FFF2-40B4-BE49-F238E27FC236}">
                  <a16:creationId xmlns:a16="http://schemas.microsoft.com/office/drawing/2014/main" id="{A1DCA88E-531B-485F-8788-559638106B2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任意多边形 197">
              <a:extLst>
                <a:ext uri="{FF2B5EF4-FFF2-40B4-BE49-F238E27FC236}">
                  <a16:creationId xmlns:a16="http://schemas.microsoft.com/office/drawing/2014/main" id="{2A786EFF-3099-4A5E-83DE-AA8A9A5BD9B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B3F48B9-50D1-450A-9A56-084F8ABFD7A5}"/>
                </a:ext>
              </a:extLst>
            </p:cNvPr>
            <p:cNvSpPr txBox="1"/>
            <p:nvPr/>
          </p:nvSpPr>
          <p:spPr>
            <a:xfrm>
              <a:off x="518789" y="123481"/>
              <a:ext cx="2181013" cy="307825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学术不端案例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1A1652F4-3084-42D2-A91E-18671E3A2845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4CAF1C4B-AE46-4B84-BE11-9A73AD2DCBCD}"/>
              </a:ext>
            </a:extLst>
          </p:cNvPr>
          <p:cNvSpPr/>
          <p:nvPr/>
        </p:nvSpPr>
        <p:spPr>
          <a:xfrm>
            <a:off x="426719" y="5485129"/>
            <a:ext cx="2206752" cy="163830"/>
          </a:xfrm>
          <a:custGeom>
            <a:avLst/>
            <a:gdLst/>
            <a:ahLst/>
            <a:cxnLst/>
            <a:rect l="l" t="t" r="r" b="b"/>
            <a:pathLst>
              <a:path w="2206752" h="163829">
                <a:moveTo>
                  <a:pt x="0" y="163830"/>
                </a:moveTo>
                <a:lnTo>
                  <a:pt x="2206752" y="163830"/>
                </a:lnTo>
                <a:lnTo>
                  <a:pt x="2206752" y="0"/>
                </a:lnTo>
                <a:lnTo>
                  <a:pt x="0" y="0"/>
                </a:lnTo>
                <a:lnTo>
                  <a:pt x="0" y="16383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id="{BE8D4CCD-8D15-4F3C-B465-60B113B04F75}"/>
              </a:ext>
            </a:extLst>
          </p:cNvPr>
          <p:cNvSpPr txBox="1"/>
          <p:nvPr/>
        </p:nvSpPr>
        <p:spPr>
          <a:xfrm>
            <a:off x="572164" y="1790391"/>
            <a:ext cx="5085715" cy="3858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457200" algn="just">
              <a:lnSpc>
                <a:spcPct val="150000"/>
              </a:lnSpc>
            </a:pPr>
            <a:r>
              <a:rPr lang="en-US" altLang="zh-CN" spc="-10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2016</a:t>
            </a:r>
            <a:r>
              <a:rPr lang="zh-CN" altLang="en-US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年，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某</a:t>
            </a:r>
            <a:r>
              <a:rPr lang="zh-CN" altLang="en-US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研究</a:t>
            </a:r>
            <a:r>
              <a:rPr lang="zh-CN" altLang="en-US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员，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年</a:t>
            </a:r>
            <a:r>
              <a:rPr lang="zh-CN" altLang="en-US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有</a:t>
            </a:r>
            <a:r>
              <a:rPr lang="zh-CN" altLang="en-US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为，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喜欢科</a:t>
            </a:r>
            <a:r>
              <a:rPr lang="zh-CN" altLang="en-US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 为了提高论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发表成果率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增加论文发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数量，他 </a:t>
            </a:r>
            <a:r>
              <a:rPr lang="zh-CN" altLang="en-US" spc="8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利用期刊允</a:t>
            </a:r>
            <a:r>
              <a:rPr lang="zh-CN" altLang="en-US" spc="9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许</a:t>
            </a:r>
            <a:r>
              <a:rPr lang="zh-CN" altLang="en-US" spc="8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论文作</a:t>
            </a:r>
            <a:r>
              <a:rPr lang="zh-CN" altLang="en-US" spc="9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者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自</a:t>
            </a:r>
            <a:r>
              <a:rPr lang="zh-CN" altLang="en-US" spc="10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己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推荐几名同</a:t>
            </a:r>
            <a:r>
              <a:rPr lang="zh-CN" altLang="en-US" spc="10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行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评审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专 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家的规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则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r>
              <a:rPr lang="zh-CN" altLang="en-US" spc="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提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交的评</a:t>
            </a:r>
            <a:r>
              <a:rPr lang="zh-CN" altLang="en-US" spc="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审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专</a:t>
            </a:r>
            <a:r>
              <a:rPr lang="zh-CN" altLang="en-US" spc="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家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名单</a:t>
            </a:r>
            <a:r>
              <a:rPr lang="zh-CN" altLang="en-US" spc="1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中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名</a:t>
            </a:r>
            <a:r>
              <a:rPr lang="zh-CN" altLang="en-US" spc="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字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是真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实 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存在的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科</a:t>
            </a:r>
            <a:r>
              <a:rPr lang="zh-CN" altLang="en-US" spc="9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lang="zh-CN" altLang="en-US" spc="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家，但随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姓</a:t>
            </a:r>
            <a:r>
              <a:rPr lang="zh-CN" altLang="en-US" spc="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名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附</a:t>
            </a:r>
            <a:r>
              <a:rPr lang="zh-CN" altLang="en-US" spc="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上的电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子</a:t>
            </a:r>
            <a:r>
              <a:rPr lang="zh-CN" altLang="en-US" spc="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邮</a:t>
            </a:r>
            <a:r>
              <a:rPr lang="zh-CN" altLang="en-US" spc="8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件</a:t>
            </a:r>
            <a:r>
              <a:rPr lang="zh-CN" altLang="en-US" spc="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却是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虚 </a:t>
            </a:r>
            <a:r>
              <a:rPr lang="zh-CN" altLang="en-US" spc="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假的，这些邮箱都是他本人管理。</a:t>
            </a:r>
            <a:r>
              <a:rPr lang="zh-CN" altLang="en-US" spc="8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他冒充评审专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家提</a:t>
            </a:r>
            <a:r>
              <a:rPr lang="zh-CN" altLang="en-US" spc="-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些无关紧要的修</a:t>
            </a:r>
            <a:r>
              <a:rPr lang="zh-CN" altLang="en-US" spc="-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改</a:t>
            </a:r>
            <a:r>
              <a:rPr lang="zh-CN" altLang="en-US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见或</a:t>
            </a:r>
            <a:r>
              <a:rPr lang="zh-CN" altLang="en-US" spc="-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过分抬高论文的 水平，骗取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刊编辑部的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可，提高论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发表成功 率。</a:t>
            </a:r>
          </a:p>
          <a:p>
            <a:pPr marL="12700" marR="12700" indent="457200" algn="just">
              <a:lnSpc>
                <a:spcPct val="15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7" name="object 27">
            <a:extLst>
              <a:ext uri="{FF2B5EF4-FFF2-40B4-BE49-F238E27FC236}">
                <a16:creationId xmlns:a16="http://schemas.microsoft.com/office/drawing/2014/main" id="{82E2D7EE-E4F4-4A0D-8315-913F75C39A66}"/>
              </a:ext>
            </a:extLst>
          </p:cNvPr>
          <p:cNvSpPr txBox="1"/>
          <p:nvPr/>
        </p:nvSpPr>
        <p:spPr>
          <a:xfrm>
            <a:off x="7228713" y="856086"/>
            <a:ext cx="5233416" cy="4768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750"/>
              </a:lnSpc>
            </a:pPr>
            <a:r>
              <a:rPr lang="zh-CN" altLang="en-US" sz="3600" b="1" spc="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案</a:t>
            </a:r>
            <a:r>
              <a:rPr lang="zh-CN" altLang="en-US" sz="3600" b="1" spc="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例</a:t>
            </a:r>
            <a:r>
              <a:rPr lang="en-US" altLang="zh-CN" sz="3600" b="1" spc="-18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r>
              <a:rPr lang="en-US" altLang="zh-CN" sz="3600" b="1" spc="53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lang="zh-CN" altLang="en-US" sz="3200" b="1" spc="-1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伪</a:t>
            </a:r>
            <a:r>
              <a:rPr lang="zh-CN" altLang="en-US" sz="3200" b="1" spc="-2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造同行</a:t>
            </a:r>
            <a:r>
              <a:rPr lang="zh-CN" altLang="en-US" sz="3200" b="1" spc="-1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评</a:t>
            </a:r>
            <a:r>
              <a:rPr lang="zh-CN" altLang="en-US" sz="3200" b="1" spc="-2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阅信</a:t>
            </a:r>
            <a:r>
              <a:rPr lang="zh-CN" altLang="en-US" sz="3200" b="1" spc="-3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4E2F4B7-DA68-46D0-B753-1FA0BC1CB972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3217EAE7-F860-4D19-AA19-F243FE90AE22}"/>
              </a:ext>
            </a:extLst>
          </p:cNvPr>
          <p:cNvSpPr/>
          <p:nvPr/>
        </p:nvSpPr>
        <p:spPr>
          <a:xfrm>
            <a:off x="426719" y="4297679"/>
            <a:ext cx="83705" cy="1187450"/>
          </a:xfrm>
          <a:custGeom>
            <a:avLst/>
            <a:gdLst/>
            <a:ahLst/>
            <a:cxnLst/>
            <a:rect l="l" t="t" r="r" b="b"/>
            <a:pathLst>
              <a:path w="83705" h="1187450">
                <a:moveTo>
                  <a:pt x="0" y="1187450"/>
                </a:moveTo>
                <a:lnTo>
                  <a:pt x="83705" y="1187450"/>
                </a:lnTo>
                <a:lnTo>
                  <a:pt x="83705" y="0"/>
                </a:lnTo>
                <a:lnTo>
                  <a:pt x="0" y="0"/>
                </a:lnTo>
                <a:lnTo>
                  <a:pt x="0" y="118745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AFAA20F0-1B1A-405D-B1C8-3384B117F240}"/>
              </a:ext>
            </a:extLst>
          </p:cNvPr>
          <p:cNvSpPr/>
          <p:nvPr/>
        </p:nvSpPr>
        <p:spPr>
          <a:xfrm>
            <a:off x="6244563" y="1621706"/>
            <a:ext cx="579119" cy="579120"/>
          </a:xfrm>
          <a:prstGeom prst="flowChartConnec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E6DDCFA7-E18A-4812-BC1E-F26D26BA9CE6}"/>
              </a:ext>
            </a:extLst>
          </p:cNvPr>
          <p:cNvSpPr/>
          <p:nvPr/>
        </p:nvSpPr>
        <p:spPr>
          <a:xfrm>
            <a:off x="6269682" y="3003848"/>
            <a:ext cx="579119" cy="579120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744E0D09-678B-4AE8-8322-ED7DEE41953F}"/>
              </a:ext>
            </a:extLst>
          </p:cNvPr>
          <p:cNvSpPr/>
          <p:nvPr/>
        </p:nvSpPr>
        <p:spPr>
          <a:xfrm>
            <a:off x="6269682" y="4814823"/>
            <a:ext cx="579119" cy="579120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2016367C-FFB4-4FAA-B9A4-CDDEC0FC0F2D}"/>
              </a:ext>
            </a:extLst>
          </p:cNvPr>
          <p:cNvSpPr txBox="1"/>
          <p:nvPr/>
        </p:nvSpPr>
        <p:spPr>
          <a:xfrm>
            <a:off x="6936993" y="1734184"/>
            <a:ext cx="1647189" cy="698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3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后果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1000"/>
              </a:lnSpc>
              <a:spcBef>
                <a:spcPts val="82"/>
              </a:spcBef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被解除聘用合同。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0" name="object 27">
            <a:extLst>
              <a:ext uri="{FF2B5EF4-FFF2-40B4-BE49-F238E27FC236}">
                <a16:creationId xmlns:a16="http://schemas.microsoft.com/office/drawing/2014/main" id="{C5C17502-7677-40F8-97B8-526EBDD2B33F}"/>
              </a:ext>
            </a:extLst>
          </p:cNvPr>
          <p:cNvSpPr txBox="1"/>
          <p:nvPr/>
        </p:nvSpPr>
        <p:spPr>
          <a:xfrm>
            <a:off x="6936993" y="5769355"/>
            <a:ext cx="3472815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尊重和保护他人知识产权等合法权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益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1A3D0EAB-E841-457C-B4E6-2E6575C4EA90}"/>
              </a:ext>
            </a:extLst>
          </p:cNvPr>
          <p:cNvSpPr txBox="1"/>
          <p:nvPr/>
        </p:nvSpPr>
        <p:spPr>
          <a:xfrm>
            <a:off x="6961378" y="3188970"/>
            <a:ext cx="4285615" cy="975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相关政策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550"/>
              </a:lnSpc>
              <a:spcBef>
                <a:spcPts val="20"/>
              </a:spcBef>
            </a:pPr>
            <a:endParaRPr sz="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12700">
              <a:lnSpc>
                <a:spcPct val="12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《中山大学学术道德规范》；《中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山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大学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预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防与</a:t>
            </a:r>
            <a:r>
              <a:rPr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 处理学术不端行为办法》。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25EFB7C6-FF91-4660-B3D6-CE6CF9F72310}"/>
              </a:ext>
            </a:extLst>
          </p:cNvPr>
          <p:cNvSpPr txBox="1"/>
          <p:nvPr/>
        </p:nvSpPr>
        <p:spPr>
          <a:xfrm>
            <a:off x="6961378" y="4945633"/>
            <a:ext cx="534670" cy="317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/>
                <a:cs typeface="微软雅黑"/>
              </a:rPr>
              <a:t>建议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F48EB6E0-2F22-4D23-A100-63CF18C6D82D}"/>
              </a:ext>
            </a:extLst>
          </p:cNvPr>
          <p:cNvSpPr txBox="1"/>
          <p:nvPr/>
        </p:nvSpPr>
        <p:spPr>
          <a:xfrm>
            <a:off x="6936993" y="5476747"/>
            <a:ext cx="449326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在科研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活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动中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应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当恪守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术诚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信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，遵循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术准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则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30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E38A44-77FB-433B-8C22-8AAD27F5E89C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24" name="任意多边形 196">
              <a:extLst>
                <a:ext uri="{FF2B5EF4-FFF2-40B4-BE49-F238E27FC236}">
                  <a16:creationId xmlns:a16="http://schemas.microsoft.com/office/drawing/2014/main" id="{A1DCA88E-531B-485F-8788-559638106B2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任意多边形 197">
              <a:extLst>
                <a:ext uri="{FF2B5EF4-FFF2-40B4-BE49-F238E27FC236}">
                  <a16:creationId xmlns:a16="http://schemas.microsoft.com/office/drawing/2014/main" id="{2A786EFF-3099-4A5E-83DE-AA8A9A5BD9B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B3F48B9-50D1-450A-9A56-084F8ABFD7A5}"/>
                </a:ext>
              </a:extLst>
            </p:cNvPr>
            <p:cNvSpPr txBox="1"/>
            <p:nvPr/>
          </p:nvSpPr>
          <p:spPr>
            <a:xfrm>
              <a:off x="518789" y="123481"/>
              <a:ext cx="2181013" cy="307825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学术不端案例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1A1652F4-3084-42D2-A91E-18671E3A2845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4CAF1C4B-AE46-4B84-BE11-9A73AD2DCBCD}"/>
              </a:ext>
            </a:extLst>
          </p:cNvPr>
          <p:cNvSpPr/>
          <p:nvPr/>
        </p:nvSpPr>
        <p:spPr>
          <a:xfrm>
            <a:off x="426719" y="5485129"/>
            <a:ext cx="2206752" cy="163830"/>
          </a:xfrm>
          <a:custGeom>
            <a:avLst/>
            <a:gdLst/>
            <a:ahLst/>
            <a:cxnLst/>
            <a:rect l="l" t="t" r="r" b="b"/>
            <a:pathLst>
              <a:path w="2206752" h="163829">
                <a:moveTo>
                  <a:pt x="0" y="163830"/>
                </a:moveTo>
                <a:lnTo>
                  <a:pt x="2206752" y="163830"/>
                </a:lnTo>
                <a:lnTo>
                  <a:pt x="2206752" y="0"/>
                </a:lnTo>
                <a:lnTo>
                  <a:pt x="0" y="0"/>
                </a:lnTo>
                <a:lnTo>
                  <a:pt x="0" y="16383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id="{BE8D4CCD-8D15-4F3C-B465-60B113B04F75}"/>
              </a:ext>
            </a:extLst>
          </p:cNvPr>
          <p:cNvSpPr txBox="1"/>
          <p:nvPr/>
        </p:nvSpPr>
        <p:spPr>
          <a:xfrm>
            <a:off x="572164" y="4164329"/>
            <a:ext cx="5085715" cy="14846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457200" algn="just">
              <a:lnSpc>
                <a:spcPct val="150000"/>
              </a:lnSpc>
            </a:pPr>
            <a:r>
              <a:rPr lang="en-US" altLang="zh-CN" spc="-10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2017</a:t>
            </a:r>
            <a:r>
              <a:rPr lang="zh-CN" altLang="en-US" spc="-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，某</a:t>
            </a:r>
            <a:r>
              <a:rPr lang="zh-CN" altLang="en-US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生作</a:t>
            </a:r>
            <a:r>
              <a:rPr lang="zh-CN" altLang="en-US" spc="-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通讯作者在某国</a:t>
            </a:r>
            <a:r>
              <a:rPr lang="zh-CN" altLang="en-US" spc="-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外</a:t>
            </a:r>
            <a:r>
              <a:rPr lang="zh-CN" altLang="en-US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刊发表的论文存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第三方代投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虚假署名、</a:t>
            </a:r>
            <a:r>
              <a:rPr lang="zh-CN" altLang="en-US" spc="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假同行评 议等学术不端行为。</a:t>
            </a:r>
          </a:p>
          <a:p>
            <a:pPr marL="12700" marR="12700" indent="457200" algn="just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  <a:p>
            <a:pPr marL="12700" marR="12700" indent="457200" algn="just">
              <a:lnSpc>
                <a:spcPct val="15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7" name="object 27">
            <a:extLst>
              <a:ext uri="{FF2B5EF4-FFF2-40B4-BE49-F238E27FC236}">
                <a16:creationId xmlns:a16="http://schemas.microsoft.com/office/drawing/2014/main" id="{82E2D7EE-E4F4-4A0D-8315-913F75C39A66}"/>
              </a:ext>
            </a:extLst>
          </p:cNvPr>
          <p:cNvSpPr txBox="1"/>
          <p:nvPr/>
        </p:nvSpPr>
        <p:spPr>
          <a:xfrm>
            <a:off x="3815845" y="901244"/>
            <a:ext cx="8256045" cy="522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650"/>
              </a:lnSpc>
            </a:pPr>
            <a:r>
              <a:rPr lang="zh-CN" altLang="en-US" sz="3200" b="1" spc="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案例</a:t>
            </a:r>
            <a:r>
              <a:rPr lang="en-US" altLang="zh-CN" sz="3200" b="1" spc="-18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r>
              <a:rPr lang="en-US" altLang="zh-CN" sz="3200" b="1" spc="53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lang="zh-CN" altLang="en-US" sz="3200" b="1" spc="-1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第</a:t>
            </a:r>
            <a:r>
              <a:rPr lang="zh-CN" altLang="en-US" sz="3200" b="1" spc="-2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三方代</a:t>
            </a:r>
            <a:r>
              <a:rPr lang="zh-CN" altLang="en-US" sz="3200" b="1" spc="-1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投</a:t>
            </a:r>
            <a:r>
              <a:rPr lang="zh-CN" altLang="en-US" sz="3200" b="1" spc="-2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、虚假</a:t>
            </a:r>
            <a:r>
              <a:rPr lang="zh-CN" altLang="en-US" sz="3200" b="1" spc="-1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署</a:t>
            </a:r>
            <a:r>
              <a:rPr lang="zh-CN" altLang="en-US" sz="3200" b="1" spc="-2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名、虚</a:t>
            </a:r>
            <a:r>
              <a:rPr lang="zh-CN" altLang="en-US" sz="3200" b="1" spc="-1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假</a:t>
            </a:r>
            <a:r>
              <a:rPr lang="zh-CN" altLang="en-US" sz="3200" b="1" spc="-2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同行评</a:t>
            </a:r>
            <a:r>
              <a:rPr lang="zh-CN" altLang="en-US" sz="3200" b="1" spc="-3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4E2F4B7-DA68-46D0-B753-1FA0BC1CB972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3217EAE7-F860-4D19-AA19-F243FE90AE22}"/>
              </a:ext>
            </a:extLst>
          </p:cNvPr>
          <p:cNvSpPr/>
          <p:nvPr/>
        </p:nvSpPr>
        <p:spPr>
          <a:xfrm>
            <a:off x="426719" y="4297679"/>
            <a:ext cx="83705" cy="1187450"/>
          </a:xfrm>
          <a:custGeom>
            <a:avLst/>
            <a:gdLst/>
            <a:ahLst/>
            <a:cxnLst/>
            <a:rect l="l" t="t" r="r" b="b"/>
            <a:pathLst>
              <a:path w="83705" h="1187450">
                <a:moveTo>
                  <a:pt x="0" y="1187450"/>
                </a:moveTo>
                <a:lnTo>
                  <a:pt x="83705" y="1187450"/>
                </a:lnTo>
                <a:lnTo>
                  <a:pt x="83705" y="0"/>
                </a:lnTo>
                <a:lnTo>
                  <a:pt x="0" y="0"/>
                </a:lnTo>
                <a:lnTo>
                  <a:pt x="0" y="118745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AFAA20F0-1B1A-405D-B1C8-3384B117F240}"/>
              </a:ext>
            </a:extLst>
          </p:cNvPr>
          <p:cNvSpPr/>
          <p:nvPr/>
        </p:nvSpPr>
        <p:spPr>
          <a:xfrm>
            <a:off x="6244563" y="1621706"/>
            <a:ext cx="579119" cy="579120"/>
          </a:xfrm>
          <a:prstGeom prst="flowChartConnec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E6DDCFA7-E18A-4812-BC1E-F26D26BA9CE6}"/>
              </a:ext>
            </a:extLst>
          </p:cNvPr>
          <p:cNvSpPr/>
          <p:nvPr/>
        </p:nvSpPr>
        <p:spPr>
          <a:xfrm>
            <a:off x="6269682" y="3003848"/>
            <a:ext cx="579119" cy="579120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744E0D09-678B-4AE8-8322-ED7DEE41953F}"/>
              </a:ext>
            </a:extLst>
          </p:cNvPr>
          <p:cNvSpPr/>
          <p:nvPr/>
        </p:nvSpPr>
        <p:spPr>
          <a:xfrm>
            <a:off x="6269682" y="4814823"/>
            <a:ext cx="579119" cy="579120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2016367C-FFB4-4FAA-B9A4-CDDEC0FC0F2D}"/>
              </a:ext>
            </a:extLst>
          </p:cNvPr>
          <p:cNvSpPr txBox="1"/>
          <p:nvPr/>
        </p:nvSpPr>
        <p:spPr>
          <a:xfrm>
            <a:off x="6936993" y="1734184"/>
            <a:ext cx="2634710" cy="698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3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后果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1000"/>
              </a:lnSpc>
              <a:spcBef>
                <a:spcPts val="82"/>
              </a:spcBef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1600" spc="-2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被撤销职务，解除聘用合同。</a:t>
            </a:r>
          </a:p>
          <a:p>
            <a:pPr marL="12700">
              <a:lnSpc>
                <a:spcPct val="100000"/>
              </a:lnSpc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1A3D0EAB-E841-457C-B4E6-2E6575C4EA90}"/>
              </a:ext>
            </a:extLst>
          </p:cNvPr>
          <p:cNvSpPr txBox="1"/>
          <p:nvPr/>
        </p:nvSpPr>
        <p:spPr>
          <a:xfrm>
            <a:off x="6961378" y="3188970"/>
            <a:ext cx="4285615" cy="975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相关政策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550"/>
              </a:lnSpc>
              <a:spcBef>
                <a:spcPts val="20"/>
              </a:spcBef>
            </a:pPr>
            <a:endParaRPr sz="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12700">
              <a:lnSpc>
                <a:spcPct val="120000"/>
              </a:lnSpc>
            </a:pP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中山大学学术道德规范</a:t>
            </a: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》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；</a:t>
            </a: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中山大学预防与 处理学术不端行为办法</a:t>
            </a: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》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</a:p>
          <a:p>
            <a:pPr marL="12700" marR="12700">
              <a:lnSpc>
                <a:spcPct val="120000"/>
              </a:lnSpc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25EFB7C6-FF91-4660-B3D6-CE6CF9F72310}"/>
              </a:ext>
            </a:extLst>
          </p:cNvPr>
          <p:cNvSpPr txBox="1"/>
          <p:nvPr/>
        </p:nvSpPr>
        <p:spPr>
          <a:xfrm>
            <a:off x="6961378" y="4945633"/>
            <a:ext cx="534670" cy="317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/>
                <a:cs typeface="微软雅黑"/>
              </a:rPr>
              <a:t>建议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172C2FA6-879F-4759-AC3D-9CBA096670D3}"/>
              </a:ext>
            </a:extLst>
          </p:cNvPr>
          <p:cNvSpPr txBox="1"/>
          <p:nvPr/>
        </p:nvSpPr>
        <p:spPr>
          <a:xfrm>
            <a:off x="6936993" y="5769355"/>
            <a:ext cx="3472815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尊重和保护他人知识产权等合法权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益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D00F1793-FAB7-49BF-BE02-F82E67D05BDB}"/>
              </a:ext>
            </a:extLst>
          </p:cNvPr>
          <p:cNvSpPr txBox="1"/>
          <p:nvPr/>
        </p:nvSpPr>
        <p:spPr>
          <a:xfrm>
            <a:off x="6936993" y="5476747"/>
            <a:ext cx="449326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在科研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活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动中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应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当恪守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术诚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信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，遵循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术准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则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05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E38A44-77FB-433B-8C22-8AAD27F5E89C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24" name="任意多边形 196">
              <a:extLst>
                <a:ext uri="{FF2B5EF4-FFF2-40B4-BE49-F238E27FC236}">
                  <a16:creationId xmlns:a16="http://schemas.microsoft.com/office/drawing/2014/main" id="{A1DCA88E-531B-485F-8788-559638106B2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任意多边形 197">
              <a:extLst>
                <a:ext uri="{FF2B5EF4-FFF2-40B4-BE49-F238E27FC236}">
                  <a16:creationId xmlns:a16="http://schemas.microsoft.com/office/drawing/2014/main" id="{2A786EFF-3099-4A5E-83DE-AA8A9A5BD9B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B3F48B9-50D1-450A-9A56-084F8ABFD7A5}"/>
                </a:ext>
              </a:extLst>
            </p:cNvPr>
            <p:cNvSpPr txBox="1"/>
            <p:nvPr/>
          </p:nvSpPr>
          <p:spPr>
            <a:xfrm>
              <a:off x="518789" y="123481"/>
              <a:ext cx="2181013" cy="307825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学术不端案例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1A1652F4-3084-42D2-A91E-18671E3A2845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4CAF1C4B-AE46-4B84-BE11-9A73AD2DCBCD}"/>
              </a:ext>
            </a:extLst>
          </p:cNvPr>
          <p:cNvSpPr/>
          <p:nvPr/>
        </p:nvSpPr>
        <p:spPr>
          <a:xfrm>
            <a:off x="426719" y="5485129"/>
            <a:ext cx="2206752" cy="163830"/>
          </a:xfrm>
          <a:custGeom>
            <a:avLst/>
            <a:gdLst/>
            <a:ahLst/>
            <a:cxnLst/>
            <a:rect l="l" t="t" r="r" b="b"/>
            <a:pathLst>
              <a:path w="2206752" h="163829">
                <a:moveTo>
                  <a:pt x="0" y="163830"/>
                </a:moveTo>
                <a:lnTo>
                  <a:pt x="2206752" y="163830"/>
                </a:lnTo>
                <a:lnTo>
                  <a:pt x="2206752" y="0"/>
                </a:lnTo>
                <a:lnTo>
                  <a:pt x="0" y="0"/>
                </a:lnTo>
                <a:lnTo>
                  <a:pt x="0" y="16383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id="{BE8D4CCD-8D15-4F3C-B465-60B113B04F75}"/>
              </a:ext>
            </a:extLst>
          </p:cNvPr>
          <p:cNvSpPr txBox="1"/>
          <p:nvPr/>
        </p:nvSpPr>
        <p:spPr>
          <a:xfrm>
            <a:off x="572164" y="2605185"/>
            <a:ext cx="5085715" cy="28874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年，某副教授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，通过论文服务机构，以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8000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元的价格购买了一篇经济类专业论文，投稿 到某核心期刊，评审通过刊发。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大学金融学院的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教授发现其名字作为第二作者出现在该论文中，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教授与该副教授并不相识，且该论文完全抄袭其所 在学院一位博士以前发表的一篇学术论文。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教授向期刊举报该抄袭行为。</a:t>
            </a:r>
          </a:p>
          <a:p>
            <a:pPr marL="12700" marR="12700" indent="457200" algn="just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  <a:p>
            <a:pPr marL="12700" marR="12700" indent="457200" algn="just">
              <a:lnSpc>
                <a:spcPct val="15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7" name="object 27">
            <a:extLst>
              <a:ext uri="{FF2B5EF4-FFF2-40B4-BE49-F238E27FC236}">
                <a16:creationId xmlns:a16="http://schemas.microsoft.com/office/drawing/2014/main" id="{82E2D7EE-E4F4-4A0D-8315-913F75C39A66}"/>
              </a:ext>
            </a:extLst>
          </p:cNvPr>
          <p:cNvSpPr txBox="1"/>
          <p:nvPr/>
        </p:nvSpPr>
        <p:spPr>
          <a:xfrm>
            <a:off x="8860058" y="832105"/>
            <a:ext cx="3099500" cy="4768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650"/>
              </a:lnSpc>
            </a:pPr>
            <a:r>
              <a:rPr lang="zh-CN" altLang="en-US" sz="3200" b="1" spc="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案例</a:t>
            </a:r>
            <a:r>
              <a:rPr lang="en-US" altLang="zh-CN" sz="3200" b="1" spc="-1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r>
              <a:rPr lang="en-US" altLang="zh-CN" sz="3200" b="1" spc="53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lang="zh-CN" altLang="en-US" sz="3200" b="1" spc="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买卖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论文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  <a:p>
            <a:pPr marL="12700">
              <a:lnSpc>
                <a:spcPts val="3650"/>
              </a:lnSpc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4E2F4B7-DA68-46D0-B753-1FA0BC1CB972}"/>
              </a:ext>
            </a:extLst>
          </p:cNvPr>
          <p:cNvSpPr/>
          <p:nvPr/>
        </p:nvSpPr>
        <p:spPr>
          <a:xfrm>
            <a:off x="6559242" y="4773177"/>
            <a:ext cx="191513" cy="152380"/>
          </a:xfrm>
          <a:custGeom>
            <a:avLst/>
            <a:gdLst/>
            <a:ahLst/>
            <a:cxnLst/>
            <a:rect l="l" t="t" r="r" b="b"/>
            <a:pathLst>
              <a:path w="191513" h="152380">
                <a:moveTo>
                  <a:pt x="97762" y="0"/>
                </a:moveTo>
                <a:lnTo>
                  <a:pt x="58721" y="1541"/>
                </a:lnTo>
                <a:lnTo>
                  <a:pt x="21650" y="6137"/>
                </a:lnTo>
                <a:lnTo>
                  <a:pt x="13769" y="7102"/>
                </a:lnTo>
                <a:lnTo>
                  <a:pt x="1392" y="51458"/>
                </a:lnTo>
                <a:lnTo>
                  <a:pt x="0" y="76926"/>
                </a:lnTo>
                <a:lnTo>
                  <a:pt x="379" y="89205"/>
                </a:lnTo>
                <a:lnTo>
                  <a:pt x="11293" y="142678"/>
                </a:lnTo>
                <a:lnTo>
                  <a:pt x="13769" y="145278"/>
                </a:lnTo>
                <a:lnTo>
                  <a:pt x="16055" y="145278"/>
                </a:lnTo>
                <a:lnTo>
                  <a:pt x="28704" y="147362"/>
                </a:lnTo>
                <a:lnTo>
                  <a:pt x="66650" y="151466"/>
                </a:lnTo>
                <a:lnTo>
                  <a:pt x="91947" y="152380"/>
                </a:lnTo>
                <a:lnTo>
                  <a:pt x="105287" y="152211"/>
                </a:lnTo>
                <a:lnTo>
                  <a:pt x="143482" y="149643"/>
                </a:lnTo>
                <a:lnTo>
                  <a:pt x="168060" y="146244"/>
                </a:lnTo>
                <a:lnTo>
                  <a:pt x="176075" y="145278"/>
                </a:lnTo>
                <a:lnTo>
                  <a:pt x="178332" y="142896"/>
                </a:lnTo>
                <a:lnTo>
                  <a:pt x="96536" y="142896"/>
                </a:lnTo>
                <a:lnTo>
                  <a:pt x="83966" y="142726"/>
                </a:lnTo>
                <a:lnTo>
                  <a:pt x="45873" y="139881"/>
                </a:lnTo>
                <a:lnTo>
                  <a:pt x="13363" y="110882"/>
                </a:lnTo>
                <a:lnTo>
                  <a:pt x="9706" y="73856"/>
                </a:lnTo>
                <a:lnTo>
                  <a:pt x="10151" y="61565"/>
                </a:lnTo>
                <a:lnTo>
                  <a:pt x="29424" y="20000"/>
                </a:lnTo>
                <a:lnTo>
                  <a:pt x="67778" y="11236"/>
                </a:lnTo>
                <a:lnTo>
                  <a:pt x="105039" y="8461"/>
                </a:lnTo>
                <a:lnTo>
                  <a:pt x="177363" y="8461"/>
                </a:lnTo>
                <a:lnTo>
                  <a:pt x="176075" y="7102"/>
                </a:lnTo>
                <a:lnTo>
                  <a:pt x="173662" y="7102"/>
                </a:lnTo>
                <a:lnTo>
                  <a:pt x="160994" y="5015"/>
                </a:lnTo>
                <a:lnTo>
                  <a:pt x="148328" y="3285"/>
                </a:lnTo>
                <a:lnTo>
                  <a:pt x="135669" y="1915"/>
                </a:lnTo>
                <a:lnTo>
                  <a:pt x="123020" y="909"/>
                </a:lnTo>
                <a:lnTo>
                  <a:pt x="110383" y="269"/>
                </a:lnTo>
                <a:lnTo>
                  <a:pt x="97762" y="0"/>
                </a:lnTo>
                <a:close/>
              </a:path>
              <a:path w="191513" h="152380">
                <a:moveTo>
                  <a:pt x="177363" y="8461"/>
                </a:moveTo>
                <a:lnTo>
                  <a:pt x="105039" y="8461"/>
                </a:lnTo>
                <a:lnTo>
                  <a:pt x="117375" y="8761"/>
                </a:lnTo>
                <a:lnTo>
                  <a:pt x="129472" y="9617"/>
                </a:lnTo>
                <a:lnTo>
                  <a:pt x="171230" y="27989"/>
                </a:lnTo>
                <a:lnTo>
                  <a:pt x="181360" y="76926"/>
                </a:lnTo>
                <a:lnTo>
                  <a:pt x="181219" y="86150"/>
                </a:lnTo>
                <a:lnTo>
                  <a:pt x="174647" y="125292"/>
                </a:lnTo>
                <a:lnTo>
                  <a:pt x="133990" y="141074"/>
                </a:lnTo>
                <a:lnTo>
                  <a:pt x="96536" y="142896"/>
                </a:lnTo>
                <a:lnTo>
                  <a:pt x="178332" y="142896"/>
                </a:lnTo>
                <a:lnTo>
                  <a:pt x="189826" y="101028"/>
                </a:lnTo>
                <a:lnTo>
                  <a:pt x="191513" y="76926"/>
                </a:lnTo>
                <a:lnTo>
                  <a:pt x="191456" y="73856"/>
                </a:lnTo>
                <a:lnTo>
                  <a:pt x="184673" y="26522"/>
                </a:lnTo>
                <a:lnTo>
                  <a:pt x="178361" y="9515"/>
                </a:lnTo>
                <a:lnTo>
                  <a:pt x="177363" y="8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3217EAE7-F860-4D19-AA19-F243FE90AE22}"/>
              </a:ext>
            </a:extLst>
          </p:cNvPr>
          <p:cNvSpPr/>
          <p:nvPr/>
        </p:nvSpPr>
        <p:spPr>
          <a:xfrm>
            <a:off x="426719" y="4297679"/>
            <a:ext cx="83705" cy="1187450"/>
          </a:xfrm>
          <a:custGeom>
            <a:avLst/>
            <a:gdLst/>
            <a:ahLst/>
            <a:cxnLst/>
            <a:rect l="l" t="t" r="r" b="b"/>
            <a:pathLst>
              <a:path w="83705" h="1187450">
                <a:moveTo>
                  <a:pt x="0" y="1187450"/>
                </a:moveTo>
                <a:lnTo>
                  <a:pt x="83705" y="1187450"/>
                </a:lnTo>
                <a:lnTo>
                  <a:pt x="83705" y="0"/>
                </a:lnTo>
                <a:lnTo>
                  <a:pt x="0" y="0"/>
                </a:lnTo>
                <a:lnTo>
                  <a:pt x="0" y="1187450"/>
                </a:lnTo>
                <a:close/>
              </a:path>
            </a:pathLst>
          </a:custGeom>
          <a:solidFill>
            <a:srgbClr val="A630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AFAA20F0-1B1A-405D-B1C8-3384B117F240}"/>
              </a:ext>
            </a:extLst>
          </p:cNvPr>
          <p:cNvSpPr/>
          <p:nvPr/>
        </p:nvSpPr>
        <p:spPr>
          <a:xfrm>
            <a:off x="6244563" y="1621706"/>
            <a:ext cx="579119" cy="579120"/>
          </a:xfrm>
          <a:prstGeom prst="flowChartConnec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E6DDCFA7-E18A-4812-BC1E-F26D26BA9CE6}"/>
              </a:ext>
            </a:extLst>
          </p:cNvPr>
          <p:cNvSpPr/>
          <p:nvPr/>
        </p:nvSpPr>
        <p:spPr>
          <a:xfrm>
            <a:off x="6269682" y="3003848"/>
            <a:ext cx="579119" cy="579120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744E0D09-678B-4AE8-8322-ED7DEE41953F}"/>
              </a:ext>
            </a:extLst>
          </p:cNvPr>
          <p:cNvSpPr/>
          <p:nvPr/>
        </p:nvSpPr>
        <p:spPr>
          <a:xfrm>
            <a:off x="6269682" y="4814823"/>
            <a:ext cx="579119" cy="579120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2016367C-FFB4-4FAA-B9A4-CDDEC0FC0F2D}"/>
              </a:ext>
            </a:extLst>
          </p:cNvPr>
          <p:cNvSpPr txBox="1"/>
          <p:nvPr/>
        </p:nvSpPr>
        <p:spPr>
          <a:xfrm>
            <a:off x="6936993" y="1734184"/>
            <a:ext cx="2634710" cy="698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3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后果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1000"/>
              </a:lnSpc>
              <a:spcBef>
                <a:spcPts val="82"/>
              </a:spcBef>
            </a:pPr>
            <a:endParaRPr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1600" spc="-2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被解除聘用合同。</a:t>
            </a:r>
          </a:p>
          <a:p>
            <a:pPr marL="12700">
              <a:lnSpc>
                <a:spcPct val="100000"/>
              </a:lnSpc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1A3D0EAB-E841-457C-B4E6-2E6575C4EA90}"/>
              </a:ext>
            </a:extLst>
          </p:cNvPr>
          <p:cNvSpPr txBox="1"/>
          <p:nvPr/>
        </p:nvSpPr>
        <p:spPr>
          <a:xfrm>
            <a:off x="6961378" y="3188970"/>
            <a:ext cx="4285615" cy="975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相关政策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ts val="550"/>
              </a:lnSpc>
              <a:spcBef>
                <a:spcPts val="20"/>
              </a:spcBef>
            </a:pPr>
            <a:endParaRPr sz="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12700">
              <a:lnSpc>
                <a:spcPct val="120000"/>
              </a:lnSpc>
            </a:pP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中山大学学术道德规范</a:t>
            </a: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》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；</a:t>
            </a: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《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中山大学预防与 处理学术不端行为办法</a:t>
            </a:r>
            <a:r>
              <a:rPr lang="en-US" altLang="zh-CN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》</a:t>
            </a:r>
            <a:r>
              <a:rPr lang="zh-CN" altLang="en-US" sz="1600" spc="-15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</a:p>
          <a:p>
            <a:pPr marL="12700" marR="12700">
              <a:lnSpc>
                <a:spcPct val="120000"/>
              </a:lnSpc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25EFB7C6-FF91-4660-B3D6-CE6CF9F72310}"/>
              </a:ext>
            </a:extLst>
          </p:cNvPr>
          <p:cNvSpPr txBox="1"/>
          <p:nvPr/>
        </p:nvSpPr>
        <p:spPr>
          <a:xfrm>
            <a:off x="6961378" y="4945633"/>
            <a:ext cx="534670" cy="317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7E7E7E"/>
                </a:solidFill>
                <a:latin typeface="微软雅黑"/>
                <a:cs typeface="微软雅黑"/>
              </a:rPr>
              <a:t>建议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172C2FA6-879F-4759-AC3D-9CBA096670D3}"/>
              </a:ext>
            </a:extLst>
          </p:cNvPr>
          <p:cNvSpPr txBox="1"/>
          <p:nvPr/>
        </p:nvSpPr>
        <p:spPr>
          <a:xfrm>
            <a:off x="6936993" y="5769355"/>
            <a:ext cx="3472815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尊重和保护他人知识产权等合法权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益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D00F1793-FAB7-49BF-BE02-F82E67D05BDB}"/>
              </a:ext>
            </a:extLst>
          </p:cNvPr>
          <p:cNvSpPr txBox="1"/>
          <p:nvPr/>
        </p:nvSpPr>
        <p:spPr>
          <a:xfrm>
            <a:off x="6936993" y="5476747"/>
            <a:ext cx="449326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在科研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活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动中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应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当恪守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术诚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信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，遵循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学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术准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则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/>
              </a:rPr>
              <a:t>，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icrosoft Jheng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98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695505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720448" y="164641"/>
            <a:ext cx="863053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案例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F25B0D-DD9F-48E4-8431-BF311523BEA6}"/>
              </a:ext>
            </a:extLst>
          </p:cNvPr>
          <p:cNvSpPr txBox="1"/>
          <p:nvPr/>
        </p:nvSpPr>
        <p:spPr>
          <a:xfrm>
            <a:off x="273906" y="820149"/>
            <a:ext cx="407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学术不端，古已有之</a:t>
            </a:r>
            <a:r>
              <a:rPr lang="en-US" altLang="zh-CN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400" i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Footer Text">
            <a:extLst>
              <a:ext uri="{FF2B5EF4-FFF2-40B4-BE49-F238E27FC236}">
                <a16:creationId xmlns:a16="http://schemas.microsoft.com/office/drawing/2014/main" id="{26E07781-541B-4F52-A9DA-7315271DE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38" y="1236243"/>
            <a:ext cx="11184924" cy="131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just" defTabSz="12096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密立根油滴实验</a:t>
            </a:r>
            <a:endParaRPr lang="en-US" altLang="zh-CN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 defTabSz="12096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1910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年，美国物理学家</a:t>
            </a:r>
            <a:r>
              <a:rPr lang="zh-CN" altLang="en-US" sz="1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罗伯特</a:t>
            </a:r>
            <a:r>
              <a:rPr lang="en-US" altLang="zh-CN" sz="1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密立根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进行了一项世界知名的“滴油实验”，第一次测出了氢比一个电子重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1836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倍。密立根实验所得出的数据实在太漂亮了，理论上计算出的数据和实验中测量出的数据，一般不会那样近似。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7DA6C9-D654-40C0-BF06-DF9B182D8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265" b="9250"/>
          <a:stretch/>
        </p:blipFill>
        <p:spPr>
          <a:xfrm>
            <a:off x="6765538" y="2947818"/>
            <a:ext cx="5426461" cy="35088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25ED4F-E984-41DF-8AAD-FBE6C6693DCC}"/>
              </a:ext>
            </a:extLst>
          </p:cNvPr>
          <p:cNvSpPr txBox="1"/>
          <p:nvPr/>
        </p:nvSpPr>
        <p:spPr>
          <a:xfrm>
            <a:off x="343418" y="2602402"/>
            <a:ext cx="610039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与此同时，比他更有名望的物理学家</a:t>
            </a:r>
            <a:r>
              <a:rPr lang="zh-CN" altLang="en-US" sz="16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埃伦菲尔德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也在进行相同的实验，但没有得到相应的结果。为此，埃伦菲尔德曾提出疑议，密立根声称该论文“代表了所有的油滴实验”，两人由此引发了物理学的一场论战。最终， 密立根在论战中获胜了， 还获得了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1923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年的诺贝尔物理学奖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 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年后，一位史学家在研究密立根的笔记和手稿时，发现密立根发表的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58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次观测结果，并非如他信誓旦旦所说的那样是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“没有经过选择的”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，而是从 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140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次观测中挑选出来的！他将实验的数据大动干戈，只采集那些对他有利的漂亮数据为“我”所用，对于不利的数据则一概删去，并没有告诉任何人，这一发现震动了物理学界。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62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/>
        </p:nvGrpSpPr>
        <p:grpSpPr>
          <a:xfrm>
            <a:off x="1304472" y="971478"/>
            <a:ext cx="3159349" cy="1812744"/>
            <a:chOff x="5685" y="1212"/>
            <a:chExt cx="3896" cy="2258"/>
          </a:xfrm>
        </p:grpSpPr>
        <p:sp>
          <p:nvSpPr>
            <p:cNvPr id="121" name="矩形 120"/>
            <p:cNvSpPr/>
            <p:nvPr/>
          </p:nvSpPr>
          <p:spPr>
            <a:xfrm>
              <a:off x="5686" y="1212"/>
              <a:ext cx="3895" cy="537"/>
            </a:xfrm>
            <a:prstGeom prst="rect">
              <a:avLst/>
            </a:prstGeom>
          </p:spPr>
          <p:txBody>
            <a:bodyPr wrap="square" lIns="121875" tIns="60939" rIns="121875" bIns="60939">
              <a:spAutoFit/>
            </a:bodyPr>
            <a:lstStyle/>
            <a:p>
              <a:pPr defTabSz="8627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数据处理</a:t>
              </a:r>
            </a:p>
          </p:txBody>
        </p:sp>
        <p:sp>
          <p:nvSpPr>
            <p:cNvPr id="122" name="矩形 47"/>
            <p:cNvSpPr>
              <a:spLocks noChangeArrowheads="1"/>
            </p:cNvSpPr>
            <p:nvPr/>
          </p:nvSpPr>
          <p:spPr bwMode="auto">
            <a:xfrm>
              <a:off x="5685" y="1722"/>
              <a:ext cx="3896" cy="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75" tIns="60939" rIns="121875" bIns="60939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数据来源：真实可靠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实验记录：忠实详尽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原始数据：保存完好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数据处理：尊重事实</a:t>
              </a: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291491" y="4581129"/>
            <a:ext cx="3172328" cy="1475913"/>
            <a:chOff x="6120" y="2738"/>
            <a:chExt cx="3911" cy="1839"/>
          </a:xfrm>
        </p:grpSpPr>
        <p:sp>
          <p:nvSpPr>
            <p:cNvPr id="124" name="矩形 123"/>
            <p:cNvSpPr/>
            <p:nvPr/>
          </p:nvSpPr>
          <p:spPr>
            <a:xfrm>
              <a:off x="6136" y="2738"/>
              <a:ext cx="3787" cy="537"/>
            </a:xfrm>
            <a:prstGeom prst="rect">
              <a:avLst/>
            </a:prstGeom>
          </p:spPr>
          <p:txBody>
            <a:bodyPr wrap="square" lIns="121875" tIns="60939" rIns="121875" bIns="60939">
              <a:spAutoFit/>
            </a:bodyPr>
            <a:lstStyle/>
            <a:p>
              <a:pPr defTabSz="8627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论文发表</a:t>
              </a:r>
            </a:p>
          </p:txBody>
        </p:sp>
        <p:sp>
          <p:nvSpPr>
            <p:cNvPr id="125" name="矩形 47"/>
            <p:cNvSpPr>
              <a:spLocks noChangeArrowheads="1"/>
            </p:cNvSpPr>
            <p:nvPr/>
          </p:nvSpPr>
          <p:spPr bwMode="auto">
            <a:xfrm>
              <a:off x="6120" y="3227"/>
              <a:ext cx="3911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75" tIns="60939" rIns="121875" bIns="60939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接受同行评议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不一稿多投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国家资助成果发表后共享</a:t>
              </a:r>
              <a:endParaRPr lang="zh-CN" altLang="en-US" sz="1733" dirty="0">
                <a:solidFill>
                  <a:srgbClr val="333333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387501" y="2940482"/>
            <a:ext cx="3172328" cy="1475913"/>
            <a:chOff x="6120" y="4439"/>
            <a:chExt cx="3911" cy="1839"/>
          </a:xfrm>
        </p:grpSpPr>
        <p:sp>
          <p:nvSpPr>
            <p:cNvPr id="127" name="矩形 126"/>
            <p:cNvSpPr/>
            <p:nvPr/>
          </p:nvSpPr>
          <p:spPr>
            <a:xfrm>
              <a:off x="6136" y="4439"/>
              <a:ext cx="3895" cy="537"/>
            </a:xfrm>
            <a:prstGeom prst="rect">
              <a:avLst/>
            </a:prstGeom>
          </p:spPr>
          <p:txBody>
            <a:bodyPr wrap="square" lIns="121875" tIns="60939" rIns="121875" bIns="60939">
              <a:spAutoFit/>
            </a:bodyPr>
            <a:lstStyle/>
            <a:p>
              <a:pPr defTabSz="8627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论文撰写</a:t>
              </a:r>
            </a:p>
          </p:txBody>
        </p:sp>
        <p:sp>
          <p:nvSpPr>
            <p:cNvPr id="128" name="矩形 47"/>
            <p:cNvSpPr>
              <a:spLocks noChangeArrowheads="1"/>
            </p:cNvSpPr>
            <p:nvPr/>
          </p:nvSpPr>
          <p:spPr bwMode="auto">
            <a:xfrm>
              <a:off x="6120" y="4928"/>
              <a:ext cx="3911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75" tIns="60939" rIns="121875" bIns="60939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避免剽窃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正确引用</a:t>
              </a: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写明论文资金来源 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7632173" y="4197088"/>
            <a:ext cx="4032291" cy="1156048"/>
            <a:chOff x="6320" y="4639"/>
            <a:chExt cx="5023" cy="1440"/>
          </a:xfrm>
        </p:grpSpPr>
        <p:sp>
          <p:nvSpPr>
            <p:cNvPr id="130" name="矩形 129"/>
            <p:cNvSpPr/>
            <p:nvPr/>
          </p:nvSpPr>
          <p:spPr>
            <a:xfrm>
              <a:off x="6336" y="4639"/>
              <a:ext cx="1585" cy="537"/>
            </a:xfrm>
            <a:prstGeom prst="rect">
              <a:avLst/>
            </a:prstGeom>
          </p:spPr>
          <p:txBody>
            <a:bodyPr wrap="none" lIns="121875" tIns="60939" rIns="121875" bIns="60939">
              <a:spAutoFit/>
            </a:bodyPr>
            <a:lstStyle/>
            <a:p>
              <a:pPr defTabSz="8627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学术履历</a:t>
              </a:r>
            </a:p>
          </p:txBody>
        </p:sp>
        <p:sp>
          <p:nvSpPr>
            <p:cNvPr id="131" name="矩形 47"/>
            <p:cNvSpPr>
              <a:spLocks noChangeArrowheads="1"/>
            </p:cNvSpPr>
            <p:nvPr/>
          </p:nvSpPr>
          <p:spPr bwMode="auto">
            <a:xfrm>
              <a:off x="6320" y="5128"/>
              <a:ext cx="5023" cy="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75" tIns="60939" rIns="121875" bIns="60939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只陈述事实，不要自己做主观评价，更不要拔高、捏造学历和成果</a:t>
              </a:r>
              <a:endParaRPr lang="zh-CN" altLang="en-US" sz="1733" dirty="0">
                <a:solidFill>
                  <a:srgbClr val="333333"/>
                </a:solidFill>
                <a:sym typeface="+mn-ea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7632173" y="1075599"/>
            <a:ext cx="3931179" cy="2161642"/>
            <a:chOff x="6320" y="1322"/>
            <a:chExt cx="3913" cy="2417"/>
          </a:xfrm>
        </p:grpSpPr>
        <p:sp>
          <p:nvSpPr>
            <p:cNvPr id="133" name="矩形 132"/>
            <p:cNvSpPr/>
            <p:nvPr/>
          </p:nvSpPr>
          <p:spPr>
            <a:xfrm>
              <a:off x="6336" y="1322"/>
              <a:ext cx="1266" cy="482"/>
            </a:xfrm>
            <a:prstGeom prst="rect">
              <a:avLst/>
            </a:prstGeom>
          </p:spPr>
          <p:txBody>
            <a:bodyPr wrap="none" lIns="121875" tIns="60939" rIns="121875" bIns="60939">
              <a:spAutoFit/>
            </a:bodyPr>
            <a:lstStyle/>
            <a:p>
              <a:pPr defTabSz="8627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论文署名</a:t>
              </a:r>
            </a:p>
          </p:txBody>
        </p:sp>
        <p:sp>
          <p:nvSpPr>
            <p:cNvPr id="134" name="矩形 47"/>
            <p:cNvSpPr>
              <a:spLocks noChangeArrowheads="1"/>
            </p:cNvSpPr>
            <p:nvPr/>
          </p:nvSpPr>
          <p:spPr bwMode="auto">
            <a:xfrm>
              <a:off x="6320" y="1812"/>
              <a:ext cx="3913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75" tIns="60939" rIns="121875" bIns="60939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zh-CN" sz="1733" dirty="0" err="1">
                  <a:solidFill>
                    <a:srgbClr val="000000"/>
                  </a:solidFill>
                  <a:sym typeface="+mn-ea"/>
                </a:rPr>
                <a:t>不遗漏</a:t>
              </a: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有</a:t>
              </a:r>
              <a:r>
                <a:rPr lang="en-US" altLang="zh-CN" sz="1733" dirty="0" err="1">
                  <a:solidFill>
                    <a:srgbClr val="000000"/>
                  </a:solidFill>
                  <a:sym typeface="+mn-ea"/>
                </a:rPr>
                <a:t>实质贡献</a:t>
              </a: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者，不挂名无实质贡献者</a:t>
              </a:r>
              <a:endParaRPr lang="zh-CN" altLang="en-US" sz="1733" dirty="0">
                <a:solidFill>
                  <a:srgbClr val="000000"/>
                </a:solidFill>
              </a:endParaRP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不应该在某个人不知情的情况下就把他列为共同作者</a:t>
              </a:r>
              <a:endParaRPr lang="zh-CN" altLang="en-US" sz="1733" dirty="0">
                <a:solidFill>
                  <a:srgbClr val="000000"/>
                </a:solidFill>
              </a:endParaRPr>
            </a:p>
            <a:p>
              <a:pPr marL="227549" indent="-227549" defTabSz="8627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zh-CN" altLang="en-US" sz="1733" dirty="0">
                  <a:solidFill>
                    <a:srgbClr val="000000"/>
                  </a:solidFill>
                  <a:sym typeface="+mn-ea"/>
                </a:rPr>
                <a:t>不轻易在自己不了解的论文上署名</a:t>
              </a:r>
              <a:endParaRPr lang="en-US" altLang="zh-CN" sz="1733" dirty="0">
                <a:solidFill>
                  <a:srgbClr val="000000"/>
                </a:solidFill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49140" y="1433584"/>
            <a:ext cx="3214339" cy="3545717"/>
            <a:chOff x="3186855" y="1075188"/>
            <a:chExt cx="2410754" cy="2659288"/>
          </a:xfrm>
        </p:grpSpPr>
        <p:grpSp>
          <p:nvGrpSpPr>
            <p:cNvPr id="14" name="组合 13"/>
            <p:cNvGrpSpPr/>
            <p:nvPr/>
          </p:nvGrpSpPr>
          <p:grpSpPr>
            <a:xfrm>
              <a:off x="3992655" y="1711943"/>
              <a:ext cx="776676" cy="1264425"/>
              <a:chOff x="8252" y="1199"/>
              <a:chExt cx="3965" cy="5826"/>
            </a:xfrm>
            <a:solidFill>
              <a:srgbClr val="003366"/>
            </a:solidFill>
          </p:grpSpPr>
          <p:sp>
            <p:nvSpPr>
              <p:cNvPr id="15" name="Freeform 6"/>
              <p:cNvSpPr/>
              <p:nvPr/>
            </p:nvSpPr>
            <p:spPr bwMode="auto">
              <a:xfrm flipH="1">
                <a:off x="9690" y="6552"/>
                <a:ext cx="1055" cy="227"/>
              </a:xfrm>
              <a:custGeom>
                <a:avLst/>
                <a:gdLst>
                  <a:gd name="T0" fmla="*/ 20 w 23"/>
                  <a:gd name="T1" fmla="*/ 0 h 5"/>
                  <a:gd name="T2" fmla="*/ 3 w 23"/>
                  <a:gd name="T3" fmla="*/ 0 h 5"/>
                  <a:gd name="T4" fmla="*/ 0 w 23"/>
                  <a:gd name="T5" fmla="*/ 2 h 5"/>
                  <a:gd name="T6" fmla="*/ 3 w 23"/>
                  <a:gd name="T7" fmla="*/ 5 h 5"/>
                  <a:gd name="T8" fmla="*/ 20 w 23"/>
                  <a:gd name="T9" fmla="*/ 5 h 5"/>
                  <a:gd name="T10" fmla="*/ 23 w 23"/>
                  <a:gd name="T11" fmla="*/ 2 h 5"/>
                  <a:gd name="T12" fmla="*/ 20 w 2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5"/>
                      <a:pt x="23" y="4"/>
                      <a:pt x="23" y="2"/>
                    </a:cubicBezTo>
                    <a:cubicBezTo>
                      <a:pt x="23" y="1"/>
                      <a:pt x="22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12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6" name="Freeform 24"/>
              <p:cNvSpPr/>
              <p:nvPr/>
            </p:nvSpPr>
            <p:spPr>
              <a:xfrm flipH="1">
                <a:off x="9414" y="6083"/>
                <a:ext cx="1609" cy="469"/>
              </a:xfrm>
              <a:custGeom>
                <a:avLst/>
                <a:gdLst>
                  <a:gd name="connsiteX0" fmla="*/ 0 w 2645228"/>
                  <a:gd name="connsiteY0" fmla="*/ 0 h 496975"/>
                  <a:gd name="connsiteX1" fmla="*/ 2645228 w 2645228"/>
                  <a:gd name="connsiteY1" fmla="*/ 0 h 496975"/>
                  <a:gd name="connsiteX2" fmla="*/ 2645228 w 2645228"/>
                  <a:gd name="connsiteY2" fmla="*/ 56095 h 496975"/>
                  <a:gd name="connsiteX3" fmla="*/ 2204348 w 2645228"/>
                  <a:gd name="connsiteY3" fmla="*/ 496975 h 496975"/>
                  <a:gd name="connsiteX4" fmla="*/ 440880 w 2645228"/>
                  <a:gd name="connsiteY4" fmla="*/ 496975 h 496975"/>
                  <a:gd name="connsiteX5" fmla="*/ 0 w 2645228"/>
                  <a:gd name="connsiteY5" fmla="*/ 56095 h 496975"/>
                  <a:gd name="connsiteX6" fmla="*/ 0 w 2645228"/>
                  <a:gd name="connsiteY6" fmla="*/ 0 h 49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5228" h="496975">
                    <a:moveTo>
                      <a:pt x="0" y="0"/>
                    </a:moveTo>
                    <a:lnTo>
                      <a:pt x="2645228" y="0"/>
                    </a:lnTo>
                    <a:lnTo>
                      <a:pt x="2645228" y="56095"/>
                    </a:lnTo>
                    <a:cubicBezTo>
                      <a:pt x="2645228" y="299586"/>
                      <a:pt x="2447839" y="496975"/>
                      <a:pt x="2204348" y="496975"/>
                    </a:cubicBezTo>
                    <a:lnTo>
                      <a:pt x="440880" y="496975"/>
                    </a:lnTo>
                    <a:cubicBezTo>
                      <a:pt x="197389" y="496975"/>
                      <a:pt x="0" y="299586"/>
                      <a:pt x="0" y="5609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8" tIns="60944" rIns="121888" bIns="60944" rtlCol="0" anchor="ctr"/>
              <a:lstStyle/>
              <a:p>
                <a:pPr algn="ctr"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25"/>
              <p:cNvSpPr/>
              <p:nvPr/>
            </p:nvSpPr>
            <p:spPr>
              <a:xfrm flipH="1">
                <a:off x="9859" y="6873"/>
                <a:ext cx="718" cy="153"/>
              </a:xfrm>
              <a:custGeom>
                <a:avLst/>
                <a:gdLst>
                  <a:gd name="connsiteX0" fmla="*/ 0 w 694404"/>
                  <a:gd name="connsiteY0" fmla="*/ 0 h 288475"/>
                  <a:gd name="connsiteX1" fmla="*/ 694404 w 694404"/>
                  <a:gd name="connsiteY1" fmla="*/ 0 h 288475"/>
                  <a:gd name="connsiteX2" fmla="*/ 693800 w 694404"/>
                  <a:gd name="connsiteY2" fmla="*/ 5989 h 288475"/>
                  <a:gd name="connsiteX3" fmla="*/ 347202 w 694404"/>
                  <a:gd name="connsiteY3" fmla="*/ 288475 h 288475"/>
                  <a:gd name="connsiteX4" fmla="*/ 604 w 694404"/>
                  <a:gd name="connsiteY4" fmla="*/ 5989 h 288475"/>
                  <a:gd name="connsiteX5" fmla="*/ 0 w 694404"/>
                  <a:gd name="connsiteY5" fmla="*/ 0 h 28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4404" h="288475">
                    <a:moveTo>
                      <a:pt x="0" y="0"/>
                    </a:moveTo>
                    <a:lnTo>
                      <a:pt x="694404" y="0"/>
                    </a:lnTo>
                    <a:lnTo>
                      <a:pt x="693800" y="5989"/>
                    </a:lnTo>
                    <a:cubicBezTo>
                      <a:pt x="660811" y="167204"/>
                      <a:pt x="518169" y="288475"/>
                      <a:pt x="347202" y="288475"/>
                    </a:cubicBezTo>
                    <a:cubicBezTo>
                      <a:pt x="176235" y="288475"/>
                      <a:pt x="33593" y="167204"/>
                      <a:pt x="604" y="598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8" tIns="60944" rIns="121888" bIns="60944" rtlCol="0" anchor="ctr"/>
              <a:lstStyle/>
              <a:p>
                <a:pPr algn="ctr"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Freeform 5"/>
              <p:cNvSpPr/>
              <p:nvPr/>
            </p:nvSpPr>
            <p:spPr bwMode="auto">
              <a:xfrm>
                <a:off x="10089" y="5176"/>
                <a:ext cx="210" cy="621"/>
              </a:xfrm>
              <a:custGeom>
                <a:avLst/>
                <a:gdLst>
                  <a:gd name="T0" fmla="*/ 77 w 112"/>
                  <a:gd name="T1" fmla="*/ 270 h 331"/>
                  <a:gd name="T2" fmla="*/ 44 w 112"/>
                  <a:gd name="T3" fmla="*/ 331 h 331"/>
                  <a:gd name="T4" fmla="*/ 15 w 112"/>
                  <a:gd name="T5" fmla="*/ 328 h 331"/>
                  <a:gd name="T6" fmla="*/ 0 w 112"/>
                  <a:gd name="T7" fmla="*/ 261 h 331"/>
                  <a:gd name="T8" fmla="*/ 35 w 112"/>
                  <a:gd name="T9" fmla="*/ 0 h 331"/>
                  <a:gd name="T10" fmla="*/ 112 w 112"/>
                  <a:gd name="T11" fmla="*/ 11 h 331"/>
                  <a:gd name="T12" fmla="*/ 77 w 112"/>
                  <a:gd name="T13" fmla="*/ 27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331">
                    <a:moveTo>
                      <a:pt x="77" y="270"/>
                    </a:moveTo>
                    <a:lnTo>
                      <a:pt x="44" y="331"/>
                    </a:lnTo>
                    <a:lnTo>
                      <a:pt x="15" y="328"/>
                    </a:lnTo>
                    <a:lnTo>
                      <a:pt x="0" y="261"/>
                    </a:lnTo>
                    <a:lnTo>
                      <a:pt x="35" y="0"/>
                    </a:lnTo>
                    <a:lnTo>
                      <a:pt x="112" y="11"/>
                    </a:lnTo>
                    <a:lnTo>
                      <a:pt x="77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0149" y="5066"/>
                <a:ext cx="165" cy="191"/>
              </a:xfrm>
              <a:custGeom>
                <a:avLst/>
                <a:gdLst>
                  <a:gd name="T0" fmla="*/ 58 w 64"/>
                  <a:gd name="T1" fmla="*/ 48 h 74"/>
                  <a:gd name="T2" fmla="*/ 27 w 64"/>
                  <a:gd name="T3" fmla="*/ 72 h 74"/>
                  <a:gd name="T4" fmla="*/ 26 w 64"/>
                  <a:gd name="T5" fmla="*/ 72 h 74"/>
                  <a:gd name="T6" fmla="*/ 2 w 64"/>
                  <a:gd name="T7" fmla="*/ 41 h 74"/>
                  <a:gd name="T8" fmla="*/ 6 w 64"/>
                  <a:gd name="T9" fmla="*/ 15 h 74"/>
                  <a:gd name="T10" fmla="*/ 35 w 64"/>
                  <a:gd name="T11" fmla="*/ 7 h 74"/>
                  <a:gd name="T12" fmla="*/ 36 w 64"/>
                  <a:gd name="T13" fmla="*/ 7 h 74"/>
                  <a:gd name="T14" fmla="*/ 62 w 64"/>
                  <a:gd name="T15" fmla="*/ 22 h 74"/>
                  <a:gd name="T16" fmla="*/ 58 w 64"/>
                  <a:gd name="T17" fmla="*/ 4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74">
                    <a:moveTo>
                      <a:pt x="58" y="48"/>
                    </a:moveTo>
                    <a:cubicBezTo>
                      <a:pt x="56" y="63"/>
                      <a:pt x="42" y="74"/>
                      <a:pt x="27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70"/>
                      <a:pt x="0" y="56"/>
                      <a:pt x="2" y="41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0"/>
                      <a:pt x="20" y="5"/>
                      <a:pt x="35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51" y="9"/>
                      <a:pt x="64" y="7"/>
                      <a:pt x="62" y="22"/>
                    </a:cubicBezTo>
                    <a:lnTo>
                      <a:pt x="5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10130" y="5135"/>
                <a:ext cx="180" cy="174"/>
              </a:xfrm>
              <a:custGeom>
                <a:avLst/>
                <a:gdLst>
                  <a:gd name="T0" fmla="*/ 85 w 96"/>
                  <a:gd name="T1" fmla="*/ 93 h 93"/>
                  <a:gd name="T2" fmla="*/ 0 w 96"/>
                  <a:gd name="T3" fmla="*/ 81 h 93"/>
                  <a:gd name="T4" fmla="*/ 11 w 96"/>
                  <a:gd name="T5" fmla="*/ 0 h 93"/>
                  <a:gd name="T6" fmla="*/ 96 w 96"/>
                  <a:gd name="T7" fmla="*/ 12 h 93"/>
                  <a:gd name="T8" fmla="*/ 85 w 96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3">
                    <a:moveTo>
                      <a:pt x="85" y="93"/>
                    </a:moveTo>
                    <a:lnTo>
                      <a:pt x="0" y="81"/>
                    </a:lnTo>
                    <a:lnTo>
                      <a:pt x="11" y="0"/>
                    </a:lnTo>
                    <a:lnTo>
                      <a:pt x="96" y="12"/>
                    </a:lnTo>
                    <a:lnTo>
                      <a:pt x="85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10117" y="5774"/>
                <a:ext cx="54" cy="90"/>
              </a:xfrm>
              <a:custGeom>
                <a:avLst/>
                <a:gdLst>
                  <a:gd name="T0" fmla="*/ 0 w 21"/>
                  <a:gd name="T1" fmla="*/ 5 h 35"/>
                  <a:gd name="T2" fmla="*/ 5 w 21"/>
                  <a:gd name="T3" fmla="*/ 26 h 35"/>
                  <a:gd name="T4" fmla="*/ 21 w 21"/>
                  <a:gd name="T5" fmla="*/ 9 h 35"/>
                  <a:gd name="T6" fmla="*/ 0 w 21"/>
                  <a:gd name="T7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5">
                    <a:moveTo>
                      <a:pt x="0" y="5"/>
                    </a:moveTo>
                    <a:cubicBezTo>
                      <a:pt x="0" y="5"/>
                      <a:pt x="3" y="22"/>
                      <a:pt x="5" y="26"/>
                    </a:cubicBezTo>
                    <a:cubicBezTo>
                      <a:pt x="6" y="31"/>
                      <a:pt x="9" y="35"/>
                      <a:pt x="21" y="9"/>
                    </a:cubicBezTo>
                    <a:cubicBezTo>
                      <a:pt x="21" y="9"/>
                      <a:pt x="13" y="0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9"/>
              <p:cNvSpPr/>
              <p:nvPr/>
            </p:nvSpPr>
            <p:spPr bwMode="auto">
              <a:xfrm>
                <a:off x="10306" y="5174"/>
                <a:ext cx="208" cy="621"/>
              </a:xfrm>
              <a:custGeom>
                <a:avLst/>
                <a:gdLst>
                  <a:gd name="T0" fmla="*/ 75 w 111"/>
                  <a:gd name="T1" fmla="*/ 269 h 331"/>
                  <a:gd name="T2" fmla="*/ 44 w 111"/>
                  <a:gd name="T3" fmla="*/ 331 h 331"/>
                  <a:gd name="T4" fmla="*/ 15 w 111"/>
                  <a:gd name="T5" fmla="*/ 326 h 331"/>
                  <a:gd name="T6" fmla="*/ 0 w 111"/>
                  <a:gd name="T7" fmla="*/ 259 h 331"/>
                  <a:gd name="T8" fmla="*/ 34 w 111"/>
                  <a:gd name="T9" fmla="*/ 0 h 331"/>
                  <a:gd name="T10" fmla="*/ 111 w 111"/>
                  <a:gd name="T11" fmla="*/ 9 h 331"/>
                  <a:gd name="T12" fmla="*/ 75 w 111"/>
                  <a:gd name="T13" fmla="*/ 26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31">
                    <a:moveTo>
                      <a:pt x="75" y="269"/>
                    </a:moveTo>
                    <a:lnTo>
                      <a:pt x="44" y="331"/>
                    </a:lnTo>
                    <a:lnTo>
                      <a:pt x="15" y="326"/>
                    </a:lnTo>
                    <a:lnTo>
                      <a:pt x="0" y="259"/>
                    </a:lnTo>
                    <a:lnTo>
                      <a:pt x="34" y="0"/>
                    </a:lnTo>
                    <a:lnTo>
                      <a:pt x="111" y="9"/>
                    </a:lnTo>
                    <a:lnTo>
                      <a:pt x="75" y="2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10"/>
              <p:cNvSpPr/>
              <p:nvPr/>
            </p:nvSpPr>
            <p:spPr bwMode="auto">
              <a:xfrm>
                <a:off x="10365" y="5060"/>
                <a:ext cx="165" cy="191"/>
              </a:xfrm>
              <a:custGeom>
                <a:avLst/>
                <a:gdLst>
                  <a:gd name="T0" fmla="*/ 58 w 64"/>
                  <a:gd name="T1" fmla="*/ 48 h 74"/>
                  <a:gd name="T2" fmla="*/ 27 w 64"/>
                  <a:gd name="T3" fmla="*/ 72 h 74"/>
                  <a:gd name="T4" fmla="*/ 26 w 64"/>
                  <a:gd name="T5" fmla="*/ 72 h 74"/>
                  <a:gd name="T6" fmla="*/ 2 w 64"/>
                  <a:gd name="T7" fmla="*/ 41 h 74"/>
                  <a:gd name="T8" fmla="*/ 6 w 64"/>
                  <a:gd name="T9" fmla="*/ 15 h 74"/>
                  <a:gd name="T10" fmla="*/ 35 w 64"/>
                  <a:gd name="T11" fmla="*/ 7 h 74"/>
                  <a:gd name="T12" fmla="*/ 36 w 64"/>
                  <a:gd name="T13" fmla="*/ 7 h 74"/>
                  <a:gd name="T14" fmla="*/ 61 w 64"/>
                  <a:gd name="T15" fmla="*/ 23 h 74"/>
                  <a:gd name="T16" fmla="*/ 58 w 64"/>
                  <a:gd name="T17" fmla="*/ 4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74">
                    <a:moveTo>
                      <a:pt x="58" y="48"/>
                    </a:moveTo>
                    <a:cubicBezTo>
                      <a:pt x="56" y="64"/>
                      <a:pt x="42" y="74"/>
                      <a:pt x="27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70"/>
                      <a:pt x="0" y="56"/>
                      <a:pt x="2" y="41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0"/>
                      <a:pt x="20" y="5"/>
                      <a:pt x="35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51" y="9"/>
                      <a:pt x="64" y="7"/>
                      <a:pt x="61" y="23"/>
                    </a:cubicBezTo>
                    <a:lnTo>
                      <a:pt x="5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11"/>
              <p:cNvSpPr/>
              <p:nvPr/>
            </p:nvSpPr>
            <p:spPr bwMode="auto">
              <a:xfrm>
                <a:off x="10348" y="5133"/>
                <a:ext cx="180" cy="173"/>
              </a:xfrm>
              <a:custGeom>
                <a:avLst/>
                <a:gdLst>
                  <a:gd name="T0" fmla="*/ 85 w 96"/>
                  <a:gd name="T1" fmla="*/ 92 h 92"/>
                  <a:gd name="T2" fmla="*/ 0 w 96"/>
                  <a:gd name="T3" fmla="*/ 81 h 92"/>
                  <a:gd name="T4" fmla="*/ 11 w 96"/>
                  <a:gd name="T5" fmla="*/ 0 h 92"/>
                  <a:gd name="T6" fmla="*/ 96 w 96"/>
                  <a:gd name="T7" fmla="*/ 11 h 92"/>
                  <a:gd name="T8" fmla="*/ 85 w 96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2">
                    <a:moveTo>
                      <a:pt x="85" y="92"/>
                    </a:moveTo>
                    <a:lnTo>
                      <a:pt x="0" y="81"/>
                    </a:lnTo>
                    <a:lnTo>
                      <a:pt x="11" y="0"/>
                    </a:lnTo>
                    <a:lnTo>
                      <a:pt x="96" y="11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12"/>
              <p:cNvSpPr/>
              <p:nvPr/>
            </p:nvSpPr>
            <p:spPr bwMode="auto">
              <a:xfrm>
                <a:off x="10335" y="5769"/>
                <a:ext cx="54" cy="90"/>
              </a:xfrm>
              <a:custGeom>
                <a:avLst/>
                <a:gdLst>
                  <a:gd name="T0" fmla="*/ 0 w 21"/>
                  <a:gd name="T1" fmla="*/ 6 h 35"/>
                  <a:gd name="T2" fmla="*/ 5 w 21"/>
                  <a:gd name="T3" fmla="*/ 27 h 35"/>
                  <a:gd name="T4" fmla="*/ 21 w 21"/>
                  <a:gd name="T5" fmla="*/ 10 h 35"/>
                  <a:gd name="T6" fmla="*/ 0 w 21"/>
                  <a:gd name="T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5">
                    <a:moveTo>
                      <a:pt x="0" y="6"/>
                    </a:moveTo>
                    <a:cubicBezTo>
                      <a:pt x="0" y="6"/>
                      <a:pt x="3" y="22"/>
                      <a:pt x="5" y="27"/>
                    </a:cubicBezTo>
                    <a:cubicBezTo>
                      <a:pt x="6" y="31"/>
                      <a:pt x="9" y="35"/>
                      <a:pt x="21" y="10"/>
                    </a:cubicBezTo>
                    <a:cubicBezTo>
                      <a:pt x="21" y="10"/>
                      <a:pt x="13" y="0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13"/>
              <p:cNvSpPr/>
              <p:nvPr/>
            </p:nvSpPr>
            <p:spPr bwMode="auto">
              <a:xfrm>
                <a:off x="10496" y="5178"/>
                <a:ext cx="49" cy="315"/>
              </a:xfrm>
              <a:custGeom>
                <a:avLst/>
                <a:gdLst>
                  <a:gd name="T0" fmla="*/ 4 w 19"/>
                  <a:gd name="T1" fmla="*/ 0 h 122"/>
                  <a:gd name="T2" fmla="*/ 19 w 19"/>
                  <a:gd name="T3" fmla="*/ 16 h 122"/>
                  <a:gd name="T4" fmla="*/ 7 w 19"/>
                  <a:gd name="T5" fmla="*/ 115 h 122"/>
                  <a:gd name="T6" fmla="*/ 0 w 19"/>
                  <a:gd name="T7" fmla="*/ 121 h 122"/>
                  <a:gd name="T8" fmla="*/ 10 w 19"/>
                  <a:gd name="T9" fmla="*/ 43 h 122"/>
                  <a:gd name="T10" fmla="*/ 5 w 19"/>
                  <a:gd name="T11" fmla="*/ 34 h 122"/>
                  <a:gd name="T12" fmla="*/ 4 w 19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22">
                    <a:moveTo>
                      <a:pt x="4" y="0"/>
                    </a:moveTo>
                    <a:cubicBezTo>
                      <a:pt x="4" y="0"/>
                      <a:pt x="18" y="10"/>
                      <a:pt x="19" y="16"/>
                    </a:cubicBezTo>
                    <a:cubicBezTo>
                      <a:pt x="19" y="21"/>
                      <a:pt x="7" y="115"/>
                      <a:pt x="7" y="115"/>
                    </a:cubicBezTo>
                    <a:cubicBezTo>
                      <a:pt x="7" y="115"/>
                      <a:pt x="8" y="122"/>
                      <a:pt x="0" y="121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28" name="Group 123"/>
              <p:cNvGrpSpPr/>
              <p:nvPr/>
            </p:nvGrpSpPr>
            <p:grpSpPr>
              <a:xfrm>
                <a:off x="9037" y="5033"/>
                <a:ext cx="965" cy="733"/>
                <a:chOff x="7170738" y="4168775"/>
                <a:chExt cx="817563" cy="620713"/>
              </a:xfrm>
              <a:grpFill/>
            </p:grpSpPr>
            <p:sp>
              <p:nvSpPr>
                <p:cNvPr id="114" name="Freeform 14"/>
                <p:cNvSpPr/>
                <p:nvPr/>
              </p:nvSpPr>
              <p:spPr bwMode="auto">
                <a:xfrm>
                  <a:off x="7170738" y="4168775"/>
                  <a:ext cx="785813" cy="354013"/>
                </a:xfrm>
                <a:custGeom>
                  <a:avLst/>
                  <a:gdLst>
                    <a:gd name="T0" fmla="*/ 246 w 495"/>
                    <a:gd name="T1" fmla="*/ 223 h 223"/>
                    <a:gd name="T2" fmla="*/ 0 w 495"/>
                    <a:gd name="T3" fmla="*/ 111 h 223"/>
                    <a:gd name="T4" fmla="*/ 252 w 495"/>
                    <a:gd name="T5" fmla="*/ 0 h 223"/>
                    <a:gd name="T6" fmla="*/ 495 w 495"/>
                    <a:gd name="T7" fmla="*/ 109 h 223"/>
                    <a:gd name="T8" fmla="*/ 246 w 495"/>
                    <a:gd name="T9" fmla="*/ 223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5" h="223">
                      <a:moveTo>
                        <a:pt x="246" y="223"/>
                      </a:moveTo>
                      <a:lnTo>
                        <a:pt x="0" y="111"/>
                      </a:lnTo>
                      <a:lnTo>
                        <a:pt x="252" y="0"/>
                      </a:lnTo>
                      <a:lnTo>
                        <a:pt x="495" y="109"/>
                      </a:lnTo>
                      <a:lnTo>
                        <a:pt x="246" y="2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5" name="Rectangle 15"/>
                <p:cNvSpPr>
                  <a:spLocks noChangeArrowheads="1"/>
                </p:cNvSpPr>
                <p:nvPr/>
              </p:nvSpPr>
              <p:spPr bwMode="auto">
                <a:xfrm>
                  <a:off x="7924800" y="4335463"/>
                  <a:ext cx="23813" cy="257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" name="Oval 16"/>
                <p:cNvSpPr>
                  <a:spLocks noChangeArrowheads="1"/>
                </p:cNvSpPr>
                <p:nvPr/>
              </p:nvSpPr>
              <p:spPr bwMode="auto">
                <a:xfrm>
                  <a:off x="7897813" y="4564063"/>
                  <a:ext cx="76200" cy="777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" name="Freeform 17"/>
                <p:cNvSpPr/>
                <p:nvPr/>
              </p:nvSpPr>
              <p:spPr bwMode="auto">
                <a:xfrm>
                  <a:off x="7888288" y="4605338"/>
                  <a:ext cx="55563" cy="171450"/>
                </a:xfrm>
                <a:custGeom>
                  <a:avLst/>
                  <a:gdLst>
                    <a:gd name="T0" fmla="*/ 14 w 26"/>
                    <a:gd name="T1" fmla="*/ 4 h 79"/>
                    <a:gd name="T2" fmla="*/ 6 w 26"/>
                    <a:gd name="T3" fmla="*/ 79 h 79"/>
                    <a:gd name="T4" fmla="*/ 26 w 26"/>
                    <a:gd name="T5" fmla="*/ 79 h 79"/>
                    <a:gd name="T6" fmla="*/ 26 w 26"/>
                    <a:gd name="T7" fmla="*/ 0 h 79"/>
                    <a:gd name="T8" fmla="*/ 14 w 26"/>
                    <a:gd name="T9" fmla="*/ 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9">
                      <a:moveTo>
                        <a:pt x="14" y="4"/>
                      </a:moveTo>
                      <a:cubicBezTo>
                        <a:pt x="14" y="4"/>
                        <a:pt x="0" y="34"/>
                        <a:pt x="6" y="79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14" y="7"/>
                        <a:pt x="1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" name="Freeform 18"/>
                <p:cNvSpPr/>
                <p:nvPr/>
              </p:nvSpPr>
              <p:spPr bwMode="auto">
                <a:xfrm>
                  <a:off x="7932738" y="4605338"/>
                  <a:ext cx="55563" cy="171450"/>
                </a:xfrm>
                <a:custGeom>
                  <a:avLst/>
                  <a:gdLst>
                    <a:gd name="T0" fmla="*/ 11 w 25"/>
                    <a:gd name="T1" fmla="*/ 4 h 79"/>
                    <a:gd name="T2" fmla="*/ 20 w 25"/>
                    <a:gd name="T3" fmla="*/ 79 h 79"/>
                    <a:gd name="T4" fmla="*/ 0 w 25"/>
                    <a:gd name="T5" fmla="*/ 79 h 79"/>
                    <a:gd name="T6" fmla="*/ 0 w 25"/>
                    <a:gd name="T7" fmla="*/ 0 h 79"/>
                    <a:gd name="T8" fmla="*/ 11 w 25"/>
                    <a:gd name="T9" fmla="*/ 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9">
                      <a:moveTo>
                        <a:pt x="11" y="4"/>
                      </a:moveTo>
                      <a:cubicBezTo>
                        <a:pt x="11" y="4"/>
                        <a:pt x="25" y="34"/>
                        <a:pt x="2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1" y="7"/>
                        <a:pt x="1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9" name="Freeform 19"/>
                <p:cNvSpPr/>
                <p:nvPr/>
              </p:nvSpPr>
              <p:spPr bwMode="auto">
                <a:xfrm>
                  <a:off x="7327900" y="4449763"/>
                  <a:ext cx="455613" cy="339725"/>
                </a:xfrm>
                <a:custGeom>
                  <a:avLst/>
                  <a:gdLst>
                    <a:gd name="T0" fmla="*/ 209 w 209"/>
                    <a:gd name="T1" fmla="*/ 0 h 156"/>
                    <a:gd name="T2" fmla="*/ 104 w 209"/>
                    <a:gd name="T3" fmla="*/ 49 h 156"/>
                    <a:gd name="T4" fmla="*/ 0 w 209"/>
                    <a:gd name="T5" fmla="*/ 0 h 156"/>
                    <a:gd name="T6" fmla="*/ 0 w 209"/>
                    <a:gd name="T7" fmla="*/ 120 h 156"/>
                    <a:gd name="T8" fmla="*/ 102 w 209"/>
                    <a:gd name="T9" fmla="*/ 156 h 156"/>
                    <a:gd name="T10" fmla="*/ 102 w 209"/>
                    <a:gd name="T11" fmla="*/ 156 h 156"/>
                    <a:gd name="T12" fmla="*/ 104 w 209"/>
                    <a:gd name="T13" fmla="*/ 156 h 156"/>
                    <a:gd name="T14" fmla="*/ 107 w 209"/>
                    <a:gd name="T15" fmla="*/ 156 h 156"/>
                    <a:gd name="T16" fmla="*/ 107 w 209"/>
                    <a:gd name="T17" fmla="*/ 156 h 156"/>
                    <a:gd name="T18" fmla="*/ 209 w 209"/>
                    <a:gd name="T19" fmla="*/ 120 h 156"/>
                    <a:gd name="T20" fmla="*/ 209 w 209"/>
                    <a:gd name="T21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9" h="156">
                      <a:moveTo>
                        <a:pt x="209" y="0"/>
                      </a:moveTo>
                      <a:cubicBezTo>
                        <a:pt x="209" y="1"/>
                        <a:pt x="121" y="41"/>
                        <a:pt x="104" y="49"/>
                      </a:cubicBezTo>
                      <a:cubicBezTo>
                        <a:pt x="87" y="41"/>
                        <a:pt x="0" y="1"/>
                        <a:pt x="0" y="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28" y="150"/>
                        <a:pt x="84" y="155"/>
                        <a:pt x="102" y="156"/>
                      </a:cubicBezTo>
                      <a:cubicBezTo>
                        <a:pt x="102" y="156"/>
                        <a:pt x="102" y="156"/>
                        <a:pt x="102" y="156"/>
                      </a:cubicBezTo>
                      <a:cubicBezTo>
                        <a:pt x="102" y="156"/>
                        <a:pt x="103" y="156"/>
                        <a:pt x="104" y="156"/>
                      </a:cubicBezTo>
                      <a:cubicBezTo>
                        <a:pt x="106" y="156"/>
                        <a:pt x="107" y="156"/>
                        <a:pt x="107" y="156"/>
                      </a:cubicBezTo>
                      <a:cubicBezTo>
                        <a:pt x="107" y="156"/>
                        <a:pt x="107" y="156"/>
                        <a:pt x="107" y="156"/>
                      </a:cubicBezTo>
                      <a:cubicBezTo>
                        <a:pt x="125" y="155"/>
                        <a:pt x="181" y="150"/>
                        <a:pt x="209" y="120"/>
                      </a:cubicBezTo>
                      <a:lnTo>
                        <a:pt x="2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9" name="Freeform 20"/>
              <p:cNvSpPr>
                <a:spLocks noEditPoints="1"/>
              </p:cNvSpPr>
              <p:nvPr/>
            </p:nvSpPr>
            <p:spPr bwMode="auto">
              <a:xfrm>
                <a:off x="8252" y="2531"/>
                <a:ext cx="564" cy="594"/>
              </a:xfrm>
              <a:custGeom>
                <a:avLst/>
                <a:gdLst>
                  <a:gd name="T0" fmla="*/ 168 w 219"/>
                  <a:gd name="T1" fmla="*/ 224 h 231"/>
                  <a:gd name="T2" fmla="*/ 197 w 219"/>
                  <a:gd name="T3" fmla="*/ 212 h 231"/>
                  <a:gd name="T4" fmla="*/ 168 w 219"/>
                  <a:gd name="T5" fmla="*/ 132 h 231"/>
                  <a:gd name="T6" fmla="*/ 168 w 219"/>
                  <a:gd name="T7" fmla="*/ 150 h 231"/>
                  <a:gd name="T8" fmla="*/ 192 w 219"/>
                  <a:gd name="T9" fmla="*/ 190 h 231"/>
                  <a:gd name="T10" fmla="*/ 168 w 219"/>
                  <a:gd name="T11" fmla="*/ 209 h 231"/>
                  <a:gd name="T12" fmla="*/ 168 w 219"/>
                  <a:gd name="T13" fmla="*/ 224 h 231"/>
                  <a:gd name="T14" fmla="*/ 168 w 219"/>
                  <a:gd name="T15" fmla="*/ 203 h 231"/>
                  <a:gd name="T16" fmla="*/ 168 w 219"/>
                  <a:gd name="T17" fmla="*/ 157 h 231"/>
                  <a:gd name="T18" fmla="*/ 181 w 219"/>
                  <a:gd name="T19" fmla="*/ 187 h 231"/>
                  <a:gd name="T20" fmla="*/ 168 w 219"/>
                  <a:gd name="T21" fmla="*/ 203 h 231"/>
                  <a:gd name="T22" fmla="*/ 146 w 219"/>
                  <a:gd name="T23" fmla="*/ 112 h 231"/>
                  <a:gd name="T24" fmla="*/ 141 w 219"/>
                  <a:gd name="T25" fmla="*/ 98 h 231"/>
                  <a:gd name="T26" fmla="*/ 141 w 219"/>
                  <a:gd name="T27" fmla="*/ 44 h 231"/>
                  <a:gd name="T28" fmla="*/ 146 w 219"/>
                  <a:gd name="T29" fmla="*/ 37 h 231"/>
                  <a:gd name="T30" fmla="*/ 148 w 219"/>
                  <a:gd name="T31" fmla="*/ 37 h 231"/>
                  <a:gd name="T32" fmla="*/ 148 w 219"/>
                  <a:gd name="T33" fmla="*/ 14 h 231"/>
                  <a:gd name="T34" fmla="*/ 146 w 219"/>
                  <a:gd name="T35" fmla="*/ 14 h 231"/>
                  <a:gd name="T36" fmla="*/ 146 w 219"/>
                  <a:gd name="T37" fmla="*/ 13 h 231"/>
                  <a:gd name="T38" fmla="*/ 114 w 219"/>
                  <a:gd name="T39" fmla="*/ 0 h 231"/>
                  <a:gd name="T40" fmla="*/ 81 w 219"/>
                  <a:gd name="T41" fmla="*/ 13 h 231"/>
                  <a:gd name="T42" fmla="*/ 81 w 219"/>
                  <a:gd name="T43" fmla="*/ 14 h 231"/>
                  <a:gd name="T44" fmla="*/ 80 w 219"/>
                  <a:gd name="T45" fmla="*/ 14 h 231"/>
                  <a:gd name="T46" fmla="*/ 80 w 219"/>
                  <a:gd name="T47" fmla="*/ 37 h 231"/>
                  <a:gd name="T48" fmla="*/ 81 w 219"/>
                  <a:gd name="T49" fmla="*/ 37 h 231"/>
                  <a:gd name="T50" fmla="*/ 90 w 219"/>
                  <a:gd name="T51" fmla="*/ 45 h 231"/>
                  <a:gd name="T52" fmla="*/ 90 w 219"/>
                  <a:gd name="T53" fmla="*/ 98 h 231"/>
                  <a:gd name="T54" fmla="*/ 83 w 219"/>
                  <a:gd name="T55" fmla="*/ 112 h 231"/>
                  <a:gd name="T56" fmla="*/ 31 w 219"/>
                  <a:gd name="T57" fmla="*/ 212 h 231"/>
                  <a:gd name="T58" fmla="*/ 114 w 219"/>
                  <a:gd name="T59" fmla="*/ 230 h 231"/>
                  <a:gd name="T60" fmla="*/ 168 w 219"/>
                  <a:gd name="T61" fmla="*/ 224 h 231"/>
                  <a:gd name="T62" fmla="*/ 168 w 219"/>
                  <a:gd name="T63" fmla="*/ 209 h 231"/>
                  <a:gd name="T64" fmla="*/ 144 w 219"/>
                  <a:gd name="T65" fmla="*/ 212 h 231"/>
                  <a:gd name="T66" fmla="*/ 144 w 219"/>
                  <a:gd name="T67" fmla="*/ 212 h 231"/>
                  <a:gd name="T68" fmla="*/ 168 w 219"/>
                  <a:gd name="T69" fmla="*/ 203 h 231"/>
                  <a:gd name="T70" fmla="*/ 168 w 219"/>
                  <a:gd name="T71" fmla="*/ 157 h 231"/>
                  <a:gd name="T72" fmla="*/ 149 w 219"/>
                  <a:gd name="T73" fmla="*/ 134 h 231"/>
                  <a:gd name="T74" fmla="*/ 168 w 219"/>
                  <a:gd name="T75" fmla="*/ 150 h 231"/>
                  <a:gd name="T76" fmla="*/ 168 w 219"/>
                  <a:gd name="T77" fmla="*/ 132 h 231"/>
                  <a:gd name="T78" fmla="*/ 146 w 219"/>
                  <a:gd name="T79" fmla="*/ 1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9" h="231">
                    <a:moveTo>
                      <a:pt x="168" y="224"/>
                    </a:moveTo>
                    <a:cubicBezTo>
                      <a:pt x="179" y="221"/>
                      <a:pt x="189" y="217"/>
                      <a:pt x="197" y="212"/>
                    </a:cubicBezTo>
                    <a:cubicBezTo>
                      <a:pt x="219" y="196"/>
                      <a:pt x="191" y="157"/>
                      <a:pt x="168" y="132"/>
                    </a:cubicBezTo>
                    <a:cubicBezTo>
                      <a:pt x="168" y="150"/>
                      <a:pt x="168" y="150"/>
                      <a:pt x="168" y="150"/>
                    </a:cubicBezTo>
                    <a:cubicBezTo>
                      <a:pt x="180" y="162"/>
                      <a:pt x="193" y="177"/>
                      <a:pt x="192" y="190"/>
                    </a:cubicBezTo>
                    <a:cubicBezTo>
                      <a:pt x="192" y="201"/>
                      <a:pt x="180" y="207"/>
                      <a:pt x="168" y="209"/>
                    </a:cubicBezTo>
                    <a:cubicBezTo>
                      <a:pt x="168" y="224"/>
                      <a:pt x="168" y="224"/>
                      <a:pt x="168" y="224"/>
                    </a:cubicBezTo>
                    <a:close/>
                    <a:moveTo>
                      <a:pt x="168" y="203"/>
                    </a:moveTo>
                    <a:cubicBezTo>
                      <a:pt x="168" y="157"/>
                      <a:pt x="168" y="157"/>
                      <a:pt x="168" y="157"/>
                    </a:cubicBezTo>
                    <a:cubicBezTo>
                      <a:pt x="175" y="167"/>
                      <a:pt x="182" y="179"/>
                      <a:pt x="181" y="187"/>
                    </a:cubicBezTo>
                    <a:cubicBezTo>
                      <a:pt x="180" y="194"/>
                      <a:pt x="175" y="199"/>
                      <a:pt x="168" y="203"/>
                    </a:cubicBezTo>
                    <a:close/>
                    <a:moveTo>
                      <a:pt x="146" y="112"/>
                    </a:moveTo>
                    <a:cubicBezTo>
                      <a:pt x="146" y="112"/>
                      <a:pt x="141" y="109"/>
                      <a:pt x="141" y="98"/>
                    </a:cubicBezTo>
                    <a:cubicBezTo>
                      <a:pt x="141" y="90"/>
                      <a:pt x="141" y="56"/>
                      <a:pt x="141" y="44"/>
                    </a:cubicBezTo>
                    <a:cubicBezTo>
                      <a:pt x="144" y="43"/>
                      <a:pt x="146" y="40"/>
                      <a:pt x="146" y="37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14"/>
                      <a:pt x="146" y="13"/>
                      <a:pt x="146" y="13"/>
                    </a:cubicBezTo>
                    <a:cubicBezTo>
                      <a:pt x="146" y="6"/>
                      <a:pt x="132" y="0"/>
                      <a:pt x="114" y="0"/>
                    </a:cubicBezTo>
                    <a:cubicBezTo>
                      <a:pt x="95" y="0"/>
                      <a:pt x="81" y="6"/>
                      <a:pt x="81" y="13"/>
                    </a:cubicBezTo>
                    <a:cubicBezTo>
                      <a:pt x="81" y="13"/>
                      <a:pt x="81" y="14"/>
                      <a:pt x="81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1" y="40"/>
                      <a:pt x="84" y="43"/>
                      <a:pt x="90" y="45"/>
                    </a:cubicBezTo>
                    <a:cubicBezTo>
                      <a:pt x="90" y="56"/>
                      <a:pt x="90" y="90"/>
                      <a:pt x="90" y="98"/>
                    </a:cubicBezTo>
                    <a:cubicBezTo>
                      <a:pt x="90" y="109"/>
                      <a:pt x="83" y="112"/>
                      <a:pt x="83" y="112"/>
                    </a:cubicBezTo>
                    <a:cubicBezTo>
                      <a:pt x="71" y="119"/>
                      <a:pt x="0" y="190"/>
                      <a:pt x="31" y="212"/>
                    </a:cubicBezTo>
                    <a:cubicBezTo>
                      <a:pt x="58" y="231"/>
                      <a:pt x="105" y="230"/>
                      <a:pt x="114" y="230"/>
                    </a:cubicBezTo>
                    <a:cubicBezTo>
                      <a:pt x="121" y="230"/>
                      <a:pt x="145" y="230"/>
                      <a:pt x="168" y="224"/>
                    </a:cubicBezTo>
                    <a:cubicBezTo>
                      <a:pt x="168" y="209"/>
                      <a:pt x="168" y="209"/>
                      <a:pt x="168" y="209"/>
                    </a:cubicBezTo>
                    <a:cubicBezTo>
                      <a:pt x="156" y="212"/>
                      <a:pt x="144" y="212"/>
                      <a:pt x="144" y="212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44" y="212"/>
                      <a:pt x="158" y="210"/>
                      <a:pt x="168" y="203"/>
                    </a:cubicBezTo>
                    <a:cubicBezTo>
                      <a:pt x="168" y="157"/>
                      <a:pt x="168" y="157"/>
                      <a:pt x="168" y="157"/>
                    </a:cubicBezTo>
                    <a:cubicBezTo>
                      <a:pt x="159" y="144"/>
                      <a:pt x="149" y="134"/>
                      <a:pt x="149" y="134"/>
                    </a:cubicBezTo>
                    <a:cubicBezTo>
                      <a:pt x="149" y="134"/>
                      <a:pt x="158" y="141"/>
                      <a:pt x="168" y="150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59" y="122"/>
                      <a:pt x="150" y="114"/>
                      <a:pt x="146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0" name="Oval 21"/>
              <p:cNvSpPr>
                <a:spLocks noChangeArrowheads="1"/>
              </p:cNvSpPr>
              <p:nvPr/>
            </p:nvSpPr>
            <p:spPr bwMode="auto">
              <a:xfrm>
                <a:off x="11853" y="2392"/>
                <a:ext cx="167" cy="16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22"/>
              <p:cNvSpPr/>
              <p:nvPr/>
            </p:nvSpPr>
            <p:spPr bwMode="auto">
              <a:xfrm>
                <a:off x="11913" y="2516"/>
                <a:ext cx="262" cy="548"/>
              </a:xfrm>
              <a:custGeom>
                <a:avLst/>
                <a:gdLst>
                  <a:gd name="T0" fmla="*/ 0 w 102"/>
                  <a:gd name="T1" fmla="*/ 6 h 213"/>
                  <a:gd name="T2" fmla="*/ 68 w 102"/>
                  <a:gd name="T3" fmla="*/ 184 h 213"/>
                  <a:gd name="T4" fmla="*/ 99 w 102"/>
                  <a:gd name="T5" fmla="*/ 213 h 213"/>
                  <a:gd name="T6" fmla="*/ 23 w 102"/>
                  <a:gd name="T7" fmla="*/ 0 h 213"/>
                  <a:gd name="T8" fmla="*/ 0 w 102"/>
                  <a:gd name="T9" fmla="*/ 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13">
                    <a:moveTo>
                      <a:pt x="0" y="6"/>
                    </a:moveTo>
                    <a:cubicBezTo>
                      <a:pt x="0" y="7"/>
                      <a:pt x="68" y="184"/>
                      <a:pt x="68" y="184"/>
                    </a:cubicBezTo>
                    <a:cubicBezTo>
                      <a:pt x="68" y="184"/>
                      <a:pt x="96" y="213"/>
                      <a:pt x="99" y="213"/>
                    </a:cubicBezTo>
                    <a:cubicBezTo>
                      <a:pt x="102" y="213"/>
                      <a:pt x="23" y="0"/>
                      <a:pt x="23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11682" y="2516"/>
                <a:ext cx="281" cy="540"/>
              </a:xfrm>
              <a:custGeom>
                <a:avLst/>
                <a:gdLst>
                  <a:gd name="T0" fmla="*/ 149 w 150"/>
                  <a:gd name="T1" fmla="*/ 14 h 288"/>
                  <a:gd name="T2" fmla="*/ 40 w 150"/>
                  <a:gd name="T3" fmla="*/ 248 h 288"/>
                  <a:gd name="T4" fmla="*/ 0 w 150"/>
                  <a:gd name="T5" fmla="*/ 288 h 288"/>
                  <a:gd name="T6" fmla="*/ 11 w 150"/>
                  <a:gd name="T7" fmla="*/ 233 h 288"/>
                  <a:gd name="T8" fmla="*/ 117 w 150"/>
                  <a:gd name="T9" fmla="*/ 0 h 288"/>
                  <a:gd name="T10" fmla="*/ 150 w 150"/>
                  <a:gd name="T11" fmla="*/ 11 h 288"/>
                  <a:gd name="T12" fmla="*/ 149 w 150"/>
                  <a:gd name="T13" fmla="*/ 1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88">
                    <a:moveTo>
                      <a:pt x="149" y="14"/>
                    </a:moveTo>
                    <a:lnTo>
                      <a:pt x="40" y="248"/>
                    </a:lnTo>
                    <a:lnTo>
                      <a:pt x="0" y="288"/>
                    </a:lnTo>
                    <a:lnTo>
                      <a:pt x="11" y="233"/>
                    </a:lnTo>
                    <a:lnTo>
                      <a:pt x="117" y="0"/>
                    </a:lnTo>
                    <a:lnTo>
                      <a:pt x="150" y="11"/>
                    </a:lnTo>
                    <a:lnTo>
                      <a:pt x="14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24"/>
              <p:cNvSpPr/>
              <p:nvPr/>
            </p:nvSpPr>
            <p:spPr bwMode="auto">
              <a:xfrm>
                <a:off x="11928" y="2332"/>
                <a:ext cx="30" cy="94"/>
              </a:xfrm>
              <a:custGeom>
                <a:avLst/>
                <a:gdLst>
                  <a:gd name="T0" fmla="*/ 12 w 12"/>
                  <a:gd name="T1" fmla="*/ 30 h 36"/>
                  <a:gd name="T2" fmla="*/ 6 w 12"/>
                  <a:gd name="T3" fmla="*/ 36 h 36"/>
                  <a:gd name="T4" fmla="*/ 0 w 12"/>
                  <a:gd name="T5" fmla="*/ 30 h 36"/>
                  <a:gd name="T6" fmla="*/ 0 w 12"/>
                  <a:gd name="T7" fmla="*/ 6 h 36"/>
                  <a:gd name="T8" fmla="*/ 6 w 12"/>
                  <a:gd name="T9" fmla="*/ 0 h 36"/>
                  <a:gd name="T10" fmla="*/ 12 w 12"/>
                  <a:gd name="T11" fmla="*/ 6 h 36"/>
                  <a:gd name="T12" fmla="*/ 12 w 12"/>
                  <a:gd name="T13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6">
                    <a:moveTo>
                      <a:pt x="12" y="30"/>
                    </a:moveTo>
                    <a:cubicBezTo>
                      <a:pt x="12" y="33"/>
                      <a:pt x="10" y="36"/>
                      <a:pt x="6" y="36"/>
                    </a:cubicBezTo>
                    <a:cubicBezTo>
                      <a:pt x="3" y="36"/>
                      <a:pt x="0" y="33"/>
                      <a:pt x="0" y="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lnTo>
                      <a:pt x="1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25"/>
              <p:cNvSpPr>
                <a:spLocks noEditPoints="1"/>
              </p:cNvSpPr>
              <p:nvPr/>
            </p:nvSpPr>
            <p:spPr bwMode="auto">
              <a:xfrm>
                <a:off x="10586" y="1929"/>
                <a:ext cx="266" cy="720"/>
              </a:xfrm>
              <a:custGeom>
                <a:avLst/>
                <a:gdLst>
                  <a:gd name="T0" fmla="*/ 51 w 103"/>
                  <a:gd name="T1" fmla="*/ 280 h 280"/>
                  <a:gd name="T2" fmla="*/ 103 w 103"/>
                  <a:gd name="T3" fmla="*/ 140 h 280"/>
                  <a:gd name="T4" fmla="*/ 51 w 103"/>
                  <a:gd name="T5" fmla="*/ 0 h 280"/>
                  <a:gd name="T6" fmla="*/ 51 w 103"/>
                  <a:gd name="T7" fmla="*/ 22 h 280"/>
                  <a:gd name="T8" fmla="*/ 94 w 103"/>
                  <a:gd name="T9" fmla="*/ 140 h 280"/>
                  <a:gd name="T10" fmla="*/ 51 w 103"/>
                  <a:gd name="T11" fmla="*/ 257 h 280"/>
                  <a:gd name="T12" fmla="*/ 51 w 103"/>
                  <a:gd name="T13" fmla="*/ 280 h 280"/>
                  <a:gd name="T14" fmla="*/ 51 w 103"/>
                  <a:gd name="T15" fmla="*/ 0 h 280"/>
                  <a:gd name="T16" fmla="*/ 0 w 103"/>
                  <a:gd name="T17" fmla="*/ 140 h 280"/>
                  <a:gd name="T18" fmla="*/ 51 w 103"/>
                  <a:gd name="T19" fmla="*/ 280 h 280"/>
                  <a:gd name="T20" fmla="*/ 51 w 103"/>
                  <a:gd name="T21" fmla="*/ 280 h 280"/>
                  <a:gd name="T22" fmla="*/ 51 w 103"/>
                  <a:gd name="T23" fmla="*/ 257 h 280"/>
                  <a:gd name="T24" fmla="*/ 51 w 103"/>
                  <a:gd name="T25" fmla="*/ 257 h 280"/>
                  <a:gd name="T26" fmla="*/ 51 w 103"/>
                  <a:gd name="T27" fmla="*/ 257 h 280"/>
                  <a:gd name="T28" fmla="*/ 8 w 103"/>
                  <a:gd name="T29" fmla="*/ 140 h 280"/>
                  <a:gd name="T30" fmla="*/ 51 w 103"/>
                  <a:gd name="T31" fmla="*/ 22 h 280"/>
                  <a:gd name="T32" fmla="*/ 51 w 103"/>
                  <a:gd name="T33" fmla="*/ 22 h 280"/>
                  <a:gd name="T34" fmla="*/ 51 w 103"/>
                  <a:gd name="T35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280">
                    <a:moveTo>
                      <a:pt x="51" y="280"/>
                    </a:moveTo>
                    <a:cubicBezTo>
                      <a:pt x="80" y="280"/>
                      <a:pt x="103" y="217"/>
                      <a:pt x="103" y="140"/>
                    </a:cubicBezTo>
                    <a:cubicBezTo>
                      <a:pt x="103" y="62"/>
                      <a:pt x="80" y="0"/>
                      <a:pt x="51" y="0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75" y="22"/>
                      <a:pt x="94" y="75"/>
                      <a:pt x="94" y="140"/>
                    </a:cubicBezTo>
                    <a:cubicBezTo>
                      <a:pt x="94" y="204"/>
                      <a:pt x="75" y="257"/>
                      <a:pt x="51" y="257"/>
                    </a:cubicBezTo>
                    <a:lnTo>
                      <a:pt x="51" y="280"/>
                    </a:lnTo>
                    <a:close/>
                    <a:moveTo>
                      <a:pt x="51" y="0"/>
                    </a:moveTo>
                    <a:cubicBezTo>
                      <a:pt x="23" y="0"/>
                      <a:pt x="0" y="62"/>
                      <a:pt x="0" y="140"/>
                    </a:cubicBezTo>
                    <a:cubicBezTo>
                      <a:pt x="0" y="217"/>
                      <a:pt x="23" y="280"/>
                      <a:pt x="51" y="280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1" y="257"/>
                      <a:pt x="51" y="257"/>
                      <a:pt x="51" y="257"/>
                    </a:cubicBezTo>
                    <a:cubicBezTo>
                      <a:pt x="51" y="257"/>
                      <a:pt x="51" y="257"/>
                      <a:pt x="51" y="257"/>
                    </a:cubicBezTo>
                    <a:cubicBezTo>
                      <a:pt x="51" y="257"/>
                      <a:pt x="51" y="257"/>
                      <a:pt x="51" y="257"/>
                    </a:cubicBezTo>
                    <a:cubicBezTo>
                      <a:pt x="27" y="257"/>
                      <a:pt x="8" y="204"/>
                      <a:pt x="8" y="140"/>
                    </a:cubicBezTo>
                    <a:cubicBezTo>
                      <a:pt x="8" y="75"/>
                      <a:pt x="27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0"/>
                      <a:pt x="51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26"/>
              <p:cNvSpPr>
                <a:spLocks noEditPoints="1"/>
              </p:cNvSpPr>
              <p:nvPr/>
            </p:nvSpPr>
            <p:spPr bwMode="auto">
              <a:xfrm>
                <a:off x="10357" y="2156"/>
                <a:ext cx="722" cy="264"/>
              </a:xfrm>
              <a:custGeom>
                <a:avLst/>
                <a:gdLst>
                  <a:gd name="T0" fmla="*/ 280 w 280"/>
                  <a:gd name="T1" fmla="*/ 52 h 103"/>
                  <a:gd name="T2" fmla="*/ 140 w 280"/>
                  <a:gd name="T3" fmla="*/ 0 h 103"/>
                  <a:gd name="T4" fmla="*/ 140 w 280"/>
                  <a:gd name="T5" fmla="*/ 8 h 103"/>
                  <a:gd name="T6" fmla="*/ 257 w 280"/>
                  <a:gd name="T7" fmla="*/ 52 h 103"/>
                  <a:gd name="T8" fmla="*/ 140 w 280"/>
                  <a:gd name="T9" fmla="*/ 95 h 103"/>
                  <a:gd name="T10" fmla="*/ 140 w 280"/>
                  <a:gd name="T11" fmla="*/ 103 h 103"/>
                  <a:gd name="T12" fmla="*/ 280 w 280"/>
                  <a:gd name="T13" fmla="*/ 52 h 103"/>
                  <a:gd name="T14" fmla="*/ 140 w 280"/>
                  <a:gd name="T15" fmla="*/ 0 h 103"/>
                  <a:gd name="T16" fmla="*/ 140 w 280"/>
                  <a:gd name="T17" fmla="*/ 0 h 103"/>
                  <a:gd name="T18" fmla="*/ 0 w 280"/>
                  <a:gd name="T19" fmla="*/ 52 h 103"/>
                  <a:gd name="T20" fmla="*/ 140 w 280"/>
                  <a:gd name="T21" fmla="*/ 103 h 103"/>
                  <a:gd name="T22" fmla="*/ 140 w 280"/>
                  <a:gd name="T23" fmla="*/ 103 h 103"/>
                  <a:gd name="T24" fmla="*/ 140 w 280"/>
                  <a:gd name="T25" fmla="*/ 95 h 103"/>
                  <a:gd name="T26" fmla="*/ 140 w 280"/>
                  <a:gd name="T27" fmla="*/ 95 h 103"/>
                  <a:gd name="T28" fmla="*/ 23 w 280"/>
                  <a:gd name="T29" fmla="*/ 52 h 103"/>
                  <a:gd name="T30" fmla="*/ 23 w 280"/>
                  <a:gd name="T31" fmla="*/ 52 h 103"/>
                  <a:gd name="T32" fmla="*/ 140 w 280"/>
                  <a:gd name="T33" fmla="*/ 8 h 103"/>
                  <a:gd name="T34" fmla="*/ 140 w 280"/>
                  <a:gd name="T35" fmla="*/ 8 h 103"/>
                  <a:gd name="T36" fmla="*/ 140 w 280"/>
                  <a:gd name="T3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0" h="103">
                    <a:moveTo>
                      <a:pt x="280" y="52"/>
                    </a:moveTo>
                    <a:cubicBezTo>
                      <a:pt x="280" y="23"/>
                      <a:pt x="217" y="0"/>
                      <a:pt x="140" y="0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205" y="8"/>
                      <a:pt x="257" y="28"/>
                      <a:pt x="257" y="52"/>
                    </a:cubicBezTo>
                    <a:cubicBezTo>
                      <a:pt x="257" y="75"/>
                      <a:pt x="205" y="95"/>
                      <a:pt x="140" y="95"/>
                    </a:cubicBezTo>
                    <a:cubicBezTo>
                      <a:pt x="140" y="103"/>
                      <a:pt x="140" y="103"/>
                      <a:pt x="140" y="103"/>
                    </a:cubicBezTo>
                    <a:cubicBezTo>
                      <a:pt x="217" y="103"/>
                      <a:pt x="280" y="80"/>
                      <a:pt x="280" y="52"/>
                    </a:cubicBezTo>
                    <a:close/>
                    <a:moveTo>
                      <a:pt x="140" y="0"/>
                    </a:moveTo>
                    <a:cubicBezTo>
                      <a:pt x="140" y="0"/>
                      <a:pt x="140" y="0"/>
                      <a:pt x="140" y="0"/>
                    </a:cubicBezTo>
                    <a:cubicBezTo>
                      <a:pt x="63" y="0"/>
                      <a:pt x="0" y="23"/>
                      <a:pt x="0" y="52"/>
                    </a:cubicBezTo>
                    <a:cubicBezTo>
                      <a:pt x="0" y="80"/>
                      <a:pt x="63" y="103"/>
                      <a:pt x="140" y="103"/>
                    </a:cubicBezTo>
                    <a:cubicBezTo>
                      <a:pt x="140" y="103"/>
                      <a:pt x="140" y="103"/>
                      <a:pt x="140" y="103"/>
                    </a:cubicBezTo>
                    <a:cubicBezTo>
                      <a:pt x="140" y="95"/>
                      <a:pt x="140" y="95"/>
                      <a:pt x="140" y="95"/>
                    </a:cubicBezTo>
                    <a:cubicBezTo>
                      <a:pt x="140" y="95"/>
                      <a:pt x="140" y="95"/>
                      <a:pt x="140" y="95"/>
                    </a:cubicBezTo>
                    <a:cubicBezTo>
                      <a:pt x="75" y="95"/>
                      <a:pt x="23" y="75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28"/>
                      <a:pt x="75" y="8"/>
                      <a:pt x="140" y="8"/>
                    </a:cubicBezTo>
                    <a:cubicBezTo>
                      <a:pt x="140" y="8"/>
                      <a:pt x="140" y="8"/>
                      <a:pt x="140" y="8"/>
                    </a:cubicBez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27"/>
              <p:cNvSpPr>
                <a:spLocks noEditPoints="1"/>
              </p:cNvSpPr>
              <p:nvPr/>
            </p:nvSpPr>
            <p:spPr bwMode="auto">
              <a:xfrm>
                <a:off x="10411" y="1992"/>
                <a:ext cx="613" cy="589"/>
              </a:xfrm>
              <a:custGeom>
                <a:avLst/>
                <a:gdLst>
                  <a:gd name="T0" fmla="*/ 218 w 238"/>
                  <a:gd name="T1" fmla="*/ 16 h 229"/>
                  <a:gd name="T2" fmla="*/ 119 w 238"/>
                  <a:gd name="T3" fmla="*/ 46 h 229"/>
                  <a:gd name="T4" fmla="*/ 119 w 238"/>
                  <a:gd name="T5" fmla="*/ 57 h 229"/>
                  <a:gd name="T6" fmla="*/ 202 w 238"/>
                  <a:gd name="T7" fmla="*/ 32 h 229"/>
                  <a:gd name="T8" fmla="*/ 150 w 238"/>
                  <a:gd name="T9" fmla="*/ 145 h 229"/>
                  <a:gd name="T10" fmla="*/ 119 w 238"/>
                  <a:gd name="T11" fmla="*/ 172 h 229"/>
                  <a:gd name="T12" fmla="*/ 119 w 238"/>
                  <a:gd name="T13" fmla="*/ 183 h 229"/>
                  <a:gd name="T14" fmla="*/ 156 w 238"/>
                  <a:gd name="T15" fmla="*/ 151 h 229"/>
                  <a:gd name="T16" fmla="*/ 218 w 238"/>
                  <a:gd name="T17" fmla="*/ 16 h 229"/>
                  <a:gd name="T18" fmla="*/ 119 w 238"/>
                  <a:gd name="T19" fmla="*/ 46 h 229"/>
                  <a:gd name="T20" fmla="*/ 83 w 238"/>
                  <a:gd name="T21" fmla="*/ 78 h 229"/>
                  <a:gd name="T22" fmla="*/ 20 w 238"/>
                  <a:gd name="T23" fmla="*/ 214 h 229"/>
                  <a:gd name="T24" fmla="*/ 119 w 238"/>
                  <a:gd name="T25" fmla="*/ 183 h 229"/>
                  <a:gd name="T26" fmla="*/ 119 w 238"/>
                  <a:gd name="T27" fmla="*/ 172 h 229"/>
                  <a:gd name="T28" fmla="*/ 36 w 238"/>
                  <a:gd name="T29" fmla="*/ 197 h 229"/>
                  <a:gd name="T30" fmla="*/ 36 w 238"/>
                  <a:gd name="T31" fmla="*/ 197 h 229"/>
                  <a:gd name="T32" fmla="*/ 89 w 238"/>
                  <a:gd name="T33" fmla="*/ 84 h 229"/>
                  <a:gd name="T34" fmla="*/ 119 w 238"/>
                  <a:gd name="T35" fmla="*/ 57 h 229"/>
                  <a:gd name="T36" fmla="*/ 119 w 238"/>
                  <a:gd name="T37" fmla="*/ 4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229">
                    <a:moveTo>
                      <a:pt x="218" y="16"/>
                    </a:moveTo>
                    <a:cubicBezTo>
                      <a:pt x="202" y="0"/>
                      <a:pt x="162" y="13"/>
                      <a:pt x="119" y="46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55" y="30"/>
                      <a:pt x="189" y="19"/>
                      <a:pt x="202" y="32"/>
                    </a:cubicBezTo>
                    <a:cubicBezTo>
                      <a:pt x="219" y="49"/>
                      <a:pt x="195" y="99"/>
                      <a:pt x="150" y="145"/>
                    </a:cubicBezTo>
                    <a:cubicBezTo>
                      <a:pt x="140" y="155"/>
                      <a:pt x="129" y="164"/>
                      <a:pt x="119" y="17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31" y="174"/>
                      <a:pt x="144" y="163"/>
                      <a:pt x="156" y="151"/>
                    </a:cubicBezTo>
                    <a:cubicBezTo>
                      <a:pt x="210" y="96"/>
                      <a:pt x="238" y="36"/>
                      <a:pt x="218" y="16"/>
                    </a:cubicBezTo>
                    <a:close/>
                    <a:moveTo>
                      <a:pt x="119" y="46"/>
                    </a:moveTo>
                    <a:cubicBezTo>
                      <a:pt x="107" y="55"/>
                      <a:pt x="95" y="66"/>
                      <a:pt x="83" y="78"/>
                    </a:cubicBezTo>
                    <a:cubicBezTo>
                      <a:pt x="28" y="133"/>
                      <a:pt x="0" y="193"/>
                      <a:pt x="20" y="214"/>
                    </a:cubicBezTo>
                    <a:cubicBezTo>
                      <a:pt x="36" y="229"/>
                      <a:pt x="76" y="216"/>
                      <a:pt x="119" y="183"/>
                    </a:cubicBezTo>
                    <a:cubicBezTo>
                      <a:pt x="119" y="172"/>
                      <a:pt x="119" y="172"/>
                      <a:pt x="119" y="172"/>
                    </a:cubicBezTo>
                    <a:cubicBezTo>
                      <a:pt x="83" y="199"/>
                      <a:pt x="49" y="211"/>
                      <a:pt x="36" y="197"/>
                    </a:cubicBezTo>
                    <a:cubicBezTo>
                      <a:pt x="36" y="197"/>
                      <a:pt x="36" y="197"/>
                      <a:pt x="36" y="197"/>
                    </a:cubicBezTo>
                    <a:cubicBezTo>
                      <a:pt x="19" y="181"/>
                      <a:pt x="43" y="130"/>
                      <a:pt x="89" y="84"/>
                    </a:cubicBezTo>
                    <a:cubicBezTo>
                      <a:pt x="99" y="74"/>
                      <a:pt x="109" y="65"/>
                      <a:pt x="119" y="57"/>
                    </a:cubicBezTo>
                    <a:lnTo>
                      <a:pt x="11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8"/>
              <p:cNvSpPr>
                <a:spLocks noEditPoints="1"/>
              </p:cNvSpPr>
              <p:nvPr/>
            </p:nvSpPr>
            <p:spPr bwMode="auto">
              <a:xfrm>
                <a:off x="10411" y="1992"/>
                <a:ext cx="613" cy="589"/>
              </a:xfrm>
              <a:custGeom>
                <a:avLst/>
                <a:gdLst>
                  <a:gd name="T0" fmla="*/ 218 w 238"/>
                  <a:gd name="T1" fmla="*/ 214 h 229"/>
                  <a:gd name="T2" fmla="*/ 156 w 238"/>
                  <a:gd name="T3" fmla="*/ 78 h 229"/>
                  <a:gd name="T4" fmla="*/ 119 w 238"/>
                  <a:gd name="T5" fmla="*/ 46 h 229"/>
                  <a:gd name="T6" fmla="*/ 119 w 238"/>
                  <a:gd name="T7" fmla="*/ 57 h 229"/>
                  <a:gd name="T8" fmla="*/ 150 w 238"/>
                  <a:gd name="T9" fmla="*/ 84 h 229"/>
                  <a:gd name="T10" fmla="*/ 202 w 238"/>
                  <a:gd name="T11" fmla="*/ 197 h 229"/>
                  <a:gd name="T12" fmla="*/ 119 w 238"/>
                  <a:gd name="T13" fmla="*/ 172 h 229"/>
                  <a:gd name="T14" fmla="*/ 119 w 238"/>
                  <a:gd name="T15" fmla="*/ 183 h 229"/>
                  <a:gd name="T16" fmla="*/ 218 w 238"/>
                  <a:gd name="T17" fmla="*/ 214 h 229"/>
                  <a:gd name="T18" fmla="*/ 119 w 238"/>
                  <a:gd name="T19" fmla="*/ 46 h 229"/>
                  <a:gd name="T20" fmla="*/ 20 w 238"/>
                  <a:gd name="T21" fmla="*/ 16 h 229"/>
                  <a:gd name="T22" fmla="*/ 83 w 238"/>
                  <a:gd name="T23" fmla="*/ 151 h 229"/>
                  <a:gd name="T24" fmla="*/ 119 w 238"/>
                  <a:gd name="T25" fmla="*/ 183 h 229"/>
                  <a:gd name="T26" fmla="*/ 119 w 238"/>
                  <a:gd name="T27" fmla="*/ 172 h 229"/>
                  <a:gd name="T28" fmla="*/ 89 w 238"/>
                  <a:gd name="T29" fmla="*/ 145 h 229"/>
                  <a:gd name="T30" fmla="*/ 36 w 238"/>
                  <a:gd name="T31" fmla="*/ 32 h 229"/>
                  <a:gd name="T32" fmla="*/ 36 w 238"/>
                  <a:gd name="T33" fmla="*/ 32 h 229"/>
                  <a:gd name="T34" fmla="*/ 119 w 238"/>
                  <a:gd name="T35" fmla="*/ 57 h 229"/>
                  <a:gd name="T36" fmla="*/ 119 w 238"/>
                  <a:gd name="T37" fmla="*/ 4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229">
                    <a:moveTo>
                      <a:pt x="218" y="214"/>
                    </a:moveTo>
                    <a:cubicBezTo>
                      <a:pt x="238" y="193"/>
                      <a:pt x="210" y="133"/>
                      <a:pt x="156" y="78"/>
                    </a:cubicBezTo>
                    <a:cubicBezTo>
                      <a:pt x="144" y="66"/>
                      <a:pt x="131" y="55"/>
                      <a:pt x="119" y="46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29" y="65"/>
                      <a:pt x="140" y="74"/>
                      <a:pt x="150" y="84"/>
                    </a:cubicBezTo>
                    <a:cubicBezTo>
                      <a:pt x="195" y="130"/>
                      <a:pt x="219" y="181"/>
                      <a:pt x="202" y="197"/>
                    </a:cubicBezTo>
                    <a:cubicBezTo>
                      <a:pt x="189" y="211"/>
                      <a:pt x="155" y="199"/>
                      <a:pt x="119" y="17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62" y="216"/>
                      <a:pt x="202" y="229"/>
                      <a:pt x="218" y="214"/>
                    </a:cubicBezTo>
                    <a:close/>
                    <a:moveTo>
                      <a:pt x="119" y="46"/>
                    </a:moveTo>
                    <a:cubicBezTo>
                      <a:pt x="76" y="13"/>
                      <a:pt x="36" y="0"/>
                      <a:pt x="20" y="16"/>
                    </a:cubicBezTo>
                    <a:cubicBezTo>
                      <a:pt x="0" y="36"/>
                      <a:pt x="28" y="96"/>
                      <a:pt x="83" y="151"/>
                    </a:cubicBezTo>
                    <a:cubicBezTo>
                      <a:pt x="95" y="163"/>
                      <a:pt x="107" y="174"/>
                      <a:pt x="119" y="183"/>
                    </a:cubicBezTo>
                    <a:cubicBezTo>
                      <a:pt x="119" y="172"/>
                      <a:pt x="119" y="172"/>
                      <a:pt x="119" y="172"/>
                    </a:cubicBezTo>
                    <a:cubicBezTo>
                      <a:pt x="109" y="164"/>
                      <a:pt x="99" y="155"/>
                      <a:pt x="89" y="145"/>
                    </a:cubicBezTo>
                    <a:cubicBezTo>
                      <a:pt x="43" y="99"/>
                      <a:pt x="19" y="49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9" y="19"/>
                      <a:pt x="83" y="30"/>
                      <a:pt x="119" y="57"/>
                    </a:cubicBezTo>
                    <a:lnTo>
                      <a:pt x="11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8" name="Oval 29"/>
              <p:cNvSpPr>
                <a:spLocks noChangeArrowheads="1"/>
              </p:cNvSpPr>
              <p:nvPr/>
            </p:nvSpPr>
            <p:spPr bwMode="auto">
              <a:xfrm>
                <a:off x="10664" y="2232"/>
                <a:ext cx="111" cy="1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30"/>
              <p:cNvSpPr>
                <a:spLocks noEditPoints="1"/>
              </p:cNvSpPr>
              <p:nvPr/>
            </p:nvSpPr>
            <p:spPr bwMode="auto">
              <a:xfrm>
                <a:off x="11514" y="1724"/>
                <a:ext cx="304" cy="576"/>
              </a:xfrm>
              <a:custGeom>
                <a:avLst/>
                <a:gdLst>
                  <a:gd name="T0" fmla="*/ 67 w 162"/>
                  <a:gd name="T1" fmla="*/ 307 h 307"/>
                  <a:gd name="T2" fmla="*/ 162 w 162"/>
                  <a:gd name="T3" fmla="*/ 307 h 307"/>
                  <a:gd name="T4" fmla="*/ 67 w 162"/>
                  <a:gd name="T5" fmla="*/ 127 h 307"/>
                  <a:gd name="T6" fmla="*/ 67 w 162"/>
                  <a:gd name="T7" fmla="*/ 193 h 307"/>
                  <a:gd name="T8" fmla="*/ 110 w 162"/>
                  <a:gd name="T9" fmla="*/ 267 h 307"/>
                  <a:gd name="T10" fmla="*/ 67 w 162"/>
                  <a:gd name="T11" fmla="*/ 267 h 307"/>
                  <a:gd name="T12" fmla="*/ 67 w 162"/>
                  <a:gd name="T13" fmla="*/ 307 h 307"/>
                  <a:gd name="T14" fmla="*/ 0 w 162"/>
                  <a:gd name="T15" fmla="*/ 0 h 307"/>
                  <a:gd name="T16" fmla="*/ 0 w 162"/>
                  <a:gd name="T17" fmla="*/ 307 h 307"/>
                  <a:gd name="T18" fmla="*/ 67 w 162"/>
                  <a:gd name="T19" fmla="*/ 307 h 307"/>
                  <a:gd name="T20" fmla="*/ 67 w 162"/>
                  <a:gd name="T21" fmla="*/ 267 h 307"/>
                  <a:gd name="T22" fmla="*/ 24 w 162"/>
                  <a:gd name="T23" fmla="*/ 267 h 307"/>
                  <a:gd name="T24" fmla="*/ 24 w 162"/>
                  <a:gd name="T25" fmla="*/ 120 h 307"/>
                  <a:gd name="T26" fmla="*/ 24 w 162"/>
                  <a:gd name="T27" fmla="*/ 120 h 307"/>
                  <a:gd name="T28" fmla="*/ 67 w 162"/>
                  <a:gd name="T29" fmla="*/ 193 h 307"/>
                  <a:gd name="T30" fmla="*/ 67 w 162"/>
                  <a:gd name="T31" fmla="*/ 127 h 307"/>
                  <a:gd name="T32" fmla="*/ 0 w 162"/>
                  <a:gd name="T33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2" h="307">
                    <a:moveTo>
                      <a:pt x="67" y="307"/>
                    </a:moveTo>
                    <a:lnTo>
                      <a:pt x="162" y="307"/>
                    </a:lnTo>
                    <a:lnTo>
                      <a:pt x="67" y="127"/>
                    </a:lnTo>
                    <a:lnTo>
                      <a:pt x="67" y="193"/>
                    </a:lnTo>
                    <a:lnTo>
                      <a:pt x="110" y="267"/>
                    </a:lnTo>
                    <a:lnTo>
                      <a:pt x="67" y="267"/>
                    </a:lnTo>
                    <a:lnTo>
                      <a:pt x="67" y="307"/>
                    </a:lnTo>
                    <a:close/>
                    <a:moveTo>
                      <a:pt x="0" y="0"/>
                    </a:moveTo>
                    <a:lnTo>
                      <a:pt x="0" y="307"/>
                    </a:lnTo>
                    <a:lnTo>
                      <a:pt x="67" y="307"/>
                    </a:lnTo>
                    <a:lnTo>
                      <a:pt x="67" y="267"/>
                    </a:lnTo>
                    <a:lnTo>
                      <a:pt x="24" y="267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67" y="193"/>
                    </a:lnTo>
                    <a:lnTo>
                      <a:pt x="67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31"/>
              <p:cNvSpPr>
                <a:spLocks noChangeArrowheads="1"/>
              </p:cNvSpPr>
              <p:nvPr/>
            </p:nvSpPr>
            <p:spPr bwMode="auto">
              <a:xfrm>
                <a:off x="11362" y="1722"/>
                <a:ext cx="77" cy="5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32"/>
              <p:cNvSpPr>
                <a:spLocks noEditPoints="1"/>
              </p:cNvSpPr>
              <p:nvPr/>
            </p:nvSpPr>
            <p:spPr bwMode="auto">
              <a:xfrm>
                <a:off x="8872" y="4546"/>
                <a:ext cx="664" cy="486"/>
              </a:xfrm>
              <a:custGeom>
                <a:avLst/>
                <a:gdLst>
                  <a:gd name="T0" fmla="*/ 213 w 258"/>
                  <a:gd name="T1" fmla="*/ 31 h 189"/>
                  <a:gd name="T2" fmla="*/ 204 w 258"/>
                  <a:gd name="T3" fmla="*/ 69 h 189"/>
                  <a:gd name="T4" fmla="*/ 228 w 258"/>
                  <a:gd name="T5" fmla="*/ 109 h 189"/>
                  <a:gd name="T6" fmla="*/ 204 w 258"/>
                  <a:gd name="T7" fmla="*/ 146 h 189"/>
                  <a:gd name="T8" fmla="*/ 204 w 258"/>
                  <a:gd name="T9" fmla="*/ 27 h 189"/>
                  <a:gd name="T10" fmla="*/ 91 w 258"/>
                  <a:gd name="T11" fmla="*/ 14 h 189"/>
                  <a:gd name="T12" fmla="*/ 97 w 258"/>
                  <a:gd name="T13" fmla="*/ 15 h 189"/>
                  <a:gd name="T14" fmla="*/ 91 w 258"/>
                  <a:gd name="T15" fmla="*/ 42 h 189"/>
                  <a:gd name="T16" fmla="*/ 91 w 258"/>
                  <a:gd name="T17" fmla="*/ 162 h 189"/>
                  <a:gd name="T18" fmla="*/ 166 w 258"/>
                  <a:gd name="T19" fmla="*/ 145 h 189"/>
                  <a:gd name="T20" fmla="*/ 204 w 258"/>
                  <a:gd name="T21" fmla="*/ 125 h 189"/>
                  <a:gd name="T22" fmla="*/ 191 w 258"/>
                  <a:gd name="T23" fmla="*/ 122 h 189"/>
                  <a:gd name="T24" fmla="*/ 204 w 258"/>
                  <a:gd name="T25" fmla="*/ 69 h 189"/>
                  <a:gd name="T26" fmla="*/ 91 w 258"/>
                  <a:gd name="T27" fmla="*/ 6 h 189"/>
                  <a:gd name="T28" fmla="*/ 78 w 258"/>
                  <a:gd name="T29" fmla="*/ 24 h 189"/>
                  <a:gd name="T30" fmla="*/ 91 w 258"/>
                  <a:gd name="T31" fmla="*/ 14 h 189"/>
                  <a:gd name="T32" fmla="*/ 78 w 258"/>
                  <a:gd name="T33" fmla="*/ 188 h 189"/>
                  <a:gd name="T34" fmla="*/ 91 w 258"/>
                  <a:gd name="T35" fmla="*/ 162 h 189"/>
                  <a:gd name="T36" fmla="*/ 78 w 258"/>
                  <a:gd name="T37" fmla="*/ 176 h 189"/>
                  <a:gd name="T38" fmla="*/ 91 w 258"/>
                  <a:gd name="T39" fmla="*/ 42 h 189"/>
                  <a:gd name="T40" fmla="*/ 80 w 258"/>
                  <a:gd name="T41" fmla="*/ 134 h 189"/>
                  <a:gd name="T42" fmla="*/ 78 w 258"/>
                  <a:gd name="T43" fmla="*/ 64 h 189"/>
                  <a:gd name="T44" fmla="*/ 78 w 258"/>
                  <a:gd name="T45" fmla="*/ 33 h 189"/>
                  <a:gd name="T46" fmla="*/ 91 w 258"/>
                  <a:gd name="T47" fmla="*/ 42 h 189"/>
                  <a:gd name="T48" fmla="*/ 60 w 258"/>
                  <a:gd name="T49" fmla="*/ 18 h 189"/>
                  <a:gd name="T50" fmla="*/ 68 w 258"/>
                  <a:gd name="T51" fmla="*/ 42 h 189"/>
                  <a:gd name="T52" fmla="*/ 78 w 258"/>
                  <a:gd name="T53" fmla="*/ 33 h 189"/>
                  <a:gd name="T54" fmla="*/ 78 w 258"/>
                  <a:gd name="T55" fmla="*/ 9 h 189"/>
                  <a:gd name="T56" fmla="*/ 78 w 258"/>
                  <a:gd name="T57" fmla="*/ 188 h 189"/>
                  <a:gd name="T58" fmla="*/ 60 w 258"/>
                  <a:gd name="T59" fmla="*/ 176 h 189"/>
                  <a:gd name="T60" fmla="*/ 78 w 258"/>
                  <a:gd name="T61" fmla="*/ 64 h 189"/>
                  <a:gd name="T62" fmla="*/ 60 w 258"/>
                  <a:gd name="T63" fmla="*/ 134 h 189"/>
                  <a:gd name="T64" fmla="*/ 70 w 258"/>
                  <a:gd name="T65" fmla="*/ 116 h 189"/>
                  <a:gd name="T66" fmla="*/ 60 w 258"/>
                  <a:gd name="T67" fmla="*/ 87 h 189"/>
                  <a:gd name="T68" fmla="*/ 76 w 258"/>
                  <a:gd name="T69" fmla="*/ 68 h 189"/>
                  <a:gd name="T70" fmla="*/ 60 w 258"/>
                  <a:gd name="T71" fmla="*/ 18 h 189"/>
                  <a:gd name="T72" fmla="*/ 60 w 258"/>
                  <a:gd name="T73" fmla="*/ 187 h 189"/>
                  <a:gd name="T74" fmla="*/ 59 w 258"/>
                  <a:gd name="T75" fmla="*/ 175 h 189"/>
                  <a:gd name="T76" fmla="*/ 49 w 258"/>
                  <a:gd name="T77" fmla="*/ 144 h 189"/>
                  <a:gd name="T78" fmla="*/ 60 w 258"/>
                  <a:gd name="T79" fmla="*/ 125 h 189"/>
                  <a:gd name="T80" fmla="*/ 41 w 258"/>
                  <a:gd name="T81" fmla="*/ 125 h 189"/>
                  <a:gd name="T82" fmla="*/ 60 w 258"/>
                  <a:gd name="T83" fmla="*/ 87 h 189"/>
                  <a:gd name="T84" fmla="*/ 51 w 258"/>
                  <a:gd name="T85" fmla="*/ 76 h 189"/>
                  <a:gd name="T86" fmla="*/ 43 w 258"/>
                  <a:gd name="T87" fmla="*/ 51 h 189"/>
                  <a:gd name="T88" fmla="*/ 60 w 258"/>
                  <a:gd name="T89" fmla="*/ 1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8" h="189">
                    <a:moveTo>
                      <a:pt x="253" y="104"/>
                    </a:moveTo>
                    <a:cubicBezTo>
                      <a:pt x="258" y="60"/>
                      <a:pt x="213" y="31"/>
                      <a:pt x="213" y="31"/>
                    </a:cubicBezTo>
                    <a:cubicBezTo>
                      <a:pt x="210" y="30"/>
                      <a:pt x="207" y="28"/>
                      <a:pt x="204" y="27"/>
                    </a:cubicBezTo>
                    <a:cubicBezTo>
                      <a:pt x="204" y="69"/>
                      <a:pt x="204" y="69"/>
                      <a:pt x="204" y="69"/>
                    </a:cubicBezTo>
                    <a:cubicBezTo>
                      <a:pt x="208" y="69"/>
                      <a:pt x="212" y="70"/>
                      <a:pt x="216" y="72"/>
                    </a:cubicBezTo>
                    <a:cubicBezTo>
                      <a:pt x="230" y="79"/>
                      <a:pt x="235" y="95"/>
                      <a:pt x="228" y="109"/>
                    </a:cubicBezTo>
                    <a:cubicBezTo>
                      <a:pt x="224" y="119"/>
                      <a:pt x="214" y="125"/>
                      <a:pt x="204" y="125"/>
                    </a:cubicBezTo>
                    <a:cubicBezTo>
                      <a:pt x="204" y="146"/>
                      <a:pt x="204" y="146"/>
                      <a:pt x="204" y="146"/>
                    </a:cubicBezTo>
                    <a:cubicBezTo>
                      <a:pt x="230" y="144"/>
                      <a:pt x="249" y="134"/>
                      <a:pt x="253" y="104"/>
                    </a:cubicBezTo>
                    <a:close/>
                    <a:moveTo>
                      <a:pt x="204" y="27"/>
                    </a:moveTo>
                    <a:cubicBezTo>
                      <a:pt x="156" y="5"/>
                      <a:pt x="119" y="0"/>
                      <a:pt x="91" y="6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3" y="14"/>
                      <a:pt x="95" y="14"/>
                      <a:pt x="97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104" y="19"/>
                      <a:pt x="107" y="27"/>
                      <a:pt x="103" y="34"/>
                    </a:cubicBezTo>
                    <a:cubicBezTo>
                      <a:pt x="101" y="39"/>
                      <a:pt x="96" y="42"/>
                      <a:pt x="91" y="42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3" y="151"/>
                      <a:pt x="93" y="157"/>
                      <a:pt x="91" y="162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17" y="174"/>
                      <a:pt x="138" y="143"/>
                      <a:pt x="166" y="145"/>
                    </a:cubicBezTo>
                    <a:cubicBezTo>
                      <a:pt x="179" y="147"/>
                      <a:pt x="192" y="147"/>
                      <a:pt x="204" y="146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199" y="125"/>
                      <a:pt x="195" y="124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77" y="115"/>
                      <a:pt x="172" y="98"/>
                      <a:pt x="179" y="84"/>
                    </a:cubicBezTo>
                    <a:cubicBezTo>
                      <a:pt x="184" y="74"/>
                      <a:pt x="193" y="69"/>
                      <a:pt x="204" y="69"/>
                    </a:cubicBezTo>
                    <a:lnTo>
                      <a:pt x="204" y="27"/>
                    </a:lnTo>
                    <a:close/>
                    <a:moveTo>
                      <a:pt x="91" y="6"/>
                    </a:moveTo>
                    <a:cubicBezTo>
                      <a:pt x="86" y="6"/>
                      <a:pt x="82" y="8"/>
                      <a:pt x="78" y="9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8" y="22"/>
                      <a:pt x="78" y="22"/>
                    </a:cubicBezTo>
                    <a:cubicBezTo>
                      <a:pt x="81" y="17"/>
                      <a:pt x="86" y="14"/>
                      <a:pt x="91" y="14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78" y="188"/>
                    </a:moveTo>
                    <a:cubicBezTo>
                      <a:pt x="82" y="188"/>
                      <a:pt x="87" y="187"/>
                      <a:pt x="91" y="185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90" y="163"/>
                      <a:pt x="90" y="164"/>
                      <a:pt x="90" y="165"/>
                    </a:cubicBezTo>
                    <a:cubicBezTo>
                      <a:pt x="87" y="170"/>
                      <a:pt x="83" y="174"/>
                      <a:pt x="78" y="176"/>
                    </a:cubicBezTo>
                    <a:cubicBezTo>
                      <a:pt x="78" y="188"/>
                      <a:pt x="78" y="188"/>
                      <a:pt x="78" y="188"/>
                    </a:cubicBezTo>
                    <a:close/>
                    <a:moveTo>
                      <a:pt x="91" y="42"/>
                    </a:moveTo>
                    <a:cubicBezTo>
                      <a:pt x="91" y="146"/>
                      <a:pt x="91" y="146"/>
                      <a:pt x="91" y="146"/>
                    </a:cubicBezTo>
                    <a:cubicBezTo>
                      <a:pt x="89" y="141"/>
                      <a:pt x="85" y="136"/>
                      <a:pt x="80" y="134"/>
                    </a:cubicBezTo>
                    <a:cubicBezTo>
                      <a:pt x="79" y="133"/>
                      <a:pt x="78" y="133"/>
                      <a:pt x="78" y="133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9" y="61"/>
                      <a:pt x="79" y="57"/>
                      <a:pt x="78" y="54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9" y="36"/>
                      <a:pt x="81" y="39"/>
                      <a:pt x="84" y="41"/>
                    </a:cubicBezTo>
                    <a:cubicBezTo>
                      <a:pt x="86" y="42"/>
                      <a:pt x="89" y="42"/>
                      <a:pt x="91" y="42"/>
                    </a:cubicBezTo>
                    <a:close/>
                    <a:moveTo>
                      <a:pt x="78" y="9"/>
                    </a:moveTo>
                    <a:cubicBezTo>
                      <a:pt x="71" y="11"/>
                      <a:pt x="65" y="14"/>
                      <a:pt x="60" y="18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2" y="40"/>
                      <a:pt x="65" y="41"/>
                      <a:pt x="68" y="42"/>
                    </a:cubicBezTo>
                    <a:cubicBezTo>
                      <a:pt x="73" y="45"/>
                      <a:pt x="76" y="49"/>
                      <a:pt x="78" y="54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7" y="30"/>
                      <a:pt x="77" y="27"/>
                      <a:pt x="78" y="24"/>
                    </a:cubicBezTo>
                    <a:cubicBezTo>
                      <a:pt x="78" y="9"/>
                      <a:pt x="78" y="9"/>
                      <a:pt x="78" y="9"/>
                    </a:cubicBezTo>
                    <a:close/>
                    <a:moveTo>
                      <a:pt x="60" y="187"/>
                    </a:moveTo>
                    <a:cubicBezTo>
                      <a:pt x="66" y="188"/>
                      <a:pt x="72" y="189"/>
                      <a:pt x="78" y="188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2" y="178"/>
                      <a:pt x="65" y="178"/>
                      <a:pt x="60" y="176"/>
                    </a:cubicBezTo>
                    <a:cubicBezTo>
                      <a:pt x="60" y="187"/>
                      <a:pt x="60" y="187"/>
                      <a:pt x="60" y="187"/>
                    </a:cubicBezTo>
                    <a:close/>
                    <a:moveTo>
                      <a:pt x="78" y="64"/>
                    </a:moveTo>
                    <a:cubicBezTo>
                      <a:pt x="78" y="133"/>
                      <a:pt x="78" y="133"/>
                      <a:pt x="78" y="133"/>
                    </a:cubicBezTo>
                    <a:cubicBezTo>
                      <a:pt x="72" y="131"/>
                      <a:pt x="65" y="131"/>
                      <a:pt x="60" y="134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4" y="123"/>
                      <a:pt x="67" y="120"/>
                      <a:pt x="70" y="116"/>
                    </a:cubicBezTo>
                    <a:cubicBezTo>
                      <a:pt x="75" y="105"/>
                      <a:pt x="71" y="92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6" y="78"/>
                      <a:pt x="73" y="74"/>
                      <a:pt x="76" y="68"/>
                    </a:cubicBezTo>
                    <a:cubicBezTo>
                      <a:pt x="77" y="66"/>
                      <a:pt x="77" y="65"/>
                      <a:pt x="78" y="64"/>
                    </a:cubicBezTo>
                    <a:close/>
                    <a:moveTo>
                      <a:pt x="60" y="18"/>
                    </a:moveTo>
                    <a:cubicBezTo>
                      <a:pt x="0" y="56"/>
                      <a:pt x="10" y="159"/>
                      <a:pt x="46" y="180"/>
                    </a:cubicBezTo>
                    <a:cubicBezTo>
                      <a:pt x="51" y="183"/>
                      <a:pt x="55" y="185"/>
                      <a:pt x="60" y="187"/>
                    </a:cubicBezTo>
                    <a:cubicBezTo>
                      <a:pt x="60" y="176"/>
                      <a:pt x="60" y="176"/>
                      <a:pt x="60" y="176"/>
                    </a:cubicBezTo>
                    <a:cubicBezTo>
                      <a:pt x="59" y="175"/>
                      <a:pt x="59" y="175"/>
                      <a:pt x="59" y="175"/>
                    </a:cubicBezTo>
                    <a:cubicBezTo>
                      <a:pt x="59" y="175"/>
                      <a:pt x="59" y="175"/>
                      <a:pt x="59" y="175"/>
                    </a:cubicBezTo>
                    <a:cubicBezTo>
                      <a:pt x="48" y="170"/>
                      <a:pt x="43" y="156"/>
                      <a:pt x="49" y="144"/>
                    </a:cubicBezTo>
                    <a:cubicBezTo>
                      <a:pt x="51" y="139"/>
                      <a:pt x="55" y="136"/>
                      <a:pt x="60" y="134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54" y="128"/>
                      <a:pt x="47" y="128"/>
                      <a:pt x="41" y="125"/>
                    </a:cubicBezTo>
                    <a:cubicBezTo>
                      <a:pt x="41" y="125"/>
                      <a:pt x="41" y="125"/>
                      <a:pt x="41" y="125"/>
                    </a:cubicBezTo>
                    <a:cubicBezTo>
                      <a:pt x="31" y="120"/>
                      <a:pt x="26" y="107"/>
                      <a:pt x="32" y="97"/>
                    </a:cubicBezTo>
                    <a:cubicBezTo>
                      <a:pt x="37" y="86"/>
                      <a:pt x="49" y="82"/>
                      <a:pt x="60" y="87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57" y="78"/>
                      <a:pt x="54" y="77"/>
                      <a:pt x="51" y="76"/>
                    </a:cubicBezTo>
                    <a:cubicBezTo>
                      <a:pt x="42" y="71"/>
                      <a:pt x="38" y="60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6" y="44"/>
                      <a:pt x="53" y="40"/>
                      <a:pt x="60" y="40"/>
                    </a:cubicBezTo>
                    <a:lnTo>
                      <a:pt x="6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42" name="Group 127"/>
              <p:cNvGrpSpPr/>
              <p:nvPr/>
            </p:nvGrpSpPr>
            <p:grpSpPr>
              <a:xfrm>
                <a:off x="10738" y="5032"/>
                <a:ext cx="600" cy="773"/>
                <a:chOff x="8610600" y="4127500"/>
                <a:chExt cx="508001" cy="654050"/>
              </a:xfrm>
              <a:grpFill/>
            </p:grpSpPr>
            <p:sp>
              <p:nvSpPr>
                <p:cNvPr id="106" name="Freeform 33"/>
                <p:cNvSpPr/>
                <p:nvPr/>
              </p:nvSpPr>
              <p:spPr bwMode="auto">
                <a:xfrm>
                  <a:off x="8618538" y="4127500"/>
                  <a:ext cx="500063" cy="503238"/>
                </a:xfrm>
                <a:custGeom>
                  <a:avLst/>
                  <a:gdLst>
                    <a:gd name="T0" fmla="*/ 169 w 230"/>
                    <a:gd name="T1" fmla="*/ 12 h 231"/>
                    <a:gd name="T2" fmla="*/ 215 w 230"/>
                    <a:gd name="T3" fmla="*/ 103 h 231"/>
                    <a:gd name="T4" fmla="*/ 102 w 230"/>
                    <a:gd name="T5" fmla="*/ 216 h 231"/>
                    <a:gd name="T6" fmla="*/ 12 w 230"/>
                    <a:gd name="T7" fmla="*/ 171 h 231"/>
                    <a:gd name="T8" fmla="*/ 0 w 230"/>
                    <a:gd name="T9" fmla="*/ 181 h 231"/>
                    <a:gd name="T10" fmla="*/ 102 w 230"/>
                    <a:gd name="T11" fmla="*/ 231 h 231"/>
                    <a:gd name="T12" fmla="*/ 230 w 230"/>
                    <a:gd name="T13" fmla="*/ 103 h 231"/>
                    <a:gd name="T14" fmla="*/ 178 w 230"/>
                    <a:gd name="T15" fmla="*/ 0 h 231"/>
                    <a:gd name="T16" fmla="*/ 169 w 230"/>
                    <a:gd name="T17" fmla="*/ 12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231">
                      <a:moveTo>
                        <a:pt x="169" y="12"/>
                      </a:moveTo>
                      <a:cubicBezTo>
                        <a:pt x="197" y="32"/>
                        <a:pt x="215" y="65"/>
                        <a:pt x="215" y="103"/>
                      </a:cubicBezTo>
                      <a:cubicBezTo>
                        <a:pt x="215" y="165"/>
                        <a:pt x="165" y="216"/>
                        <a:pt x="102" y="216"/>
                      </a:cubicBezTo>
                      <a:cubicBezTo>
                        <a:pt x="65" y="216"/>
                        <a:pt x="33" y="198"/>
                        <a:pt x="12" y="171"/>
                      </a:cubicBezTo>
                      <a:cubicBezTo>
                        <a:pt x="0" y="181"/>
                        <a:pt x="0" y="181"/>
                        <a:pt x="0" y="181"/>
                      </a:cubicBezTo>
                      <a:cubicBezTo>
                        <a:pt x="24" y="211"/>
                        <a:pt x="61" y="231"/>
                        <a:pt x="102" y="231"/>
                      </a:cubicBezTo>
                      <a:cubicBezTo>
                        <a:pt x="173" y="231"/>
                        <a:pt x="230" y="174"/>
                        <a:pt x="230" y="103"/>
                      </a:cubicBezTo>
                      <a:cubicBezTo>
                        <a:pt x="230" y="61"/>
                        <a:pt x="210" y="23"/>
                        <a:pt x="178" y="0"/>
                      </a:cubicBezTo>
                      <a:lnTo>
                        <a:pt x="169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" name="Freeform 34"/>
                <p:cNvSpPr>
                  <a:spLocks noEditPoints="1"/>
                </p:cNvSpPr>
                <p:nvPr/>
              </p:nvSpPr>
              <p:spPr bwMode="auto">
                <a:xfrm>
                  <a:off x="8621713" y="4137025"/>
                  <a:ext cx="442913" cy="441325"/>
                </a:xfrm>
                <a:custGeom>
                  <a:avLst/>
                  <a:gdLst>
                    <a:gd name="T0" fmla="*/ 102 w 203"/>
                    <a:gd name="T1" fmla="*/ 203 h 203"/>
                    <a:gd name="T2" fmla="*/ 203 w 203"/>
                    <a:gd name="T3" fmla="*/ 101 h 203"/>
                    <a:gd name="T4" fmla="*/ 102 w 203"/>
                    <a:gd name="T5" fmla="*/ 0 h 203"/>
                    <a:gd name="T6" fmla="*/ 102 w 203"/>
                    <a:gd name="T7" fmla="*/ 5 h 203"/>
                    <a:gd name="T8" fmla="*/ 198 w 203"/>
                    <a:gd name="T9" fmla="*/ 101 h 203"/>
                    <a:gd name="T10" fmla="*/ 102 w 203"/>
                    <a:gd name="T11" fmla="*/ 198 h 203"/>
                    <a:gd name="T12" fmla="*/ 102 w 203"/>
                    <a:gd name="T13" fmla="*/ 203 h 203"/>
                    <a:gd name="T14" fmla="*/ 102 w 203"/>
                    <a:gd name="T15" fmla="*/ 0 h 203"/>
                    <a:gd name="T16" fmla="*/ 0 w 203"/>
                    <a:gd name="T17" fmla="*/ 101 h 203"/>
                    <a:gd name="T18" fmla="*/ 102 w 203"/>
                    <a:gd name="T19" fmla="*/ 203 h 203"/>
                    <a:gd name="T20" fmla="*/ 102 w 203"/>
                    <a:gd name="T21" fmla="*/ 203 h 203"/>
                    <a:gd name="T22" fmla="*/ 102 w 203"/>
                    <a:gd name="T23" fmla="*/ 198 h 203"/>
                    <a:gd name="T24" fmla="*/ 102 w 203"/>
                    <a:gd name="T25" fmla="*/ 198 h 203"/>
                    <a:gd name="T26" fmla="*/ 102 w 203"/>
                    <a:gd name="T27" fmla="*/ 198 h 203"/>
                    <a:gd name="T28" fmla="*/ 5 w 203"/>
                    <a:gd name="T29" fmla="*/ 101 h 203"/>
                    <a:gd name="T30" fmla="*/ 102 w 203"/>
                    <a:gd name="T31" fmla="*/ 5 h 203"/>
                    <a:gd name="T32" fmla="*/ 102 w 203"/>
                    <a:gd name="T33" fmla="*/ 5 h 203"/>
                    <a:gd name="T34" fmla="*/ 102 w 203"/>
                    <a:gd name="T35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3" h="203">
                      <a:moveTo>
                        <a:pt x="102" y="203"/>
                      </a:moveTo>
                      <a:cubicBezTo>
                        <a:pt x="158" y="203"/>
                        <a:pt x="203" y="157"/>
                        <a:pt x="203" y="101"/>
                      </a:cubicBezTo>
                      <a:cubicBezTo>
                        <a:pt x="203" y="45"/>
                        <a:pt x="158" y="0"/>
                        <a:pt x="102" y="0"/>
                      </a:cubicBezTo>
                      <a:cubicBezTo>
                        <a:pt x="102" y="5"/>
                        <a:pt x="102" y="5"/>
                        <a:pt x="102" y="5"/>
                      </a:cubicBezTo>
                      <a:cubicBezTo>
                        <a:pt x="155" y="5"/>
                        <a:pt x="198" y="48"/>
                        <a:pt x="198" y="101"/>
                      </a:cubicBezTo>
                      <a:cubicBezTo>
                        <a:pt x="198" y="155"/>
                        <a:pt x="155" y="198"/>
                        <a:pt x="102" y="198"/>
                      </a:cubicBezTo>
                      <a:lnTo>
                        <a:pt x="102" y="203"/>
                      </a:lnTo>
                      <a:close/>
                      <a:moveTo>
                        <a:pt x="102" y="0"/>
                      </a:moveTo>
                      <a:cubicBezTo>
                        <a:pt x="46" y="0"/>
                        <a:pt x="0" y="45"/>
                        <a:pt x="0" y="101"/>
                      </a:cubicBezTo>
                      <a:cubicBezTo>
                        <a:pt x="0" y="157"/>
                        <a:pt x="46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2" y="198"/>
                        <a:pt x="102" y="198"/>
                        <a:pt x="102" y="198"/>
                      </a:cubicBezTo>
                      <a:cubicBezTo>
                        <a:pt x="102" y="198"/>
                        <a:pt x="102" y="198"/>
                        <a:pt x="102" y="198"/>
                      </a:cubicBezTo>
                      <a:cubicBezTo>
                        <a:pt x="102" y="198"/>
                        <a:pt x="102" y="198"/>
                        <a:pt x="102" y="198"/>
                      </a:cubicBezTo>
                      <a:cubicBezTo>
                        <a:pt x="48" y="198"/>
                        <a:pt x="5" y="155"/>
                        <a:pt x="5" y="101"/>
                      </a:cubicBezTo>
                      <a:cubicBezTo>
                        <a:pt x="5" y="48"/>
                        <a:pt x="48" y="5"/>
                        <a:pt x="102" y="5"/>
                      </a:cubicBezTo>
                      <a:cubicBezTo>
                        <a:pt x="102" y="5"/>
                        <a:pt x="102" y="5"/>
                        <a:pt x="102" y="5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" name="Freeform 35"/>
                <p:cNvSpPr/>
                <p:nvPr/>
              </p:nvSpPr>
              <p:spPr bwMode="auto">
                <a:xfrm>
                  <a:off x="8610600" y="4144963"/>
                  <a:ext cx="496888" cy="433388"/>
                </a:xfrm>
                <a:custGeom>
                  <a:avLst/>
                  <a:gdLst>
                    <a:gd name="T0" fmla="*/ 65 w 228"/>
                    <a:gd name="T1" fmla="*/ 15 h 199"/>
                    <a:gd name="T2" fmla="*/ 61 w 228"/>
                    <a:gd name="T3" fmla="*/ 23 h 199"/>
                    <a:gd name="T4" fmla="*/ 57 w 228"/>
                    <a:gd name="T5" fmla="*/ 29 h 199"/>
                    <a:gd name="T6" fmla="*/ 54 w 228"/>
                    <a:gd name="T7" fmla="*/ 26 h 199"/>
                    <a:gd name="T8" fmla="*/ 52 w 228"/>
                    <a:gd name="T9" fmla="*/ 32 h 199"/>
                    <a:gd name="T10" fmla="*/ 42 w 228"/>
                    <a:gd name="T11" fmla="*/ 34 h 199"/>
                    <a:gd name="T12" fmla="*/ 36 w 228"/>
                    <a:gd name="T13" fmla="*/ 41 h 199"/>
                    <a:gd name="T14" fmla="*/ 27 w 228"/>
                    <a:gd name="T15" fmla="*/ 53 h 199"/>
                    <a:gd name="T16" fmla="*/ 21 w 228"/>
                    <a:gd name="T17" fmla="*/ 61 h 199"/>
                    <a:gd name="T18" fmla="*/ 27 w 228"/>
                    <a:gd name="T19" fmla="*/ 67 h 199"/>
                    <a:gd name="T20" fmla="*/ 27 w 228"/>
                    <a:gd name="T21" fmla="*/ 70 h 199"/>
                    <a:gd name="T22" fmla="*/ 22 w 228"/>
                    <a:gd name="T23" fmla="*/ 65 h 199"/>
                    <a:gd name="T24" fmla="*/ 18 w 228"/>
                    <a:gd name="T25" fmla="*/ 60 h 199"/>
                    <a:gd name="T26" fmla="*/ 16 w 228"/>
                    <a:gd name="T27" fmla="*/ 69 h 199"/>
                    <a:gd name="T28" fmla="*/ 17 w 228"/>
                    <a:gd name="T29" fmla="*/ 83 h 199"/>
                    <a:gd name="T30" fmla="*/ 24 w 228"/>
                    <a:gd name="T31" fmla="*/ 80 h 199"/>
                    <a:gd name="T32" fmla="*/ 32 w 228"/>
                    <a:gd name="T33" fmla="*/ 88 h 199"/>
                    <a:gd name="T34" fmla="*/ 41 w 228"/>
                    <a:gd name="T35" fmla="*/ 98 h 199"/>
                    <a:gd name="T36" fmla="*/ 50 w 228"/>
                    <a:gd name="T37" fmla="*/ 105 h 199"/>
                    <a:gd name="T38" fmla="*/ 61 w 228"/>
                    <a:gd name="T39" fmla="*/ 117 h 199"/>
                    <a:gd name="T40" fmla="*/ 58 w 228"/>
                    <a:gd name="T41" fmla="*/ 134 h 199"/>
                    <a:gd name="T42" fmla="*/ 49 w 228"/>
                    <a:gd name="T43" fmla="*/ 155 h 199"/>
                    <a:gd name="T44" fmla="*/ 52 w 228"/>
                    <a:gd name="T45" fmla="*/ 170 h 199"/>
                    <a:gd name="T46" fmla="*/ 46 w 228"/>
                    <a:gd name="T47" fmla="*/ 171 h 199"/>
                    <a:gd name="T48" fmla="*/ 32 w 228"/>
                    <a:gd name="T49" fmla="*/ 148 h 199"/>
                    <a:gd name="T50" fmla="*/ 16 w 228"/>
                    <a:gd name="T51" fmla="*/ 113 h 199"/>
                    <a:gd name="T52" fmla="*/ 11 w 228"/>
                    <a:gd name="T53" fmla="*/ 87 h 199"/>
                    <a:gd name="T54" fmla="*/ 73 w 228"/>
                    <a:gd name="T55" fmla="*/ 183 h 199"/>
                    <a:gd name="T56" fmla="*/ 89 w 228"/>
                    <a:gd name="T57" fmla="*/ 181 h 199"/>
                    <a:gd name="T58" fmla="*/ 110 w 228"/>
                    <a:gd name="T59" fmla="*/ 178 h 199"/>
                    <a:gd name="T60" fmla="*/ 108 w 228"/>
                    <a:gd name="T61" fmla="*/ 187 h 199"/>
                    <a:gd name="T62" fmla="*/ 121 w 228"/>
                    <a:gd name="T63" fmla="*/ 186 h 199"/>
                    <a:gd name="T64" fmla="*/ 139 w 228"/>
                    <a:gd name="T65" fmla="*/ 184 h 199"/>
                    <a:gd name="T66" fmla="*/ 137 w 228"/>
                    <a:gd name="T67" fmla="*/ 3 h 199"/>
                    <a:gd name="T68" fmla="*/ 197 w 228"/>
                    <a:gd name="T69" fmla="*/ 64 h 199"/>
                    <a:gd name="T70" fmla="*/ 189 w 228"/>
                    <a:gd name="T71" fmla="*/ 58 h 199"/>
                    <a:gd name="T72" fmla="*/ 181 w 228"/>
                    <a:gd name="T73" fmla="*/ 74 h 199"/>
                    <a:gd name="T74" fmla="*/ 170 w 228"/>
                    <a:gd name="T75" fmla="*/ 59 h 199"/>
                    <a:gd name="T76" fmla="*/ 174 w 228"/>
                    <a:gd name="T77" fmla="*/ 75 h 199"/>
                    <a:gd name="T78" fmla="*/ 186 w 228"/>
                    <a:gd name="T79" fmla="*/ 79 h 199"/>
                    <a:gd name="T80" fmla="*/ 181 w 228"/>
                    <a:gd name="T81" fmla="*/ 100 h 199"/>
                    <a:gd name="T82" fmla="*/ 175 w 228"/>
                    <a:gd name="T83" fmla="*/ 122 h 199"/>
                    <a:gd name="T84" fmla="*/ 168 w 228"/>
                    <a:gd name="T85" fmla="*/ 137 h 199"/>
                    <a:gd name="T86" fmla="*/ 147 w 228"/>
                    <a:gd name="T87" fmla="*/ 154 h 199"/>
                    <a:gd name="T88" fmla="*/ 141 w 228"/>
                    <a:gd name="T89" fmla="*/ 139 h 199"/>
                    <a:gd name="T90" fmla="*/ 142 w 228"/>
                    <a:gd name="T91" fmla="*/ 121 h 199"/>
                    <a:gd name="T92" fmla="*/ 135 w 228"/>
                    <a:gd name="T93" fmla="*/ 101 h 199"/>
                    <a:gd name="T94" fmla="*/ 125 w 228"/>
                    <a:gd name="T95" fmla="*/ 89 h 199"/>
                    <a:gd name="T96" fmla="*/ 99 w 228"/>
                    <a:gd name="T97" fmla="*/ 90 h 199"/>
                    <a:gd name="T98" fmla="*/ 89 w 228"/>
                    <a:gd name="T99" fmla="*/ 76 h 199"/>
                    <a:gd name="T100" fmla="*/ 100 w 228"/>
                    <a:gd name="T101" fmla="*/ 49 h 199"/>
                    <a:gd name="T102" fmla="*/ 119 w 228"/>
                    <a:gd name="T103" fmla="*/ 41 h 199"/>
                    <a:gd name="T104" fmla="*/ 130 w 228"/>
                    <a:gd name="T105" fmla="*/ 46 h 199"/>
                    <a:gd name="T106" fmla="*/ 146 w 228"/>
                    <a:gd name="T107" fmla="*/ 46 h 199"/>
                    <a:gd name="T108" fmla="*/ 162 w 228"/>
                    <a:gd name="T109" fmla="*/ 44 h 199"/>
                    <a:gd name="T110" fmla="*/ 147 w 228"/>
                    <a:gd name="T111" fmla="*/ 37 h 199"/>
                    <a:gd name="T112" fmla="*/ 146 w 228"/>
                    <a:gd name="T113" fmla="*/ 32 h 199"/>
                    <a:gd name="T114" fmla="*/ 127 w 228"/>
                    <a:gd name="T115" fmla="*/ 32 h 199"/>
                    <a:gd name="T116" fmla="*/ 111 w 228"/>
                    <a:gd name="T117" fmla="*/ 37 h 199"/>
                    <a:gd name="T118" fmla="*/ 107 w 228"/>
                    <a:gd name="T119" fmla="*/ 21 h 199"/>
                    <a:gd name="T120" fmla="*/ 96 w 228"/>
                    <a:gd name="T121" fmla="*/ 11 h 199"/>
                    <a:gd name="T122" fmla="*/ 109 w 228"/>
                    <a:gd name="T123" fmla="*/ 3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28" h="199">
                      <a:moveTo>
                        <a:pt x="92" y="0"/>
                      </a:moveTo>
                      <a:cubicBezTo>
                        <a:pt x="92" y="0"/>
                        <a:pt x="58" y="5"/>
                        <a:pt x="35" y="31"/>
                      </a:cubicBezTo>
                      <a:cubicBezTo>
                        <a:pt x="35" y="31"/>
                        <a:pt x="53" y="13"/>
                        <a:pt x="64" y="13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4"/>
                        <a:pt x="66" y="15"/>
                        <a:pt x="65" y="15"/>
                      </a:cubicBezTo>
                      <a:cubicBezTo>
                        <a:pt x="65" y="16"/>
                        <a:pt x="64" y="17"/>
                        <a:pt x="64" y="18"/>
                      </a:cubicBezTo>
                      <a:cubicBezTo>
                        <a:pt x="64" y="18"/>
                        <a:pt x="64" y="20"/>
                        <a:pt x="64" y="20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21"/>
                        <a:pt x="62" y="22"/>
                      </a:cubicBezTo>
                      <a:cubicBezTo>
                        <a:pt x="62" y="22"/>
                        <a:pt x="61" y="22"/>
                        <a:pt x="61" y="23"/>
                      </a:cubicBezTo>
                      <a:cubicBezTo>
                        <a:pt x="61" y="24"/>
                        <a:pt x="61" y="25"/>
                        <a:pt x="61" y="25"/>
                      </a:cubicBezTo>
                      <a:cubicBezTo>
                        <a:pt x="62" y="27"/>
                        <a:pt x="62" y="27"/>
                        <a:pt x="62" y="27"/>
                      </a:cubicBezTo>
                      <a:cubicBezTo>
                        <a:pt x="61" y="28"/>
                        <a:pt x="61" y="28"/>
                        <a:pt x="61" y="28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56" y="29"/>
                        <a:pt x="56" y="27"/>
                        <a:pt x="56" y="27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6"/>
                        <a:pt x="58" y="26"/>
                        <a:pt x="58" y="25"/>
                      </a:cubicBezTo>
                      <a:cubicBezTo>
                        <a:pt x="57" y="25"/>
                        <a:pt x="57" y="24"/>
                        <a:pt x="56" y="24"/>
                      </a:cubicBezTo>
                      <a:cubicBezTo>
                        <a:pt x="55" y="24"/>
                        <a:pt x="54" y="26"/>
                        <a:pt x="54" y="26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52" y="27"/>
                        <a:pt x="51" y="29"/>
                        <a:pt x="51" y="29"/>
                      </a:cubicBezTo>
                      <a:cubicBezTo>
                        <a:pt x="52" y="29"/>
                        <a:pt x="53" y="29"/>
                        <a:pt x="53" y="29"/>
                      </a:cubicBezTo>
                      <a:cubicBezTo>
                        <a:pt x="53" y="29"/>
                        <a:pt x="53" y="30"/>
                        <a:pt x="53" y="31"/>
                      </a:cubicBezTo>
                      <a:cubicBezTo>
                        <a:pt x="53" y="31"/>
                        <a:pt x="52" y="32"/>
                        <a:pt x="52" y="32"/>
                      </a:cubicBezTo>
                      <a:cubicBezTo>
                        <a:pt x="52" y="32"/>
                        <a:pt x="52" y="33"/>
                        <a:pt x="51" y="33"/>
                      </a:cubicBezTo>
                      <a:cubicBezTo>
                        <a:pt x="50" y="32"/>
                        <a:pt x="49" y="32"/>
                        <a:pt x="48" y="32"/>
                      </a:cubicBezTo>
                      <a:cubicBezTo>
                        <a:pt x="47" y="32"/>
                        <a:pt x="46" y="31"/>
                        <a:pt x="46" y="32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45" y="33"/>
                        <a:pt x="42" y="34"/>
                        <a:pt x="42" y="34"/>
                      </a:cubicBezTo>
                      <a:cubicBezTo>
                        <a:pt x="42" y="34"/>
                        <a:pt x="41" y="35"/>
                        <a:pt x="41" y="35"/>
                      </a:cubicBezTo>
                      <a:cubicBezTo>
                        <a:pt x="41" y="35"/>
                        <a:pt x="41" y="37"/>
                        <a:pt x="41" y="37"/>
                      </a:cubicBezTo>
                      <a:cubicBezTo>
                        <a:pt x="41" y="37"/>
                        <a:pt x="40" y="38"/>
                        <a:pt x="38" y="38"/>
                      </a:cubicBezTo>
                      <a:cubicBezTo>
                        <a:pt x="37" y="39"/>
                        <a:pt x="36" y="39"/>
                        <a:pt x="36" y="39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41"/>
                        <a:pt x="34" y="42"/>
                        <a:pt x="34" y="43"/>
                      </a:cubicBezTo>
                      <a:cubicBezTo>
                        <a:pt x="33" y="44"/>
                        <a:pt x="30" y="46"/>
                        <a:pt x="30" y="46"/>
                      </a:cubicBezTo>
                      <a:cubicBezTo>
                        <a:pt x="30" y="46"/>
                        <a:pt x="29" y="47"/>
                        <a:pt x="28" y="48"/>
                      </a:cubicBezTo>
                      <a:cubicBezTo>
                        <a:pt x="28" y="49"/>
                        <a:pt x="28" y="50"/>
                        <a:pt x="28" y="51"/>
                      </a:cubicBezTo>
                      <a:cubicBezTo>
                        <a:pt x="28" y="51"/>
                        <a:pt x="27" y="52"/>
                        <a:pt x="27" y="53"/>
                      </a:cubicBezTo>
                      <a:cubicBezTo>
                        <a:pt x="27" y="54"/>
                        <a:pt x="26" y="55"/>
                        <a:pt x="26" y="56"/>
                      </a:cubicBezTo>
                      <a:cubicBezTo>
                        <a:pt x="25" y="56"/>
                        <a:pt x="25" y="57"/>
                        <a:pt x="24" y="57"/>
                      </a:cubicBezTo>
                      <a:cubicBezTo>
                        <a:pt x="24" y="57"/>
                        <a:pt x="22" y="58"/>
                        <a:pt x="21" y="58"/>
                      </a:cubicBezTo>
                      <a:cubicBezTo>
                        <a:pt x="20" y="59"/>
                        <a:pt x="20" y="60"/>
                        <a:pt x="20" y="60"/>
                      </a:cubicBezTo>
                      <a:cubicBezTo>
                        <a:pt x="20" y="60"/>
                        <a:pt x="21" y="61"/>
                        <a:pt x="21" y="61"/>
                      </a:cubicBezTo>
                      <a:cubicBezTo>
                        <a:pt x="22" y="61"/>
                        <a:pt x="23" y="62"/>
                        <a:pt x="23" y="62"/>
                      </a:cubicBezTo>
                      <a:cubicBezTo>
                        <a:pt x="23" y="62"/>
                        <a:pt x="23" y="63"/>
                        <a:pt x="23" y="64"/>
                      </a:cubicBezTo>
                      <a:cubicBezTo>
                        <a:pt x="23" y="64"/>
                        <a:pt x="22" y="66"/>
                        <a:pt x="23" y="66"/>
                      </a:cubicBezTo>
                      <a:cubicBezTo>
                        <a:pt x="24" y="66"/>
                        <a:pt x="25" y="66"/>
                        <a:pt x="25" y="66"/>
                      </a:cubicBezTo>
                      <a:cubicBezTo>
                        <a:pt x="27" y="67"/>
                        <a:pt x="27" y="67"/>
                        <a:pt x="27" y="67"/>
                      </a:cubicBez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29" y="68"/>
                        <a:pt x="29" y="68"/>
                        <a:pt x="29" y="68"/>
                      </a:cubicBezTo>
                      <a:cubicBezTo>
                        <a:pt x="29" y="68"/>
                        <a:pt x="29" y="69"/>
                        <a:pt x="29" y="70"/>
                      </a:cubicBezTo>
                      <a:cubicBezTo>
                        <a:pt x="28" y="70"/>
                        <a:pt x="28" y="71"/>
                        <a:pt x="28" y="71"/>
                      </a:cubicBezTo>
                      <a:cubicBezTo>
                        <a:pt x="27" y="71"/>
                        <a:pt x="27" y="71"/>
                        <a:pt x="27" y="70"/>
                      </a:cubicBezTo>
                      <a:cubicBezTo>
                        <a:pt x="27" y="69"/>
                        <a:pt x="27" y="69"/>
                        <a:pt x="26" y="68"/>
                      </a:cubicBezTo>
                      <a:cubicBezTo>
                        <a:pt x="25" y="68"/>
                        <a:pt x="24" y="69"/>
                        <a:pt x="24" y="69"/>
                      </a:cubicBezTo>
                      <a:cubicBezTo>
                        <a:pt x="24" y="69"/>
                        <a:pt x="23" y="69"/>
                        <a:pt x="23" y="68"/>
                      </a:cubicBezTo>
                      <a:cubicBezTo>
                        <a:pt x="22" y="67"/>
                        <a:pt x="22" y="68"/>
                        <a:pt x="22" y="67"/>
                      </a:cubicBezTo>
                      <a:cubicBezTo>
                        <a:pt x="22" y="66"/>
                        <a:pt x="23" y="66"/>
                        <a:pt x="22" y="65"/>
                      </a:cubicBezTo>
                      <a:cubicBezTo>
                        <a:pt x="22" y="65"/>
                        <a:pt x="21" y="64"/>
                        <a:pt x="21" y="64"/>
                      </a:cubicBezTo>
                      <a:cubicBezTo>
                        <a:pt x="20" y="64"/>
                        <a:pt x="21" y="65"/>
                        <a:pt x="20" y="64"/>
                      </a:cubicBezTo>
                      <a:cubicBezTo>
                        <a:pt x="20" y="63"/>
                        <a:pt x="19" y="63"/>
                        <a:pt x="19" y="63"/>
                      </a:cubicBezTo>
                      <a:cubicBezTo>
                        <a:pt x="19" y="63"/>
                        <a:pt x="18" y="63"/>
                        <a:pt x="18" y="62"/>
                      </a:cubicBezTo>
                      <a:cubicBezTo>
                        <a:pt x="18" y="62"/>
                        <a:pt x="18" y="61"/>
                        <a:pt x="18" y="60"/>
                      </a:cubicBezTo>
                      <a:cubicBezTo>
                        <a:pt x="18" y="60"/>
                        <a:pt x="19" y="59"/>
                        <a:pt x="19" y="58"/>
                      </a:cubicBezTo>
                      <a:cubicBezTo>
                        <a:pt x="19" y="58"/>
                        <a:pt x="19" y="55"/>
                        <a:pt x="19" y="55"/>
                      </a:cubicBezTo>
                      <a:cubicBezTo>
                        <a:pt x="19" y="55"/>
                        <a:pt x="16" y="61"/>
                        <a:pt x="15" y="66"/>
                      </a:cubicBezTo>
                      <a:cubicBezTo>
                        <a:pt x="15" y="66"/>
                        <a:pt x="16" y="65"/>
                        <a:pt x="16" y="66"/>
                      </a:cubicBezTo>
                      <a:cubicBezTo>
                        <a:pt x="16" y="67"/>
                        <a:pt x="17" y="68"/>
                        <a:pt x="16" y="69"/>
                      </a:cubicBezTo>
                      <a:cubicBezTo>
                        <a:pt x="16" y="69"/>
                        <a:pt x="16" y="69"/>
                        <a:pt x="16" y="72"/>
                      </a:cubicBezTo>
                      <a:cubicBezTo>
                        <a:pt x="16" y="74"/>
                        <a:pt x="17" y="75"/>
                        <a:pt x="17" y="76"/>
                      </a:cubicBezTo>
                      <a:cubicBezTo>
                        <a:pt x="16" y="76"/>
                        <a:pt x="16" y="77"/>
                        <a:pt x="16" y="78"/>
                      </a:cubicBezTo>
                      <a:cubicBezTo>
                        <a:pt x="16" y="79"/>
                        <a:pt x="16" y="82"/>
                        <a:pt x="17" y="82"/>
                      </a:cubicBezTo>
                      <a:cubicBezTo>
                        <a:pt x="17" y="82"/>
                        <a:pt x="17" y="83"/>
                        <a:pt x="17" y="83"/>
                      </a:cubicBezTo>
                      <a:cubicBezTo>
                        <a:pt x="18" y="84"/>
                        <a:pt x="17" y="85"/>
                        <a:pt x="18" y="84"/>
                      </a:cubicBezTo>
                      <a:cubicBezTo>
                        <a:pt x="19" y="82"/>
                        <a:pt x="20" y="81"/>
                        <a:pt x="20" y="81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20" y="80"/>
                        <a:pt x="20" y="79"/>
                        <a:pt x="22" y="79"/>
                      </a:cubicBezTo>
                      <a:cubicBezTo>
                        <a:pt x="23" y="79"/>
                        <a:pt x="24" y="79"/>
                        <a:pt x="24" y="80"/>
                      </a:cubicBezTo>
                      <a:cubicBezTo>
                        <a:pt x="25" y="80"/>
                        <a:pt x="23" y="82"/>
                        <a:pt x="24" y="82"/>
                      </a:cubicBezTo>
                      <a:cubicBezTo>
                        <a:pt x="25" y="82"/>
                        <a:pt x="27" y="81"/>
                        <a:pt x="28" y="81"/>
                      </a:cubicBezTo>
                      <a:cubicBezTo>
                        <a:pt x="29" y="81"/>
                        <a:pt x="29" y="82"/>
                        <a:pt x="30" y="83"/>
                      </a:cubicBezTo>
                      <a:cubicBezTo>
                        <a:pt x="30" y="84"/>
                        <a:pt x="30" y="85"/>
                        <a:pt x="31" y="86"/>
                      </a:cubicBezTo>
                      <a:cubicBezTo>
                        <a:pt x="32" y="86"/>
                        <a:pt x="31" y="87"/>
                        <a:pt x="32" y="88"/>
                      </a:cubicBezTo>
                      <a:cubicBezTo>
                        <a:pt x="32" y="89"/>
                        <a:pt x="34" y="90"/>
                        <a:pt x="35" y="90"/>
                      </a:cubicBezTo>
                      <a:cubicBezTo>
                        <a:pt x="35" y="90"/>
                        <a:pt x="37" y="90"/>
                        <a:pt x="38" y="90"/>
                      </a:cubicBezTo>
                      <a:cubicBezTo>
                        <a:pt x="39" y="91"/>
                        <a:pt x="38" y="92"/>
                        <a:pt x="39" y="92"/>
                      </a:cubicBezTo>
                      <a:cubicBezTo>
                        <a:pt x="40" y="92"/>
                        <a:pt x="41" y="95"/>
                        <a:pt x="41" y="95"/>
                      </a:cubicBezTo>
                      <a:cubicBezTo>
                        <a:pt x="41" y="95"/>
                        <a:pt x="41" y="97"/>
                        <a:pt x="41" y="98"/>
                      </a:cubicBezTo>
                      <a:cubicBezTo>
                        <a:pt x="41" y="98"/>
                        <a:pt x="41" y="99"/>
                        <a:pt x="42" y="100"/>
                      </a:cubicBezTo>
                      <a:cubicBezTo>
                        <a:pt x="42" y="100"/>
                        <a:pt x="44" y="100"/>
                        <a:pt x="44" y="100"/>
                      </a:cubicBezTo>
                      <a:cubicBezTo>
                        <a:pt x="44" y="100"/>
                        <a:pt x="43" y="102"/>
                        <a:pt x="45" y="102"/>
                      </a:cubicBezTo>
                      <a:cubicBezTo>
                        <a:pt x="47" y="103"/>
                        <a:pt x="48" y="103"/>
                        <a:pt x="49" y="104"/>
                      </a:cubicBezTo>
                      <a:cubicBezTo>
                        <a:pt x="49" y="104"/>
                        <a:pt x="48" y="105"/>
                        <a:pt x="50" y="105"/>
                      </a:cubicBezTo>
                      <a:cubicBezTo>
                        <a:pt x="52" y="105"/>
                        <a:pt x="54" y="105"/>
                        <a:pt x="55" y="106"/>
                      </a:cubicBezTo>
                      <a:cubicBezTo>
                        <a:pt x="56" y="106"/>
                        <a:pt x="55" y="107"/>
                        <a:pt x="57" y="109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1"/>
                        <a:pt x="63" y="111"/>
                        <a:pt x="63" y="113"/>
                      </a:cubicBezTo>
                      <a:cubicBezTo>
                        <a:pt x="62" y="115"/>
                        <a:pt x="62" y="116"/>
                        <a:pt x="61" y="117"/>
                      </a:cubicBezTo>
                      <a:cubicBezTo>
                        <a:pt x="60" y="118"/>
                        <a:pt x="59" y="120"/>
                        <a:pt x="58" y="121"/>
                      </a:cubicBezTo>
                      <a:cubicBezTo>
                        <a:pt x="58" y="122"/>
                        <a:pt x="57" y="123"/>
                        <a:pt x="58" y="124"/>
                      </a:cubicBezTo>
                      <a:cubicBezTo>
                        <a:pt x="58" y="126"/>
                        <a:pt x="59" y="127"/>
                        <a:pt x="59" y="128"/>
                      </a:cubicBezTo>
                      <a:cubicBezTo>
                        <a:pt x="59" y="129"/>
                        <a:pt x="59" y="131"/>
                        <a:pt x="59" y="132"/>
                      </a:cubicBezTo>
                      <a:cubicBezTo>
                        <a:pt x="58" y="133"/>
                        <a:pt x="58" y="134"/>
                        <a:pt x="58" y="134"/>
                      </a:cubicBezTo>
                      <a:cubicBezTo>
                        <a:pt x="58" y="134"/>
                        <a:pt x="59" y="136"/>
                        <a:pt x="58" y="137"/>
                      </a:cubicBezTo>
                      <a:cubicBezTo>
                        <a:pt x="57" y="138"/>
                        <a:pt x="55" y="140"/>
                        <a:pt x="54" y="140"/>
                      </a:cubicBezTo>
                      <a:cubicBezTo>
                        <a:pt x="53" y="140"/>
                        <a:pt x="51" y="142"/>
                        <a:pt x="51" y="142"/>
                      </a:cubicBezTo>
                      <a:cubicBezTo>
                        <a:pt x="51" y="142"/>
                        <a:pt x="51" y="146"/>
                        <a:pt x="51" y="147"/>
                      </a:cubicBezTo>
                      <a:cubicBezTo>
                        <a:pt x="51" y="147"/>
                        <a:pt x="47" y="154"/>
                        <a:pt x="49" y="155"/>
                      </a:cubicBezTo>
                      <a:cubicBezTo>
                        <a:pt x="50" y="156"/>
                        <a:pt x="50" y="158"/>
                        <a:pt x="50" y="159"/>
                      </a:cubicBezTo>
                      <a:cubicBezTo>
                        <a:pt x="49" y="160"/>
                        <a:pt x="49" y="160"/>
                        <a:pt x="49" y="160"/>
                      </a:cubicBezTo>
                      <a:cubicBezTo>
                        <a:pt x="48" y="161"/>
                        <a:pt x="46" y="161"/>
                        <a:pt x="47" y="163"/>
                      </a:cubicBezTo>
                      <a:cubicBezTo>
                        <a:pt x="49" y="165"/>
                        <a:pt x="50" y="165"/>
                        <a:pt x="50" y="167"/>
                      </a:cubicBezTo>
                      <a:cubicBezTo>
                        <a:pt x="51" y="168"/>
                        <a:pt x="51" y="168"/>
                        <a:pt x="52" y="170"/>
                      </a:cubicBezTo>
                      <a:cubicBezTo>
                        <a:pt x="53" y="171"/>
                        <a:pt x="53" y="172"/>
                        <a:pt x="54" y="173"/>
                      </a:cubicBezTo>
                      <a:cubicBezTo>
                        <a:pt x="55" y="174"/>
                        <a:pt x="56" y="175"/>
                        <a:pt x="56" y="176"/>
                      </a:cubicBezTo>
                      <a:cubicBezTo>
                        <a:pt x="56" y="177"/>
                        <a:pt x="59" y="179"/>
                        <a:pt x="56" y="177"/>
                      </a:cubicBezTo>
                      <a:cubicBezTo>
                        <a:pt x="53" y="175"/>
                        <a:pt x="56" y="177"/>
                        <a:pt x="52" y="174"/>
                      </a:cubicBezTo>
                      <a:cubicBezTo>
                        <a:pt x="49" y="171"/>
                        <a:pt x="48" y="173"/>
                        <a:pt x="46" y="171"/>
                      </a:cubicBezTo>
                      <a:cubicBezTo>
                        <a:pt x="45" y="169"/>
                        <a:pt x="47" y="175"/>
                        <a:pt x="44" y="168"/>
                      </a:cubicBezTo>
                      <a:cubicBezTo>
                        <a:pt x="41" y="160"/>
                        <a:pt x="40" y="161"/>
                        <a:pt x="39" y="159"/>
                      </a:cubicBezTo>
                      <a:cubicBezTo>
                        <a:pt x="39" y="157"/>
                        <a:pt x="39" y="159"/>
                        <a:pt x="37" y="155"/>
                      </a:cubicBezTo>
                      <a:cubicBezTo>
                        <a:pt x="35" y="151"/>
                        <a:pt x="37" y="154"/>
                        <a:pt x="35" y="151"/>
                      </a:cubicBezTo>
                      <a:cubicBezTo>
                        <a:pt x="33" y="149"/>
                        <a:pt x="33" y="152"/>
                        <a:pt x="32" y="148"/>
                      </a:cubicBezTo>
                      <a:cubicBezTo>
                        <a:pt x="31" y="143"/>
                        <a:pt x="31" y="146"/>
                        <a:pt x="30" y="141"/>
                      </a:cubicBezTo>
                      <a:cubicBezTo>
                        <a:pt x="28" y="136"/>
                        <a:pt x="31" y="136"/>
                        <a:pt x="28" y="133"/>
                      </a:cubicBezTo>
                      <a:cubicBezTo>
                        <a:pt x="25" y="131"/>
                        <a:pt x="25" y="132"/>
                        <a:pt x="24" y="131"/>
                      </a:cubicBezTo>
                      <a:cubicBezTo>
                        <a:pt x="23" y="129"/>
                        <a:pt x="25" y="130"/>
                        <a:pt x="22" y="126"/>
                      </a:cubicBezTo>
                      <a:cubicBezTo>
                        <a:pt x="20" y="122"/>
                        <a:pt x="16" y="120"/>
                        <a:pt x="16" y="113"/>
                      </a:cubicBezTo>
                      <a:cubicBezTo>
                        <a:pt x="16" y="105"/>
                        <a:pt x="16" y="104"/>
                        <a:pt x="16" y="104"/>
                      </a:cubicBezTo>
                      <a:cubicBezTo>
                        <a:pt x="16" y="104"/>
                        <a:pt x="13" y="101"/>
                        <a:pt x="14" y="97"/>
                      </a:cubicBezTo>
                      <a:cubicBezTo>
                        <a:pt x="15" y="92"/>
                        <a:pt x="16" y="94"/>
                        <a:pt x="15" y="92"/>
                      </a:cubicBezTo>
                      <a:cubicBezTo>
                        <a:pt x="15" y="91"/>
                        <a:pt x="14" y="91"/>
                        <a:pt x="13" y="89"/>
                      </a:cubicBezTo>
                      <a:cubicBezTo>
                        <a:pt x="12" y="88"/>
                        <a:pt x="12" y="88"/>
                        <a:pt x="11" y="87"/>
                      </a:cubicBezTo>
                      <a:cubicBezTo>
                        <a:pt x="11" y="86"/>
                        <a:pt x="11" y="83"/>
                        <a:pt x="11" y="83"/>
                      </a:cubicBezTo>
                      <a:cubicBezTo>
                        <a:pt x="10" y="84"/>
                        <a:pt x="10" y="84"/>
                        <a:pt x="10" y="84"/>
                      </a:cubicBezTo>
                      <a:cubicBezTo>
                        <a:pt x="10" y="84"/>
                        <a:pt x="0" y="182"/>
                        <a:pt x="97" y="197"/>
                      </a:cubicBezTo>
                      <a:cubicBezTo>
                        <a:pt x="97" y="197"/>
                        <a:pt x="75" y="192"/>
                        <a:pt x="73" y="187"/>
                      </a:cubicBezTo>
                      <a:cubicBezTo>
                        <a:pt x="73" y="187"/>
                        <a:pt x="72" y="183"/>
                        <a:pt x="73" y="183"/>
                      </a:cubicBezTo>
                      <a:cubicBezTo>
                        <a:pt x="74" y="183"/>
                        <a:pt x="76" y="184"/>
                        <a:pt x="77" y="183"/>
                      </a:cubicBezTo>
                      <a:cubicBezTo>
                        <a:pt x="79" y="181"/>
                        <a:pt x="80" y="180"/>
                        <a:pt x="80" y="180"/>
                      </a:cubicBezTo>
                      <a:cubicBezTo>
                        <a:pt x="80" y="182"/>
                        <a:pt x="80" y="182"/>
                        <a:pt x="80" y="182"/>
                      </a:cubicBezTo>
                      <a:cubicBezTo>
                        <a:pt x="80" y="182"/>
                        <a:pt x="79" y="182"/>
                        <a:pt x="83" y="181"/>
                      </a:cubicBezTo>
                      <a:cubicBezTo>
                        <a:pt x="88" y="181"/>
                        <a:pt x="88" y="181"/>
                        <a:pt x="89" y="181"/>
                      </a:cubicBezTo>
                      <a:cubicBezTo>
                        <a:pt x="91" y="180"/>
                        <a:pt x="93" y="176"/>
                        <a:pt x="94" y="178"/>
                      </a:cubicBezTo>
                      <a:cubicBezTo>
                        <a:pt x="95" y="181"/>
                        <a:pt x="93" y="180"/>
                        <a:pt x="95" y="181"/>
                      </a:cubicBezTo>
                      <a:cubicBezTo>
                        <a:pt x="97" y="181"/>
                        <a:pt x="101" y="180"/>
                        <a:pt x="101" y="180"/>
                      </a:cubicBezTo>
                      <a:cubicBezTo>
                        <a:pt x="101" y="180"/>
                        <a:pt x="108" y="181"/>
                        <a:pt x="108" y="180"/>
                      </a:cubicBezTo>
                      <a:cubicBezTo>
                        <a:pt x="109" y="179"/>
                        <a:pt x="109" y="178"/>
                        <a:pt x="110" y="178"/>
                      </a:cubicBezTo>
                      <a:cubicBezTo>
                        <a:pt x="111" y="178"/>
                        <a:pt x="112" y="180"/>
                        <a:pt x="112" y="180"/>
                      </a:cubicBezTo>
                      <a:cubicBezTo>
                        <a:pt x="108" y="182"/>
                        <a:pt x="108" y="182"/>
                        <a:pt x="108" y="182"/>
                      </a:cubicBezTo>
                      <a:cubicBezTo>
                        <a:pt x="105" y="185"/>
                        <a:pt x="105" y="185"/>
                        <a:pt x="105" y="185"/>
                      </a:cubicBezTo>
                      <a:cubicBezTo>
                        <a:pt x="105" y="185"/>
                        <a:pt x="103" y="185"/>
                        <a:pt x="105" y="186"/>
                      </a:cubicBezTo>
                      <a:cubicBezTo>
                        <a:pt x="106" y="187"/>
                        <a:pt x="107" y="187"/>
                        <a:pt x="108" y="187"/>
                      </a:cubicBezTo>
                      <a:cubicBezTo>
                        <a:pt x="110" y="187"/>
                        <a:pt x="114" y="190"/>
                        <a:pt x="115" y="188"/>
                      </a:cubicBezTo>
                      <a:cubicBezTo>
                        <a:pt x="116" y="186"/>
                        <a:pt x="116" y="186"/>
                        <a:pt x="117" y="185"/>
                      </a:cubicBezTo>
                      <a:cubicBezTo>
                        <a:pt x="117" y="184"/>
                        <a:pt x="117" y="182"/>
                        <a:pt x="119" y="182"/>
                      </a:cubicBezTo>
                      <a:cubicBezTo>
                        <a:pt x="120" y="182"/>
                        <a:pt x="122" y="183"/>
                        <a:pt x="122" y="183"/>
                      </a:cubicBezTo>
                      <a:cubicBezTo>
                        <a:pt x="121" y="186"/>
                        <a:pt x="121" y="186"/>
                        <a:pt x="121" y="186"/>
                      </a:cubicBezTo>
                      <a:cubicBezTo>
                        <a:pt x="121" y="186"/>
                        <a:pt x="123" y="186"/>
                        <a:pt x="125" y="186"/>
                      </a:cubicBezTo>
                      <a:cubicBezTo>
                        <a:pt x="126" y="186"/>
                        <a:pt x="126" y="188"/>
                        <a:pt x="128" y="186"/>
                      </a:cubicBezTo>
                      <a:cubicBezTo>
                        <a:pt x="129" y="184"/>
                        <a:pt x="129" y="184"/>
                        <a:pt x="131" y="184"/>
                      </a:cubicBezTo>
                      <a:cubicBezTo>
                        <a:pt x="133" y="184"/>
                        <a:pt x="135" y="183"/>
                        <a:pt x="136" y="183"/>
                      </a:cubicBezTo>
                      <a:cubicBezTo>
                        <a:pt x="136" y="184"/>
                        <a:pt x="138" y="184"/>
                        <a:pt x="139" y="184"/>
                      </a:cubicBezTo>
                      <a:cubicBezTo>
                        <a:pt x="139" y="184"/>
                        <a:pt x="143" y="186"/>
                        <a:pt x="143" y="186"/>
                      </a:cubicBezTo>
                      <a:cubicBezTo>
                        <a:pt x="144" y="185"/>
                        <a:pt x="148" y="186"/>
                        <a:pt x="148" y="186"/>
                      </a:cubicBezTo>
                      <a:cubicBezTo>
                        <a:pt x="148" y="186"/>
                        <a:pt x="137" y="196"/>
                        <a:pt x="113" y="197"/>
                      </a:cubicBezTo>
                      <a:cubicBezTo>
                        <a:pt x="113" y="197"/>
                        <a:pt x="167" y="199"/>
                        <a:pt x="197" y="146"/>
                      </a:cubicBezTo>
                      <a:cubicBezTo>
                        <a:pt x="228" y="94"/>
                        <a:pt x="206" y="26"/>
                        <a:pt x="137" y="3"/>
                      </a:cubicBezTo>
                      <a:cubicBezTo>
                        <a:pt x="137" y="3"/>
                        <a:pt x="189" y="22"/>
                        <a:pt x="203" y="71"/>
                      </a:cubicBezTo>
                      <a:cubicBezTo>
                        <a:pt x="202" y="72"/>
                        <a:pt x="202" y="72"/>
                        <a:pt x="202" y="72"/>
                      </a:cubicBezTo>
                      <a:cubicBezTo>
                        <a:pt x="201" y="71"/>
                        <a:pt x="201" y="72"/>
                        <a:pt x="200" y="69"/>
                      </a:cubicBezTo>
                      <a:cubicBezTo>
                        <a:pt x="199" y="67"/>
                        <a:pt x="199" y="68"/>
                        <a:pt x="199" y="66"/>
                      </a:cubicBezTo>
                      <a:cubicBezTo>
                        <a:pt x="198" y="64"/>
                        <a:pt x="198" y="65"/>
                        <a:pt x="197" y="64"/>
                      </a:cubicBezTo>
                      <a:cubicBezTo>
                        <a:pt x="195" y="62"/>
                        <a:pt x="195" y="62"/>
                        <a:pt x="194" y="61"/>
                      </a:cubicBezTo>
                      <a:cubicBezTo>
                        <a:pt x="193" y="61"/>
                        <a:pt x="192" y="58"/>
                        <a:pt x="192" y="57"/>
                      </a:cubicBezTo>
                      <a:cubicBezTo>
                        <a:pt x="191" y="56"/>
                        <a:pt x="189" y="55"/>
                        <a:pt x="188" y="55"/>
                      </a:cubicBezTo>
                      <a:cubicBezTo>
                        <a:pt x="187" y="55"/>
                        <a:pt x="188" y="54"/>
                        <a:pt x="187" y="55"/>
                      </a:cubicBezTo>
                      <a:cubicBezTo>
                        <a:pt x="187" y="56"/>
                        <a:pt x="189" y="58"/>
                        <a:pt x="189" y="58"/>
                      </a:cubicBezTo>
                      <a:cubicBezTo>
                        <a:pt x="189" y="62"/>
                        <a:pt x="189" y="62"/>
                        <a:pt x="189" y="62"/>
                      </a:cubicBezTo>
                      <a:cubicBezTo>
                        <a:pt x="189" y="62"/>
                        <a:pt x="190" y="65"/>
                        <a:pt x="190" y="66"/>
                      </a:cubicBezTo>
                      <a:cubicBezTo>
                        <a:pt x="190" y="67"/>
                        <a:pt x="189" y="70"/>
                        <a:pt x="189" y="70"/>
                      </a:cubicBezTo>
                      <a:cubicBezTo>
                        <a:pt x="189" y="70"/>
                        <a:pt x="188" y="72"/>
                        <a:pt x="187" y="73"/>
                      </a:cubicBezTo>
                      <a:cubicBezTo>
                        <a:pt x="186" y="73"/>
                        <a:pt x="181" y="74"/>
                        <a:pt x="181" y="74"/>
                      </a:cubicBezTo>
                      <a:cubicBezTo>
                        <a:pt x="181" y="74"/>
                        <a:pt x="179" y="72"/>
                        <a:pt x="179" y="71"/>
                      </a:cubicBezTo>
                      <a:cubicBezTo>
                        <a:pt x="178" y="69"/>
                        <a:pt x="175" y="69"/>
                        <a:pt x="174" y="68"/>
                      </a:cubicBezTo>
                      <a:cubicBezTo>
                        <a:pt x="174" y="67"/>
                        <a:pt x="175" y="66"/>
                        <a:pt x="173" y="64"/>
                      </a:cubicBezTo>
                      <a:cubicBezTo>
                        <a:pt x="172" y="62"/>
                        <a:pt x="173" y="63"/>
                        <a:pt x="172" y="61"/>
                      </a:cubicBezTo>
                      <a:cubicBezTo>
                        <a:pt x="170" y="59"/>
                        <a:pt x="170" y="59"/>
                        <a:pt x="170" y="59"/>
                      </a:cubicBezTo>
                      <a:cubicBezTo>
                        <a:pt x="170" y="59"/>
                        <a:pt x="166" y="58"/>
                        <a:pt x="167" y="60"/>
                      </a:cubicBezTo>
                      <a:cubicBezTo>
                        <a:pt x="168" y="63"/>
                        <a:pt x="167" y="65"/>
                        <a:pt x="168" y="65"/>
                      </a:cubicBezTo>
                      <a:cubicBezTo>
                        <a:pt x="169" y="66"/>
                        <a:pt x="170" y="65"/>
                        <a:pt x="171" y="67"/>
                      </a:cubicBezTo>
                      <a:cubicBezTo>
                        <a:pt x="172" y="69"/>
                        <a:pt x="172" y="70"/>
                        <a:pt x="172" y="71"/>
                      </a:cubicBezTo>
                      <a:cubicBezTo>
                        <a:pt x="173" y="71"/>
                        <a:pt x="173" y="74"/>
                        <a:pt x="174" y="75"/>
                      </a:cubicBezTo>
                      <a:cubicBezTo>
                        <a:pt x="175" y="75"/>
                        <a:pt x="178" y="75"/>
                        <a:pt x="178" y="76"/>
                      </a:cubicBezTo>
                      <a:cubicBezTo>
                        <a:pt x="177" y="77"/>
                        <a:pt x="176" y="78"/>
                        <a:pt x="178" y="79"/>
                      </a:cubicBezTo>
                      <a:cubicBezTo>
                        <a:pt x="179" y="79"/>
                        <a:pt x="179" y="80"/>
                        <a:pt x="180" y="80"/>
                      </a:cubicBezTo>
                      <a:cubicBezTo>
                        <a:pt x="181" y="80"/>
                        <a:pt x="181" y="80"/>
                        <a:pt x="182" y="79"/>
                      </a:cubicBezTo>
                      <a:cubicBezTo>
                        <a:pt x="184" y="79"/>
                        <a:pt x="186" y="79"/>
                        <a:pt x="186" y="79"/>
                      </a:cubicBezTo>
                      <a:cubicBezTo>
                        <a:pt x="186" y="79"/>
                        <a:pt x="188" y="80"/>
                        <a:pt x="188" y="81"/>
                      </a:cubicBezTo>
                      <a:cubicBezTo>
                        <a:pt x="188" y="82"/>
                        <a:pt x="187" y="86"/>
                        <a:pt x="187" y="86"/>
                      </a:cubicBezTo>
                      <a:cubicBezTo>
                        <a:pt x="185" y="90"/>
                        <a:pt x="185" y="90"/>
                        <a:pt x="185" y="90"/>
                      </a:cubicBezTo>
                      <a:cubicBezTo>
                        <a:pt x="185" y="90"/>
                        <a:pt x="185" y="97"/>
                        <a:pt x="184" y="97"/>
                      </a:cubicBezTo>
                      <a:cubicBezTo>
                        <a:pt x="183" y="97"/>
                        <a:pt x="182" y="100"/>
                        <a:pt x="181" y="100"/>
                      </a:cubicBezTo>
                      <a:cubicBezTo>
                        <a:pt x="180" y="101"/>
                        <a:pt x="180" y="105"/>
                        <a:pt x="180" y="105"/>
                      </a:cubicBezTo>
                      <a:cubicBezTo>
                        <a:pt x="178" y="108"/>
                        <a:pt x="178" y="108"/>
                        <a:pt x="178" y="108"/>
                      </a:cubicBezTo>
                      <a:cubicBezTo>
                        <a:pt x="178" y="108"/>
                        <a:pt x="178" y="111"/>
                        <a:pt x="178" y="112"/>
                      </a:cubicBezTo>
                      <a:cubicBezTo>
                        <a:pt x="178" y="113"/>
                        <a:pt x="179" y="117"/>
                        <a:pt x="178" y="119"/>
                      </a:cubicBezTo>
                      <a:cubicBezTo>
                        <a:pt x="178" y="121"/>
                        <a:pt x="175" y="122"/>
                        <a:pt x="175" y="122"/>
                      </a:cubicBezTo>
                      <a:cubicBezTo>
                        <a:pt x="175" y="122"/>
                        <a:pt x="179" y="126"/>
                        <a:pt x="177" y="126"/>
                      </a:cubicBezTo>
                      <a:cubicBezTo>
                        <a:pt x="175" y="127"/>
                        <a:pt x="173" y="129"/>
                        <a:pt x="173" y="130"/>
                      </a:cubicBezTo>
                      <a:cubicBezTo>
                        <a:pt x="172" y="131"/>
                        <a:pt x="172" y="132"/>
                        <a:pt x="171" y="132"/>
                      </a:cubicBezTo>
                      <a:cubicBezTo>
                        <a:pt x="170" y="133"/>
                        <a:pt x="168" y="133"/>
                        <a:pt x="168" y="134"/>
                      </a:cubicBezTo>
                      <a:cubicBezTo>
                        <a:pt x="168" y="134"/>
                        <a:pt x="168" y="137"/>
                        <a:pt x="168" y="137"/>
                      </a:cubicBezTo>
                      <a:cubicBezTo>
                        <a:pt x="164" y="142"/>
                        <a:pt x="164" y="142"/>
                        <a:pt x="164" y="142"/>
                      </a:cubicBezTo>
                      <a:cubicBezTo>
                        <a:pt x="160" y="146"/>
                        <a:pt x="160" y="146"/>
                        <a:pt x="160" y="146"/>
                      </a:cubicBezTo>
                      <a:cubicBezTo>
                        <a:pt x="160" y="146"/>
                        <a:pt x="160" y="149"/>
                        <a:pt x="159" y="149"/>
                      </a:cubicBezTo>
                      <a:cubicBezTo>
                        <a:pt x="158" y="149"/>
                        <a:pt x="153" y="151"/>
                        <a:pt x="152" y="152"/>
                      </a:cubicBezTo>
                      <a:cubicBezTo>
                        <a:pt x="152" y="152"/>
                        <a:pt x="148" y="154"/>
                        <a:pt x="147" y="154"/>
                      </a:cubicBezTo>
                      <a:cubicBezTo>
                        <a:pt x="146" y="154"/>
                        <a:pt x="148" y="157"/>
                        <a:pt x="146" y="154"/>
                      </a:cubicBezTo>
                      <a:cubicBezTo>
                        <a:pt x="144" y="151"/>
                        <a:pt x="145" y="153"/>
                        <a:pt x="144" y="149"/>
                      </a:cubicBezTo>
                      <a:cubicBezTo>
                        <a:pt x="142" y="145"/>
                        <a:pt x="142" y="148"/>
                        <a:pt x="142" y="145"/>
                      </a:cubicBezTo>
                      <a:cubicBezTo>
                        <a:pt x="142" y="143"/>
                        <a:pt x="142" y="145"/>
                        <a:pt x="142" y="143"/>
                      </a:cubicBezTo>
                      <a:cubicBezTo>
                        <a:pt x="142" y="140"/>
                        <a:pt x="143" y="142"/>
                        <a:pt x="141" y="139"/>
                      </a:cubicBezTo>
                      <a:cubicBezTo>
                        <a:pt x="140" y="136"/>
                        <a:pt x="140" y="137"/>
                        <a:pt x="138" y="135"/>
                      </a:cubicBezTo>
                      <a:cubicBezTo>
                        <a:pt x="136" y="133"/>
                        <a:pt x="135" y="135"/>
                        <a:pt x="136" y="132"/>
                      </a:cubicBezTo>
                      <a:cubicBezTo>
                        <a:pt x="137" y="129"/>
                        <a:pt x="137" y="132"/>
                        <a:pt x="137" y="129"/>
                      </a:cubicBezTo>
                      <a:cubicBezTo>
                        <a:pt x="138" y="126"/>
                        <a:pt x="137" y="125"/>
                        <a:pt x="139" y="124"/>
                      </a:cubicBezTo>
                      <a:cubicBezTo>
                        <a:pt x="141" y="123"/>
                        <a:pt x="142" y="122"/>
                        <a:pt x="142" y="121"/>
                      </a:cubicBezTo>
                      <a:cubicBezTo>
                        <a:pt x="142" y="119"/>
                        <a:pt x="142" y="118"/>
                        <a:pt x="142" y="117"/>
                      </a:cubicBezTo>
                      <a:cubicBezTo>
                        <a:pt x="141" y="116"/>
                        <a:pt x="139" y="114"/>
                        <a:pt x="139" y="113"/>
                      </a:cubicBezTo>
                      <a:cubicBezTo>
                        <a:pt x="139" y="112"/>
                        <a:pt x="139" y="113"/>
                        <a:pt x="137" y="111"/>
                      </a:cubicBezTo>
                      <a:cubicBezTo>
                        <a:pt x="136" y="109"/>
                        <a:pt x="135" y="108"/>
                        <a:pt x="135" y="108"/>
                      </a:cubicBezTo>
                      <a:cubicBezTo>
                        <a:pt x="135" y="108"/>
                        <a:pt x="135" y="103"/>
                        <a:pt x="135" y="101"/>
                      </a:cubicBezTo>
                      <a:cubicBezTo>
                        <a:pt x="135" y="99"/>
                        <a:pt x="134" y="102"/>
                        <a:pt x="135" y="99"/>
                      </a:cubicBezTo>
                      <a:cubicBezTo>
                        <a:pt x="135" y="96"/>
                        <a:pt x="135" y="94"/>
                        <a:pt x="135" y="94"/>
                      </a:cubicBezTo>
                      <a:cubicBezTo>
                        <a:pt x="135" y="94"/>
                        <a:pt x="132" y="92"/>
                        <a:pt x="131" y="92"/>
                      </a:cubicBezTo>
                      <a:cubicBezTo>
                        <a:pt x="129" y="92"/>
                        <a:pt x="129" y="94"/>
                        <a:pt x="127" y="93"/>
                      </a:cubicBezTo>
                      <a:cubicBezTo>
                        <a:pt x="125" y="91"/>
                        <a:pt x="126" y="90"/>
                        <a:pt x="125" y="89"/>
                      </a:cubicBezTo>
                      <a:cubicBezTo>
                        <a:pt x="124" y="89"/>
                        <a:pt x="123" y="89"/>
                        <a:pt x="122" y="90"/>
                      </a:cubicBezTo>
                      <a:cubicBezTo>
                        <a:pt x="121" y="91"/>
                        <a:pt x="118" y="91"/>
                        <a:pt x="116" y="91"/>
                      </a:cubicBezTo>
                      <a:cubicBezTo>
                        <a:pt x="114" y="92"/>
                        <a:pt x="113" y="92"/>
                        <a:pt x="110" y="92"/>
                      </a:cubicBezTo>
                      <a:cubicBezTo>
                        <a:pt x="108" y="92"/>
                        <a:pt x="104" y="93"/>
                        <a:pt x="102" y="92"/>
                      </a:cubicBezTo>
                      <a:cubicBezTo>
                        <a:pt x="100" y="91"/>
                        <a:pt x="100" y="92"/>
                        <a:pt x="99" y="90"/>
                      </a:cubicBezTo>
                      <a:cubicBezTo>
                        <a:pt x="98" y="88"/>
                        <a:pt x="99" y="88"/>
                        <a:pt x="97" y="87"/>
                      </a:cubicBezTo>
                      <a:cubicBezTo>
                        <a:pt x="95" y="86"/>
                        <a:pt x="94" y="87"/>
                        <a:pt x="94" y="85"/>
                      </a:cubicBezTo>
                      <a:cubicBezTo>
                        <a:pt x="94" y="82"/>
                        <a:pt x="95" y="83"/>
                        <a:pt x="93" y="81"/>
                      </a:cubicBezTo>
                      <a:cubicBezTo>
                        <a:pt x="92" y="79"/>
                        <a:pt x="94" y="82"/>
                        <a:pt x="92" y="79"/>
                      </a:cubicBezTo>
                      <a:cubicBezTo>
                        <a:pt x="89" y="76"/>
                        <a:pt x="88" y="79"/>
                        <a:pt x="89" y="76"/>
                      </a:cubicBezTo>
                      <a:cubicBezTo>
                        <a:pt x="90" y="74"/>
                        <a:pt x="91" y="75"/>
                        <a:pt x="91" y="73"/>
                      </a:cubicBezTo>
                      <a:cubicBezTo>
                        <a:pt x="91" y="70"/>
                        <a:pt x="95" y="74"/>
                        <a:pt x="92" y="68"/>
                      </a:cubicBezTo>
                      <a:cubicBezTo>
                        <a:pt x="90" y="63"/>
                        <a:pt x="89" y="64"/>
                        <a:pt x="92" y="60"/>
                      </a:cubicBezTo>
                      <a:cubicBezTo>
                        <a:pt x="94" y="55"/>
                        <a:pt x="97" y="54"/>
                        <a:pt x="98" y="53"/>
                      </a:cubicBezTo>
                      <a:cubicBezTo>
                        <a:pt x="98" y="52"/>
                        <a:pt x="99" y="50"/>
                        <a:pt x="100" y="49"/>
                      </a:cubicBezTo>
                      <a:cubicBezTo>
                        <a:pt x="101" y="48"/>
                        <a:pt x="100" y="48"/>
                        <a:pt x="102" y="48"/>
                      </a:cubicBezTo>
                      <a:cubicBezTo>
                        <a:pt x="104" y="48"/>
                        <a:pt x="107" y="47"/>
                        <a:pt x="108" y="46"/>
                      </a:cubicBezTo>
                      <a:cubicBezTo>
                        <a:pt x="109" y="45"/>
                        <a:pt x="111" y="42"/>
                        <a:pt x="112" y="42"/>
                      </a:cubicBezTo>
                      <a:cubicBezTo>
                        <a:pt x="113" y="42"/>
                        <a:pt x="113" y="42"/>
                        <a:pt x="115" y="42"/>
                      </a:cubicBezTo>
                      <a:cubicBezTo>
                        <a:pt x="117" y="41"/>
                        <a:pt x="117" y="41"/>
                        <a:pt x="119" y="41"/>
                      </a:cubicBezTo>
                      <a:cubicBezTo>
                        <a:pt x="120" y="41"/>
                        <a:pt x="117" y="42"/>
                        <a:pt x="121" y="41"/>
                      </a:cubicBezTo>
                      <a:cubicBezTo>
                        <a:pt x="125" y="40"/>
                        <a:pt x="124" y="40"/>
                        <a:pt x="125" y="40"/>
                      </a:cubicBezTo>
                      <a:cubicBezTo>
                        <a:pt x="126" y="40"/>
                        <a:pt x="126" y="41"/>
                        <a:pt x="127" y="41"/>
                      </a:cubicBezTo>
                      <a:cubicBezTo>
                        <a:pt x="129" y="41"/>
                        <a:pt x="129" y="38"/>
                        <a:pt x="129" y="41"/>
                      </a:cubicBezTo>
                      <a:cubicBezTo>
                        <a:pt x="129" y="45"/>
                        <a:pt x="128" y="46"/>
                        <a:pt x="130" y="46"/>
                      </a:cubicBezTo>
                      <a:cubicBezTo>
                        <a:pt x="133" y="47"/>
                        <a:pt x="130" y="47"/>
                        <a:pt x="133" y="47"/>
                      </a:cubicBezTo>
                      <a:cubicBezTo>
                        <a:pt x="136" y="47"/>
                        <a:pt x="135" y="47"/>
                        <a:pt x="137" y="48"/>
                      </a:cubicBezTo>
                      <a:cubicBezTo>
                        <a:pt x="138" y="48"/>
                        <a:pt x="139" y="49"/>
                        <a:pt x="141" y="49"/>
                      </a:cubicBezTo>
                      <a:cubicBezTo>
                        <a:pt x="143" y="49"/>
                        <a:pt x="140" y="52"/>
                        <a:pt x="143" y="49"/>
                      </a:cubicBezTo>
                      <a:cubicBezTo>
                        <a:pt x="146" y="46"/>
                        <a:pt x="141" y="46"/>
                        <a:pt x="146" y="46"/>
                      </a:cubicBezTo>
                      <a:cubicBezTo>
                        <a:pt x="151" y="47"/>
                        <a:pt x="152" y="48"/>
                        <a:pt x="153" y="48"/>
                      </a:cubicBezTo>
                      <a:cubicBezTo>
                        <a:pt x="154" y="47"/>
                        <a:pt x="154" y="48"/>
                        <a:pt x="156" y="47"/>
                      </a:cubicBezTo>
                      <a:cubicBezTo>
                        <a:pt x="159" y="46"/>
                        <a:pt x="159" y="46"/>
                        <a:pt x="160" y="46"/>
                      </a:cubicBezTo>
                      <a:cubicBezTo>
                        <a:pt x="161" y="47"/>
                        <a:pt x="161" y="49"/>
                        <a:pt x="162" y="47"/>
                      </a:cubicBezTo>
                      <a:cubicBezTo>
                        <a:pt x="163" y="45"/>
                        <a:pt x="165" y="45"/>
                        <a:pt x="162" y="44"/>
                      </a:cubicBezTo>
                      <a:cubicBezTo>
                        <a:pt x="159" y="42"/>
                        <a:pt x="158" y="44"/>
                        <a:pt x="158" y="42"/>
                      </a:cubicBezTo>
                      <a:cubicBezTo>
                        <a:pt x="157" y="40"/>
                        <a:pt x="160" y="41"/>
                        <a:pt x="157" y="40"/>
                      </a:cubicBezTo>
                      <a:cubicBezTo>
                        <a:pt x="154" y="40"/>
                        <a:pt x="155" y="40"/>
                        <a:pt x="153" y="39"/>
                      </a:cubicBezTo>
                      <a:cubicBezTo>
                        <a:pt x="151" y="38"/>
                        <a:pt x="149" y="41"/>
                        <a:pt x="148" y="39"/>
                      </a:cubicBezTo>
                      <a:cubicBezTo>
                        <a:pt x="147" y="37"/>
                        <a:pt x="143" y="41"/>
                        <a:pt x="147" y="37"/>
                      </a:cubicBezTo>
                      <a:cubicBezTo>
                        <a:pt x="151" y="34"/>
                        <a:pt x="149" y="32"/>
                        <a:pt x="152" y="33"/>
                      </a:cubicBezTo>
                      <a:cubicBezTo>
                        <a:pt x="155" y="34"/>
                        <a:pt x="154" y="36"/>
                        <a:pt x="155" y="35"/>
                      </a:cubicBezTo>
                      <a:cubicBezTo>
                        <a:pt x="157" y="33"/>
                        <a:pt x="160" y="32"/>
                        <a:pt x="157" y="30"/>
                      </a:cubicBezTo>
                      <a:cubicBezTo>
                        <a:pt x="154" y="28"/>
                        <a:pt x="156" y="29"/>
                        <a:pt x="153" y="28"/>
                      </a:cubicBezTo>
                      <a:cubicBezTo>
                        <a:pt x="150" y="26"/>
                        <a:pt x="147" y="33"/>
                        <a:pt x="146" y="32"/>
                      </a:cubicBezTo>
                      <a:cubicBezTo>
                        <a:pt x="145" y="31"/>
                        <a:pt x="144" y="30"/>
                        <a:pt x="143" y="31"/>
                      </a:cubicBezTo>
                      <a:cubicBezTo>
                        <a:pt x="142" y="31"/>
                        <a:pt x="142" y="34"/>
                        <a:pt x="142" y="36"/>
                      </a:cubicBezTo>
                      <a:cubicBezTo>
                        <a:pt x="142" y="38"/>
                        <a:pt x="143" y="38"/>
                        <a:pt x="140" y="37"/>
                      </a:cubicBezTo>
                      <a:cubicBezTo>
                        <a:pt x="137" y="35"/>
                        <a:pt x="144" y="36"/>
                        <a:pt x="137" y="33"/>
                      </a:cubicBezTo>
                      <a:cubicBezTo>
                        <a:pt x="130" y="31"/>
                        <a:pt x="128" y="31"/>
                        <a:pt x="127" y="32"/>
                      </a:cubicBezTo>
                      <a:cubicBezTo>
                        <a:pt x="126" y="33"/>
                        <a:pt x="125" y="33"/>
                        <a:pt x="124" y="34"/>
                      </a:cubicBezTo>
                      <a:cubicBezTo>
                        <a:pt x="123" y="35"/>
                        <a:pt x="126" y="36"/>
                        <a:pt x="123" y="35"/>
                      </a:cubicBezTo>
                      <a:cubicBezTo>
                        <a:pt x="120" y="33"/>
                        <a:pt x="118" y="35"/>
                        <a:pt x="118" y="35"/>
                      </a:cubicBezTo>
                      <a:cubicBezTo>
                        <a:pt x="118" y="35"/>
                        <a:pt x="117" y="35"/>
                        <a:pt x="116" y="36"/>
                      </a:cubicBezTo>
                      <a:cubicBezTo>
                        <a:pt x="114" y="37"/>
                        <a:pt x="112" y="38"/>
                        <a:pt x="111" y="37"/>
                      </a:cubicBezTo>
                      <a:cubicBezTo>
                        <a:pt x="109" y="37"/>
                        <a:pt x="106" y="38"/>
                        <a:pt x="109" y="34"/>
                      </a:cubicBezTo>
                      <a:cubicBezTo>
                        <a:pt x="111" y="31"/>
                        <a:pt x="109" y="33"/>
                        <a:pt x="113" y="31"/>
                      </a:cubicBezTo>
                      <a:cubicBezTo>
                        <a:pt x="117" y="30"/>
                        <a:pt x="123" y="29"/>
                        <a:pt x="118" y="28"/>
                      </a:cubicBezTo>
                      <a:cubicBezTo>
                        <a:pt x="113" y="27"/>
                        <a:pt x="121" y="27"/>
                        <a:pt x="114" y="24"/>
                      </a:cubicBezTo>
                      <a:cubicBezTo>
                        <a:pt x="107" y="21"/>
                        <a:pt x="107" y="25"/>
                        <a:pt x="107" y="21"/>
                      </a:cubicBezTo>
                      <a:cubicBezTo>
                        <a:pt x="108" y="16"/>
                        <a:pt x="107" y="16"/>
                        <a:pt x="106" y="16"/>
                      </a:cubicBezTo>
                      <a:cubicBezTo>
                        <a:pt x="104" y="16"/>
                        <a:pt x="100" y="17"/>
                        <a:pt x="98" y="18"/>
                      </a:cubicBezTo>
                      <a:cubicBezTo>
                        <a:pt x="97" y="18"/>
                        <a:pt x="99" y="19"/>
                        <a:pt x="96" y="17"/>
                      </a:cubicBezTo>
                      <a:cubicBezTo>
                        <a:pt x="92" y="15"/>
                        <a:pt x="91" y="18"/>
                        <a:pt x="92" y="15"/>
                      </a:cubicBezTo>
                      <a:cubicBezTo>
                        <a:pt x="94" y="13"/>
                        <a:pt x="94" y="12"/>
                        <a:pt x="96" y="11"/>
                      </a:cubicBezTo>
                      <a:cubicBezTo>
                        <a:pt x="98" y="9"/>
                        <a:pt x="97" y="3"/>
                        <a:pt x="102" y="5"/>
                      </a:cubicBezTo>
                      <a:cubicBezTo>
                        <a:pt x="106" y="8"/>
                        <a:pt x="105" y="7"/>
                        <a:pt x="108" y="7"/>
                      </a:cubicBezTo>
                      <a:cubicBezTo>
                        <a:pt x="112" y="7"/>
                        <a:pt x="114" y="7"/>
                        <a:pt x="114" y="6"/>
                      </a:cubicBezTo>
                      <a:cubicBezTo>
                        <a:pt x="114" y="5"/>
                        <a:pt x="109" y="3"/>
                        <a:pt x="109" y="3"/>
                      </a:cubicBezTo>
                      <a:cubicBezTo>
                        <a:pt x="109" y="3"/>
                        <a:pt x="108" y="4"/>
                        <a:pt x="109" y="3"/>
                      </a:cubicBezTo>
                      <a:cubicBezTo>
                        <a:pt x="109" y="2"/>
                        <a:pt x="110" y="1"/>
                        <a:pt x="110" y="1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109" y="0"/>
                        <a:pt x="96" y="0"/>
                        <a:pt x="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" name="Freeform 36"/>
                <p:cNvSpPr/>
                <p:nvPr/>
              </p:nvSpPr>
              <p:spPr bwMode="auto">
                <a:xfrm>
                  <a:off x="8729663" y="4613275"/>
                  <a:ext cx="141288" cy="168275"/>
                </a:xfrm>
                <a:custGeom>
                  <a:avLst/>
                  <a:gdLst>
                    <a:gd name="T0" fmla="*/ 45 w 65"/>
                    <a:gd name="T1" fmla="*/ 5 h 77"/>
                    <a:gd name="T2" fmla="*/ 45 w 65"/>
                    <a:gd name="T3" fmla="*/ 28 h 77"/>
                    <a:gd name="T4" fmla="*/ 25 w 65"/>
                    <a:gd name="T5" fmla="*/ 45 h 77"/>
                    <a:gd name="T6" fmla="*/ 1 w 65"/>
                    <a:gd name="T7" fmla="*/ 64 h 77"/>
                    <a:gd name="T8" fmla="*/ 65 w 65"/>
                    <a:gd name="T9" fmla="*/ 77 h 77"/>
                    <a:gd name="T10" fmla="*/ 65 w 65"/>
                    <a:gd name="T11" fmla="*/ 0 h 77"/>
                    <a:gd name="T12" fmla="*/ 45 w 65"/>
                    <a:gd name="T13" fmla="*/ 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77">
                      <a:moveTo>
                        <a:pt x="45" y="5"/>
                      </a:move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8"/>
                        <a:pt x="39" y="40"/>
                        <a:pt x="25" y="45"/>
                      </a:cubicBezTo>
                      <a:cubicBezTo>
                        <a:pt x="12" y="49"/>
                        <a:pt x="0" y="56"/>
                        <a:pt x="1" y="64"/>
                      </a:cubicBezTo>
                      <a:cubicBezTo>
                        <a:pt x="2" y="71"/>
                        <a:pt x="18" y="77"/>
                        <a:pt x="65" y="77"/>
                      </a:cubicBezTo>
                      <a:cubicBezTo>
                        <a:pt x="65" y="0"/>
                        <a:pt x="65" y="0"/>
                        <a:pt x="65" y="0"/>
                      </a:cubicBezTo>
                      <a:lnTo>
                        <a:pt x="4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" name="Freeform 37"/>
                <p:cNvSpPr/>
                <p:nvPr/>
              </p:nvSpPr>
              <p:spPr bwMode="auto">
                <a:xfrm>
                  <a:off x="8855075" y="4613275"/>
                  <a:ext cx="134938" cy="168275"/>
                </a:xfrm>
                <a:custGeom>
                  <a:avLst/>
                  <a:gdLst>
                    <a:gd name="T0" fmla="*/ 14 w 62"/>
                    <a:gd name="T1" fmla="*/ 5 h 77"/>
                    <a:gd name="T2" fmla="*/ 14 w 62"/>
                    <a:gd name="T3" fmla="*/ 28 h 77"/>
                    <a:gd name="T4" fmla="*/ 32 w 62"/>
                    <a:gd name="T5" fmla="*/ 45 h 77"/>
                    <a:gd name="T6" fmla="*/ 61 w 62"/>
                    <a:gd name="T7" fmla="*/ 64 h 77"/>
                    <a:gd name="T8" fmla="*/ 0 w 62"/>
                    <a:gd name="T9" fmla="*/ 77 h 77"/>
                    <a:gd name="T10" fmla="*/ 0 w 62"/>
                    <a:gd name="T11" fmla="*/ 0 h 77"/>
                    <a:gd name="T12" fmla="*/ 14 w 62"/>
                    <a:gd name="T13" fmla="*/ 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" h="77">
                      <a:moveTo>
                        <a:pt x="14" y="5"/>
                      </a:move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9" y="40"/>
                        <a:pt x="32" y="45"/>
                      </a:cubicBezTo>
                      <a:cubicBezTo>
                        <a:pt x="46" y="49"/>
                        <a:pt x="62" y="56"/>
                        <a:pt x="61" y="64"/>
                      </a:cubicBezTo>
                      <a:cubicBezTo>
                        <a:pt x="60" y="71"/>
                        <a:pt x="34" y="77"/>
                        <a:pt x="0" y="77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" name="Freeform 38"/>
                <p:cNvSpPr/>
                <p:nvPr/>
              </p:nvSpPr>
              <p:spPr bwMode="auto">
                <a:xfrm>
                  <a:off x="8618538" y="4127500"/>
                  <a:ext cx="500063" cy="503238"/>
                </a:xfrm>
                <a:custGeom>
                  <a:avLst/>
                  <a:gdLst>
                    <a:gd name="T0" fmla="*/ 169 w 230"/>
                    <a:gd name="T1" fmla="*/ 12 h 231"/>
                    <a:gd name="T2" fmla="*/ 215 w 230"/>
                    <a:gd name="T3" fmla="*/ 103 h 231"/>
                    <a:gd name="T4" fmla="*/ 102 w 230"/>
                    <a:gd name="T5" fmla="*/ 216 h 231"/>
                    <a:gd name="T6" fmla="*/ 12 w 230"/>
                    <a:gd name="T7" fmla="*/ 171 h 231"/>
                    <a:gd name="T8" fmla="*/ 0 w 230"/>
                    <a:gd name="T9" fmla="*/ 181 h 231"/>
                    <a:gd name="T10" fmla="*/ 102 w 230"/>
                    <a:gd name="T11" fmla="*/ 231 h 231"/>
                    <a:gd name="T12" fmla="*/ 230 w 230"/>
                    <a:gd name="T13" fmla="*/ 103 h 231"/>
                    <a:gd name="T14" fmla="*/ 178 w 230"/>
                    <a:gd name="T15" fmla="*/ 0 h 231"/>
                    <a:gd name="T16" fmla="*/ 169 w 230"/>
                    <a:gd name="T17" fmla="*/ 12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231">
                      <a:moveTo>
                        <a:pt x="169" y="12"/>
                      </a:moveTo>
                      <a:cubicBezTo>
                        <a:pt x="197" y="32"/>
                        <a:pt x="215" y="65"/>
                        <a:pt x="215" y="103"/>
                      </a:cubicBezTo>
                      <a:cubicBezTo>
                        <a:pt x="215" y="165"/>
                        <a:pt x="165" y="216"/>
                        <a:pt x="102" y="216"/>
                      </a:cubicBezTo>
                      <a:cubicBezTo>
                        <a:pt x="65" y="216"/>
                        <a:pt x="33" y="198"/>
                        <a:pt x="12" y="171"/>
                      </a:cubicBezTo>
                      <a:cubicBezTo>
                        <a:pt x="0" y="181"/>
                        <a:pt x="0" y="181"/>
                        <a:pt x="0" y="181"/>
                      </a:cubicBezTo>
                      <a:cubicBezTo>
                        <a:pt x="24" y="211"/>
                        <a:pt x="61" y="231"/>
                        <a:pt x="102" y="231"/>
                      </a:cubicBezTo>
                      <a:cubicBezTo>
                        <a:pt x="173" y="231"/>
                        <a:pt x="230" y="174"/>
                        <a:pt x="230" y="103"/>
                      </a:cubicBezTo>
                      <a:cubicBezTo>
                        <a:pt x="230" y="61"/>
                        <a:pt x="210" y="23"/>
                        <a:pt x="178" y="0"/>
                      </a:cubicBezTo>
                      <a:lnTo>
                        <a:pt x="169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2" name="Freeform 39"/>
                <p:cNvSpPr>
                  <a:spLocks noEditPoints="1"/>
                </p:cNvSpPr>
                <p:nvPr/>
              </p:nvSpPr>
              <p:spPr bwMode="auto">
                <a:xfrm>
                  <a:off x="8621713" y="4137025"/>
                  <a:ext cx="442913" cy="441325"/>
                </a:xfrm>
                <a:custGeom>
                  <a:avLst/>
                  <a:gdLst>
                    <a:gd name="T0" fmla="*/ 102 w 203"/>
                    <a:gd name="T1" fmla="*/ 203 h 203"/>
                    <a:gd name="T2" fmla="*/ 203 w 203"/>
                    <a:gd name="T3" fmla="*/ 101 h 203"/>
                    <a:gd name="T4" fmla="*/ 102 w 203"/>
                    <a:gd name="T5" fmla="*/ 0 h 203"/>
                    <a:gd name="T6" fmla="*/ 102 w 203"/>
                    <a:gd name="T7" fmla="*/ 5 h 203"/>
                    <a:gd name="T8" fmla="*/ 198 w 203"/>
                    <a:gd name="T9" fmla="*/ 101 h 203"/>
                    <a:gd name="T10" fmla="*/ 102 w 203"/>
                    <a:gd name="T11" fmla="*/ 198 h 203"/>
                    <a:gd name="T12" fmla="*/ 102 w 203"/>
                    <a:gd name="T13" fmla="*/ 203 h 203"/>
                    <a:gd name="T14" fmla="*/ 102 w 203"/>
                    <a:gd name="T15" fmla="*/ 0 h 203"/>
                    <a:gd name="T16" fmla="*/ 0 w 203"/>
                    <a:gd name="T17" fmla="*/ 101 h 203"/>
                    <a:gd name="T18" fmla="*/ 102 w 203"/>
                    <a:gd name="T19" fmla="*/ 203 h 203"/>
                    <a:gd name="T20" fmla="*/ 102 w 203"/>
                    <a:gd name="T21" fmla="*/ 203 h 203"/>
                    <a:gd name="T22" fmla="*/ 102 w 203"/>
                    <a:gd name="T23" fmla="*/ 198 h 203"/>
                    <a:gd name="T24" fmla="*/ 102 w 203"/>
                    <a:gd name="T25" fmla="*/ 198 h 203"/>
                    <a:gd name="T26" fmla="*/ 102 w 203"/>
                    <a:gd name="T27" fmla="*/ 198 h 203"/>
                    <a:gd name="T28" fmla="*/ 5 w 203"/>
                    <a:gd name="T29" fmla="*/ 101 h 203"/>
                    <a:gd name="T30" fmla="*/ 102 w 203"/>
                    <a:gd name="T31" fmla="*/ 5 h 203"/>
                    <a:gd name="T32" fmla="*/ 102 w 203"/>
                    <a:gd name="T33" fmla="*/ 5 h 203"/>
                    <a:gd name="T34" fmla="*/ 102 w 203"/>
                    <a:gd name="T35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3" h="203">
                      <a:moveTo>
                        <a:pt x="102" y="203"/>
                      </a:moveTo>
                      <a:cubicBezTo>
                        <a:pt x="158" y="203"/>
                        <a:pt x="203" y="157"/>
                        <a:pt x="203" y="101"/>
                      </a:cubicBezTo>
                      <a:cubicBezTo>
                        <a:pt x="203" y="45"/>
                        <a:pt x="158" y="0"/>
                        <a:pt x="102" y="0"/>
                      </a:cubicBezTo>
                      <a:cubicBezTo>
                        <a:pt x="102" y="5"/>
                        <a:pt x="102" y="5"/>
                        <a:pt x="102" y="5"/>
                      </a:cubicBezTo>
                      <a:cubicBezTo>
                        <a:pt x="155" y="5"/>
                        <a:pt x="198" y="48"/>
                        <a:pt x="198" y="101"/>
                      </a:cubicBezTo>
                      <a:cubicBezTo>
                        <a:pt x="198" y="155"/>
                        <a:pt x="155" y="198"/>
                        <a:pt x="102" y="198"/>
                      </a:cubicBezTo>
                      <a:lnTo>
                        <a:pt x="102" y="203"/>
                      </a:lnTo>
                      <a:close/>
                      <a:moveTo>
                        <a:pt x="102" y="0"/>
                      </a:moveTo>
                      <a:cubicBezTo>
                        <a:pt x="46" y="0"/>
                        <a:pt x="0" y="45"/>
                        <a:pt x="0" y="101"/>
                      </a:cubicBezTo>
                      <a:cubicBezTo>
                        <a:pt x="0" y="157"/>
                        <a:pt x="46" y="203"/>
                        <a:pt x="102" y="203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2" y="198"/>
                        <a:pt x="102" y="198"/>
                        <a:pt x="102" y="198"/>
                      </a:cubicBezTo>
                      <a:cubicBezTo>
                        <a:pt x="102" y="198"/>
                        <a:pt x="102" y="198"/>
                        <a:pt x="102" y="198"/>
                      </a:cubicBezTo>
                      <a:cubicBezTo>
                        <a:pt x="102" y="198"/>
                        <a:pt x="102" y="198"/>
                        <a:pt x="102" y="198"/>
                      </a:cubicBezTo>
                      <a:cubicBezTo>
                        <a:pt x="48" y="198"/>
                        <a:pt x="5" y="155"/>
                        <a:pt x="5" y="101"/>
                      </a:cubicBezTo>
                      <a:cubicBezTo>
                        <a:pt x="5" y="48"/>
                        <a:pt x="48" y="5"/>
                        <a:pt x="102" y="5"/>
                      </a:cubicBezTo>
                      <a:cubicBezTo>
                        <a:pt x="102" y="5"/>
                        <a:pt x="102" y="5"/>
                        <a:pt x="102" y="5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3" name="Freeform 40"/>
                <p:cNvSpPr/>
                <p:nvPr/>
              </p:nvSpPr>
              <p:spPr bwMode="auto">
                <a:xfrm>
                  <a:off x="8610600" y="4144963"/>
                  <a:ext cx="496888" cy="433388"/>
                </a:xfrm>
                <a:custGeom>
                  <a:avLst/>
                  <a:gdLst>
                    <a:gd name="T0" fmla="*/ 65 w 228"/>
                    <a:gd name="T1" fmla="*/ 15 h 199"/>
                    <a:gd name="T2" fmla="*/ 61 w 228"/>
                    <a:gd name="T3" fmla="*/ 23 h 199"/>
                    <a:gd name="T4" fmla="*/ 57 w 228"/>
                    <a:gd name="T5" fmla="*/ 29 h 199"/>
                    <a:gd name="T6" fmla="*/ 54 w 228"/>
                    <a:gd name="T7" fmla="*/ 26 h 199"/>
                    <a:gd name="T8" fmla="*/ 52 w 228"/>
                    <a:gd name="T9" fmla="*/ 32 h 199"/>
                    <a:gd name="T10" fmla="*/ 42 w 228"/>
                    <a:gd name="T11" fmla="*/ 34 h 199"/>
                    <a:gd name="T12" fmla="*/ 36 w 228"/>
                    <a:gd name="T13" fmla="*/ 41 h 199"/>
                    <a:gd name="T14" fmla="*/ 27 w 228"/>
                    <a:gd name="T15" fmla="*/ 53 h 199"/>
                    <a:gd name="T16" fmla="*/ 21 w 228"/>
                    <a:gd name="T17" fmla="*/ 61 h 199"/>
                    <a:gd name="T18" fmla="*/ 27 w 228"/>
                    <a:gd name="T19" fmla="*/ 67 h 199"/>
                    <a:gd name="T20" fmla="*/ 27 w 228"/>
                    <a:gd name="T21" fmla="*/ 70 h 199"/>
                    <a:gd name="T22" fmla="*/ 22 w 228"/>
                    <a:gd name="T23" fmla="*/ 65 h 199"/>
                    <a:gd name="T24" fmla="*/ 18 w 228"/>
                    <a:gd name="T25" fmla="*/ 60 h 199"/>
                    <a:gd name="T26" fmla="*/ 16 w 228"/>
                    <a:gd name="T27" fmla="*/ 69 h 199"/>
                    <a:gd name="T28" fmla="*/ 17 w 228"/>
                    <a:gd name="T29" fmla="*/ 83 h 199"/>
                    <a:gd name="T30" fmla="*/ 24 w 228"/>
                    <a:gd name="T31" fmla="*/ 80 h 199"/>
                    <a:gd name="T32" fmla="*/ 32 w 228"/>
                    <a:gd name="T33" fmla="*/ 88 h 199"/>
                    <a:gd name="T34" fmla="*/ 41 w 228"/>
                    <a:gd name="T35" fmla="*/ 98 h 199"/>
                    <a:gd name="T36" fmla="*/ 50 w 228"/>
                    <a:gd name="T37" fmla="*/ 105 h 199"/>
                    <a:gd name="T38" fmla="*/ 61 w 228"/>
                    <a:gd name="T39" fmla="*/ 117 h 199"/>
                    <a:gd name="T40" fmla="*/ 58 w 228"/>
                    <a:gd name="T41" fmla="*/ 134 h 199"/>
                    <a:gd name="T42" fmla="*/ 49 w 228"/>
                    <a:gd name="T43" fmla="*/ 155 h 199"/>
                    <a:gd name="T44" fmla="*/ 52 w 228"/>
                    <a:gd name="T45" fmla="*/ 170 h 199"/>
                    <a:gd name="T46" fmla="*/ 46 w 228"/>
                    <a:gd name="T47" fmla="*/ 171 h 199"/>
                    <a:gd name="T48" fmla="*/ 32 w 228"/>
                    <a:gd name="T49" fmla="*/ 148 h 199"/>
                    <a:gd name="T50" fmla="*/ 16 w 228"/>
                    <a:gd name="T51" fmla="*/ 113 h 199"/>
                    <a:gd name="T52" fmla="*/ 11 w 228"/>
                    <a:gd name="T53" fmla="*/ 87 h 199"/>
                    <a:gd name="T54" fmla="*/ 73 w 228"/>
                    <a:gd name="T55" fmla="*/ 183 h 199"/>
                    <a:gd name="T56" fmla="*/ 89 w 228"/>
                    <a:gd name="T57" fmla="*/ 181 h 199"/>
                    <a:gd name="T58" fmla="*/ 110 w 228"/>
                    <a:gd name="T59" fmla="*/ 178 h 199"/>
                    <a:gd name="T60" fmla="*/ 108 w 228"/>
                    <a:gd name="T61" fmla="*/ 187 h 199"/>
                    <a:gd name="T62" fmla="*/ 121 w 228"/>
                    <a:gd name="T63" fmla="*/ 186 h 199"/>
                    <a:gd name="T64" fmla="*/ 139 w 228"/>
                    <a:gd name="T65" fmla="*/ 184 h 199"/>
                    <a:gd name="T66" fmla="*/ 137 w 228"/>
                    <a:gd name="T67" fmla="*/ 3 h 199"/>
                    <a:gd name="T68" fmla="*/ 197 w 228"/>
                    <a:gd name="T69" fmla="*/ 64 h 199"/>
                    <a:gd name="T70" fmla="*/ 189 w 228"/>
                    <a:gd name="T71" fmla="*/ 58 h 199"/>
                    <a:gd name="T72" fmla="*/ 181 w 228"/>
                    <a:gd name="T73" fmla="*/ 74 h 199"/>
                    <a:gd name="T74" fmla="*/ 170 w 228"/>
                    <a:gd name="T75" fmla="*/ 59 h 199"/>
                    <a:gd name="T76" fmla="*/ 174 w 228"/>
                    <a:gd name="T77" fmla="*/ 75 h 199"/>
                    <a:gd name="T78" fmla="*/ 186 w 228"/>
                    <a:gd name="T79" fmla="*/ 79 h 199"/>
                    <a:gd name="T80" fmla="*/ 181 w 228"/>
                    <a:gd name="T81" fmla="*/ 100 h 199"/>
                    <a:gd name="T82" fmla="*/ 175 w 228"/>
                    <a:gd name="T83" fmla="*/ 122 h 199"/>
                    <a:gd name="T84" fmla="*/ 168 w 228"/>
                    <a:gd name="T85" fmla="*/ 137 h 199"/>
                    <a:gd name="T86" fmla="*/ 147 w 228"/>
                    <a:gd name="T87" fmla="*/ 154 h 199"/>
                    <a:gd name="T88" fmla="*/ 141 w 228"/>
                    <a:gd name="T89" fmla="*/ 139 h 199"/>
                    <a:gd name="T90" fmla="*/ 142 w 228"/>
                    <a:gd name="T91" fmla="*/ 121 h 199"/>
                    <a:gd name="T92" fmla="*/ 135 w 228"/>
                    <a:gd name="T93" fmla="*/ 101 h 199"/>
                    <a:gd name="T94" fmla="*/ 125 w 228"/>
                    <a:gd name="T95" fmla="*/ 89 h 199"/>
                    <a:gd name="T96" fmla="*/ 99 w 228"/>
                    <a:gd name="T97" fmla="*/ 90 h 199"/>
                    <a:gd name="T98" fmla="*/ 89 w 228"/>
                    <a:gd name="T99" fmla="*/ 76 h 199"/>
                    <a:gd name="T100" fmla="*/ 100 w 228"/>
                    <a:gd name="T101" fmla="*/ 49 h 199"/>
                    <a:gd name="T102" fmla="*/ 119 w 228"/>
                    <a:gd name="T103" fmla="*/ 41 h 199"/>
                    <a:gd name="T104" fmla="*/ 130 w 228"/>
                    <a:gd name="T105" fmla="*/ 46 h 199"/>
                    <a:gd name="T106" fmla="*/ 146 w 228"/>
                    <a:gd name="T107" fmla="*/ 46 h 199"/>
                    <a:gd name="T108" fmla="*/ 162 w 228"/>
                    <a:gd name="T109" fmla="*/ 44 h 199"/>
                    <a:gd name="T110" fmla="*/ 147 w 228"/>
                    <a:gd name="T111" fmla="*/ 37 h 199"/>
                    <a:gd name="T112" fmla="*/ 146 w 228"/>
                    <a:gd name="T113" fmla="*/ 32 h 199"/>
                    <a:gd name="T114" fmla="*/ 127 w 228"/>
                    <a:gd name="T115" fmla="*/ 32 h 199"/>
                    <a:gd name="T116" fmla="*/ 111 w 228"/>
                    <a:gd name="T117" fmla="*/ 37 h 199"/>
                    <a:gd name="T118" fmla="*/ 107 w 228"/>
                    <a:gd name="T119" fmla="*/ 21 h 199"/>
                    <a:gd name="T120" fmla="*/ 96 w 228"/>
                    <a:gd name="T121" fmla="*/ 11 h 199"/>
                    <a:gd name="T122" fmla="*/ 109 w 228"/>
                    <a:gd name="T123" fmla="*/ 3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28" h="199">
                      <a:moveTo>
                        <a:pt x="92" y="0"/>
                      </a:moveTo>
                      <a:cubicBezTo>
                        <a:pt x="92" y="0"/>
                        <a:pt x="58" y="5"/>
                        <a:pt x="35" y="31"/>
                      </a:cubicBezTo>
                      <a:cubicBezTo>
                        <a:pt x="35" y="31"/>
                        <a:pt x="53" y="13"/>
                        <a:pt x="64" y="13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4"/>
                        <a:pt x="66" y="15"/>
                        <a:pt x="65" y="15"/>
                      </a:cubicBezTo>
                      <a:cubicBezTo>
                        <a:pt x="65" y="16"/>
                        <a:pt x="64" y="17"/>
                        <a:pt x="64" y="18"/>
                      </a:cubicBezTo>
                      <a:cubicBezTo>
                        <a:pt x="64" y="18"/>
                        <a:pt x="64" y="20"/>
                        <a:pt x="64" y="20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21"/>
                        <a:pt x="62" y="22"/>
                      </a:cubicBezTo>
                      <a:cubicBezTo>
                        <a:pt x="62" y="22"/>
                        <a:pt x="61" y="22"/>
                        <a:pt x="61" y="23"/>
                      </a:cubicBezTo>
                      <a:cubicBezTo>
                        <a:pt x="61" y="24"/>
                        <a:pt x="61" y="25"/>
                        <a:pt x="61" y="25"/>
                      </a:cubicBezTo>
                      <a:cubicBezTo>
                        <a:pt x="62" y="27"/>
                        <a:pt x="62" y="27"/>
                        <a:pt x="62" y="27"/>
                      </a:cubicBezTo>
                      <a:cubicBezTo>
                        <a:pt x="61" y="28"/>
                        <a:pt x="61" y="28"/>
                        <a:pt x="61" y="28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56" y="29"/>
                        <a:pt x="56" y="27"/>
                        <a:pt x="56" y="27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6"/>
                        <a:pt x="58" y="26"/>
                        <a:pt x="58" y="25"/>
                      </a:cubicBezTo>
                      <a:cubicBezTo>
                        <a:pt x="57" y="25"/>
                        <a:pt x="57" y="24"/>
                        <a:pt x="56" y="24"/>
                      </a:cubicBezTo>
                      <a:cubicBezTo>
                        <a:pt x="55" y="24"/>
                        <a:pt x="54" y="26"/>
                        <a:pt x="54" y="26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52" y="27"/>
                        <a:pt x="51" y="29"/>
                        <a:pt x="51" y="29"/>
                      </a:cubicBezTo>
                      <a:cubicBezTo>
                        <a:pt x="52" y="29"/>
                        <a:pt x="53" y="29"/>
                        <a:pt x="53" y="29"/>
                      </a:cubicBezTo>
                      <a:cubicBezTo>
                        <a:pt x="53" y="29"/>
                        <a:pt x="53" y="30"/>
                        <a:pt x="53" y="31"/>
                      </a:cubicBezTo>
                      <a:cubicBezTo>
                        <a:pt x="53" y="31"/>
                        <a:pt x="52" y="32"/>
                        <a:pt x="52" y="32"/>
                      </a:cubicBezTo>
                      <a:cubicBezTo>
                        <a:pt x="52" y="32"/>
                        <a:pt x="52" y="33"/>
                        <a:pt x="51" y="33"/>
                      </a:cubicBezTo>
                      <a:cubicBezTo>
                        <a:pt x="50" y="32"/>
                        <a:pt x="49" y="32"/>
                        <a:pt x="48" y="32"/>
                      </a:cubicBezTo>
                      <a:cubicBezTo>
                        <a:pt x="47" y="32"/>
                        <a:pt x="46" y="31"/>
                        <a:pt x="46" y="32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45" y="33"/>
                        <a:pt x="42" y="34"/>
                        <a:pt x="42" y="34"/>
                      </a:cubicBezTo>
                      <a:cubicBezTo>
                        <a:pt x="42" y="34"/>
                        <a:pt x="41" y="35"/>
                        <a:pt x="41" y="35"/>
                      </a:cubicBezTo>
                      <a:cubicBezTo>
                        <a:pt x="41" y="35"/>
                        <a:pt x="41" y="37"/>
                        <a:pt x="41" y="37"/>
                      </a:cubicBezTo>
                      <a:cubicBezTo>
                        <a:pt x="41" y="37"/>
                        <a:pt x="40" y="38"/>
                        <a:pt x="38" y="38"/>
                      </a:cubicBezTo>
                      <a:cubicBezTo>
                        <a:pt x="37" y="39"/>
                        <a:pt x="36" y="39"/>
                        <a:pt x="36" y="39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41"/>
                        <a:pt x="34" y="42"/>
                        <a:pt x="34" y="43"/>
                      </a:cubicBezTo>
                      <a:cubicBezTo>
                        <a:pt x="33" y="44"/>
                        <a:pt x="30" y="46"/>
                        <a:pt x="30" y="46"/>
                      </a:cubicBezTo>
                      <a:cubicBezTo>
                        <a:pt x="30" y="46"/>
                        <a:pt x="29" y="47"/>
                        <a:pt x="28" y="48"/>
                      </a:cubicBezTo>
                      <a:cubicBezTo>
                        <a:pt x="28" y="49"/>
                        <a:pt x="28" y="50"/>
                        <a:pt x="28" y="51"/>
                      </a:cubicBezTo>
                      <a:cubicBezTo>
                        <a:pt x="28" y="51"/>
                        <a:pt x="27" y="52"/>
                        <a:pt x="27" y="53"/>
                      </a:cubicBezTo>
                      <a:cubicBezTo>
                        <a:pt x="27" y="54"/>
                        <a:pt x="26" y="55"/>
                        <a:pt x="26" y="56"/>
                      </a:cubicBezTo>
                      <a:cubicBezTo>
                        <a:pt x="25" y="56"/>
                        <a:pt x="25" y="57"/>
                        <a:pt x="24" y="57"/>
                      </a:cubicBezTo>
                      <a:cubicBezTo>
                        <a:pt x="24" y="57"/>
                        <a:pt x="22" y="58"/>
                        <a:pt x="21" y="58"/>
                      </a:cubicBezTo>
                      <a:cubicBezTo>
                        <a:pt x="20" y="59"/>
                        <a:pt x="20" y="60"/>
                        <a:pt x="20" y="60"/>
                      </a:cubicBezTo>
                      <a:cubicBezTo>
                        <a:pt x="20" y="60"/>
                        <a:pt x="21" y="61"/>
                        <a:pt x="21" y="61"/>
                      </a:cubicBezTo>
                      <a:cubicBezTo>
                        <a:pt x="22" y="61"/>
                        <a:pt x="23" y="62"/>
                        <a:pt x="23" y="62"/>
                      </a:cubicBezTo>
                      <a:cubicBezTo>
                        <a:pt x="23" y="62"/>
                        <a:pt x="23" y="63"/>
                        <a:pt x="23" y="64"/>
                      </a:cubicBezTo>
                      <a:cubicBezTo>
                        <a:pt x="23" y="64"/>
                        <a:pt x="22" y="66"/>
                        <a:pt x="23" y="66"/>
                      </a:cubicBezTo>
                      <a:cubicBezTo>
                        <a:pt x="24" y="66"/>
                        <a:pt x="25" y="66"/>
                        <a:pt x="25" y="66"/>
                      </a:cubicBezTo>
                      <a:cubicBezTo>
                        <a:pt x="27" y="67"/>
                        <a:pt x="27" y="67"/>
                        <a:pt x="27" y="67"/>
                      </a:cubicBez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29" y="68"/>
                        <a:pt x="29" y="68"/>
                        <a:pt x="29" y="68"/>
                      </a:cubicBezTo>
                      <a:cubicBezTo>
                        <a:pt x="29" y="68"/>
                        <a:pt x="29" y="69"/>
                        <a:pt x="29" y="70"/>
                      </a:cubicBezTo>
                      <a:cubicBezTo>
                        <a:pt x="28" y="70"/>
                        <a:pt x="28" y="71"/>
                        <a:pt x="28" y="71"/>
                      </a:cubicBezTo>
                      <a:cubicBezTo>
                        <a:pt x="27" y="71"/>
                        <a:pt x="27" y="71"/>
                        <a:pt x="27" y="70"/>
                      </a:cubicBezTo>
                      <a:cubicBezTo>
                        <a:pt x="27" y="69"/>
                        <a:pt x="27" y="69"/>
                        <a:pt x="26" y="68"/>
                      </a:cubicBezTo>
                      <a:cubicBezTo>
                        <a:pt x="25" y="68"/>
                        <a:pt x="24" y="69"/>
                        <a:pt x="24" y="69"/>
                      </a:cubicBezTo>
                      <a:cubicBezTo>
                        <a:pt x="24" y="69"/>
                        <a:pt x="23" y="69"/>
                        <a:pt x="23" y="68"/>
                      </a:cubicBezTo>
                      <a:cubicBezTo>
                        <a:pt x="22" y="67"/>
                        <a:pt x="22" y="68"/>
                        <a:pt x="22" y="67"/>
                      </a:cubicBezTo>
                      <a:cubicBezTo>
                        <a:pt x="22" y="66"/>
                        <a:pt x="23" y="66"/>
                        <a:pt x="22" y="65"/>
                      </a:cubicBezTo>
                      <a:cubicBezTo>
                        <a:pt x="22" y="65"/>
                        <a:pt x="21" y="64"/>
                        <a:pt x="21" y="64"/>
                      </a:cubicBezTo>
                      <a:cubicBezTo>
                        <a:pt x="20" y="64"/>
                        <a:pt x="21" y="65"/>
                        <a:pt x="20" y="64"/>
                      </a:cubicBezTo>
                      <a:cubicBezTo>
                        <a:pt x="20" y="63"/>
                        <a:pt x="19" y="63"/>
                        <a:pt x="19" y="63"/>
                      </a:cubicBezTo>
                      <a:cubicBezTo>
                        <a:pt x="19" y="63"/>
                        <a:pt x="18" y="63"/>
                        <a:pt x="18" y="62"/>
                      </a:cubicBezTo>
                      <a:cubicBezTo>
                        <a:pt x="18" y="62"/>
                        <a:pt x="18" y="61"/>
                        <a:pt x="18" y="60"/>
                      </a:cubicBezTo>
                      <a:cubicBezTo>
                        <a:pt x="18" y="60"/>
                        <a:pt x="19" y="59"/>
                        <a:pt x="19" y="58"/>
                      </a:cubicBezTo>
                      <a:cubicBezTo>
                        <a:pt x="19" y="58"/>
                        <a:pt x="19" y="55"/>
                        <a:pt x="19" y="55"/>
                      </a:cubicBezTo>
                      <a:cubicBezTo>
                        <a:pt x="19" y="55"/>
                        <a:pt x="16" y="61"/>
                        <a:pt x="15" y="66"/>
                      </a:cubicBezTo>
                      <a:cubicBezTo>
                        <a:pt x="15" y="66"/>
                        <a:pt x="16" y="65"/>
                        <a:pt x="16" y="66"/>
                      </a:cubicBezTo>
                      <a:cubicBezTo>
                        <a:pt x="16" y="67"/>
                        <a:pt x="17" y="68"/>
                        <a:pt x="16" y="69"/>
                      </a:cubicBezTo>
                      <a:cubicBezTo>
                        <a:pt x="16" y="69"/>
                        <a:pt x="16" y="69"/>
                        <a:pt x="16" y="72"/>
                      </a:cubicBezTo>
                      <a:cubicBezTo>
                        <a:pt x="16" y="74"/>
                        <a:pt x="17" y="75"/>
                        <a:pt x="17" y="76"/>
                      </a:cubicBezTo>
                      <a:cubicBezTo>
                        <a:pt x="16" y="76"/>
                        <a:pt x="16" y="77"/>
                        <a:pt x="16" y="78"/>
                      </a:cubicBezTo>
                      <a:cubicBezTo>
                        <a:pt x="16" y="79"/>
                        <a:pt x="16" y="82"/>
                        <a:pt x="17" y="82"/>
                      </a:cubicBezTo>
                      <a:cubicBezTo>
                        <a:pt x="17" y="82"/>
                        <a:pt x="17" y="83"/>
                        <a:pt x="17" y="83"/>
                      </a:cubicBezTo>
                      <a:cubicBezTo>
                        <a:pt x="18" y="84"/>
                        <a:pt x="17" y="85"/>
                        <a:pt x="18" y="84"/>
                      </a:cubicBezTo>
                      <a:cubicBezTo>
                        <a:pt x="19" y="82"/>
                        <a:pt x="20" y="81"/>
                        <a:pt x="20" y="81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20" y="80"/>
                        <a:pt x="20" y="79"/>
                        <a:pt x="22" y="79"/>
                      </a:cubicBezTo>
                      <a:cubicBezTo>
                        <a:pt x="23" y="79"/>
                        <a:pt x="24" y="79"/>
                        <a:pt x="24" y="80"/>
                      </a:cubicBezTo>
                      <a:cubicBezTo>
                        <a:pt x="25" y="80"/>
                        <a:pt x="23" y="82"/>
                        <a:pt x="24" y="82"/>
                      </a:cubicBezTo>
                      <a:cubicBezTo>
                        <a:pt x="25" y="82"/>
                        <a:pt x="27" y="81"/>
                        <a:pt x="28" y="81"/>
                      </a:cubicBezTo>
                      <a:cubicBezTo>
                        <a:pt x="29" y="81"/>
                        <a:pt x="29" y="82"/>
                        <a:pt x="30" y="83"/>
                      </a:cubicBezTo>
                      <a:cubicBezTo>
                        <a:pt x="30" y="84"/>
                        <a:pt x="30" y="85"/>
                        <a:pt x="31" y="86"/>
                      </a:cubicBezTo>
                      <a:cubicBezTo>
                        <a:pt x="32" y="86"/>
                        <a:pt x="31" y="87"/>
                        <a:pt x="32" y="88"/>
                      </a:cubicBezTo>
                      <a:cubicBezTo>
                        <a:pt x="32" y="89"/>
                        <a:pt x="34" y="90"/>
                        <a:pt x="35" y="90"/>
                      </a:cubicBezTo>
                      <a:cubicBezTo>
                        <a:pt x="35" y="90"/>
                        <a:pt x="37" y="90"/>
                        <a:pt x="38" y="90"/>
                      </a:cubicBezTo>
                      <a:cubicBezTo>
                        <a:pt x="39" y="91"/>
                        <a:pt x="38" y="92"/>
                        <a:pt x="39" y="92"/>
                      </a:cubicBezTo>
                      <a:cubicBezTo>
                        <a:pt x="40" y="92"/>
                        <a:pt x="41" y="95"/>
                        <a:pt x="41" y="95"/>
                      </a:cubicBezTo>
                      <a:cubicBezTo>
                        <a:pt x="41" y="95"/>
                        <a:pt x="41" y="97"/>
                        <a:pt x="41" y="98"/>
                      </a:cubicBezTo>
                      <a:cubicBezTo>
                        <a:pt x="41" y="98"/>
                        <a:pt x="41" y="99"/>
                        <a:pt x="42" y="100"/>
                      </a:cubicBezTo>
                      <a:cubicBezTo>
                        <a:pt x="42" y="100"/>
                        <a:pt x="44" y="100"/>
                        <a:pt x="44" y="100"/>
                      </a:cubicBezTo>
                      <a:cubicBezTo>
                        <a:pt x="44" y="100"/>
                        <a:pt x="43" y="102"/>
                        <a:pt x="45" y="102"/>
                      </a:cubicBezTo>
                      <a:cubicBezTo>
                        <a:pt x="47" y="103"/>
                        <a:pt x="48" y="103"/>
                        <a:pt x="49" y="104"/>
                      </a:cubicBezTo>
                      <a:cubicBezTo>
                        <a:pt x="49" y="104"/>
                        <a:pt x="48" y="105"/>
                        <a:pt x="50" y="105"/>
                      </a:cubicBezTo>
                      <a:cubicBezTo>
                        <a:pt x="52" y="105"/>
                        <a:pt x="54" y="105"/>
                        <a:pt x="55" y="106"/>
                      </a:cubicBezTo>
                      <a:cubicBezTo>
                        <a:pt x="56" y="106"/>
                        <a:pt x="55" y="107"/>
                        <a:pt x="57" y="109"/>
                      </a:cubicBezTo>
                      <a:cubicBezTo>
                        <a:pt x="60" y="110"/>
                        <a:pt x="60" y="111"/>
                        <a:pt x="61" y="111"/>
                      </a:cubicBezTo>
                      <a:cubicBezTo>
                        <a:pt x="62" y="111"/>
                        <a:pt x="63" y="111"/>
                        <a:pt x="63" y="113"/>
                      </a:cubicBezTo>
                      <a:cubicBezTo>
                        <a:pt x="62" y="115"/>
                        <a:pt x="62" y="116"/>
                        <a:pt x="61" y="117"/>
                      </a:cubicBezTo>
                      <a:cubicBezTo>
                        <a:pt x="60" y="118"/>
                        <a:pt x="59" y="120"/>
                        <a:pt x="58" y="121"/>
                      </a:cubicBezTo>
                      <a:cubicBezTo>
                        <a:pt x="58" y="122"/>
                        <a:pt x="57" y="123"/>
                        <a:pt x="58" y="124"/>
                      </a:cubicBezTo>
                      <a:cubicBezTo>
                        <a:pt x="58" y="126"/>
                        <a:pt x="59" y="127"/>
                        <a:pt x="59" y="128"/>
                      </a:cubicBezTo>
                      <a:cubicBezTo>
                        <a:pt x="59" y="129"/>
                        <a:pt x="59" y="131"/>
                        <a:pt x="59" y="132"/>
                      </a:cubicBezTo>
                      <a:cubicBezTo>
                        <a:pt x="58" y="133"/>
                        <a:pt x="58" y="134"/>
                        <a:pt x="58" y="134"/>
                      </a:cubicBezTo>
                      <a:cubicBezTo>
                        <a:pt x="58" y="134"/>
                        <a:pt x="59" y="136"/>
                        <a:pt x="58" y="137"/>
                      </a:cubicBezTo>
                      <a:cubicBezTo>
                        <a:pt x="57" y="138"/>
                        <a:pt x="55" y="140"/>
                        <a:pt x="54" y="140"/>
                      </a:cubicBezTo>
                      <a:cubicBezTo>
                        <a:pt x="53" y="140"/>
                        <a:pt x="51" y="142"/>
                        <a:pt x="51" y="142"/>
                      </a:cubicBezTo>
                      <a:cubicBezTo>
                        <a:pt x="51" y="142"/>
                        <a:pt x="51" y="146"/>
                        <a:pt x="51" y="147"/>
                      </a:cubicBezTo>
                      <a:cubicBezTo>
                        <a:pt x="51" y="147"/>
                        <a:pt x="47" y="154"/>
                        <a:pt x="49" y="155"/>
                      </a:cubicBezTo>
                      <a:cubicBezTo>
                        <a:pt x="50" y="156"/>
                        <a:pt x="50" y="158"/>
                        <a:pt x="50" y="159"/>
                      </a:cubicBezTo>
                      <a:cubicBezTo>
                        <a:pt x="49" y="160"/>
                        <a:pt x="49" y="160"/>
                        <a:pt x="49" y="160"/>
                      </a:cubicBezTo>
                      <a:cubicBezTo>
                        <a:pt x="48" y="161"/>
                        <a:pt x="46" y="161"/>
                        <a:pt x="47" y="163"/>
                      </a:cubicBezTo>
                      <a:cubicBezTo>
                        <a:pt x="49" y="165"/>
                        <a:pt x="50" y="165"/>
                        <a:pt x="50" y="167"/>
                      </a:cubicBezTo>
                      <a:cubicBezTo>
                        <a:pt x="51" y="168"/>
                        <a:pt x="51" y="168"/>
                        <a:pt x="52" y="170"/>
                      </a:cubicBezTo>
                      <a:cubicBezTo>
                        <a:pt x="53" y="171"/>
                        <a:pt x="53" y="172"/>
                        <a:pt x="54" y="173"/>
                      </a:cubicBezTo>
                      <a:cubicBezTo>
                        <a:pt x="55" y="174"/>
                        <a:pt x="56" y="175"/>
                        <a:pt x="56" y="176"/>
                      </a:cubicBezTo>
                      <a:cubicBezTo>
                        <a:pt x="56" y="177"/>
                        <a:pt x="59" y="179"/>
                        <a:pt x="56" y="177"/>
                      </a:cubicBezTo>
                      <a:cubicBezTo>
                        <a:pt x="53" y="175"/>
                        <a:pt x="56" y="177"/>
                        <a:pt x="52" y="174"/>
                      </a:cubicBezTo>
                      <a:cubicBezTo>
                        <a:pt x="49" y="171"/>
                        <a:pt x="48" y="173"/>
                        <a:pt x="46" y="171"/>
                      </a:cubicBezTo>
                      <a:cubicBezTo>
                        <a:pt x="45" y="169"/>
                        <a:pt x="47" y="175"/>
                        <a:pt x="44" y="168"/>
                      </a:cubicBezTo>
                      <a:cubicBezTo>
                        <a:pt x="41" y="160"/>
                        <a:pt x="40" y="161"/>
                        <a:pt x="39" y="159"/>
                      </a:cubicBezTo>
                      <a:cubicBezTo>
                        <a:pt x="39" y="157"/>
                        <a:pt x="39" y="159"/>
                        <a:pt x="37" y="155"/>
                      </a:cubicBezTo>
                      <a:cubicBezTo>
                        <a:pt x="35" y="151"/>
                        <a:pt x="37" y="154"/>
                        <a:pt x="35" y="151"/>
                      </a:cubicBezTo>
                      <a:cubicBezTo>
                        <a:pt x="33" y="149"/>
                        <a:pt x="33" y="152"/>
                        <a:pt x="32" y="148"/>
                      </a:cubicBezTo>
                      <a:cubicBezTo>
                        <a:pt x="31" y="143"/>
                        <a:pt x="31" y="146"/>
                        <a:pt x="30" y="141"/>
                      </a:cubicBezTo>
                      <a:cubicBezTo>
                        <a:pt x="28" y="136"/>
                        <a:pt x="31" y="136"/>
                        <a:pt x="28" y="133"/>
                      </a:cubicBezTo>
                      <a:cubicBezTo>
                        <a:pt x="25" y="131"/>
                        <a:pt x="25" y="132"/>
                        <a:pt x="24" y="131"/>
                      </a:cubicBezTo>
                      <a:cubicBezTo>
                        <a:pt x="23" y="129"/>
                        <a:pt x="25" y="130"/>
                        <a:pt x="22" y="126"/>
                      </a:cubicBezTo>
                      <a:cubicBezTo>
                        <a:pt x="20" y="122"/>
                        <a:pt x="16" y="120"/>
                        <a:pt x="16" y="113"/>
                      </a:cubicBezTo>
                      <a:cubicBezTo>
                        <a:pt x="16" y="105"/>
                        <a:pt x="16" y="104"/>
                        <a:pt x="16" y="104"/>
                      </a:cubicBezTo>
                      <a:cubicBezTo>
                        <a:pt x="16" y="104"/>
                        <a:pt x="13" y="101"/>
                        <a:pt x="14" y="97"/>
                      </a:cubicBezTo>
                      <a:cubicBezTo>
                        <a:pt x="15" y="92"/>
                        <a:pt x="16" y="94"/>
                        <a:pt x="15" y="92"/>
                      </a:cubicBezTo>
                      <a:cubicBezTo>
                        <a:pt x="15" y="91"/>
                        <a:pt x="14" y="91"/>
                        <a:pt x="13" y="89"/>
                      </a:cubicBezTo>
                      <a:cubicBezTo>
                        <a:pt x="12" y="88"/>
                        <a:pt x="12" y="88"/>
                        <a:pt x="11" y="87"/>
                      </a:cubicBezTo>
                      <a:cubicBezTo>
                        <a:pt x="11" y="86"/>
                        <a:pt x="11" y="83"/>
                        <a:pt x="11" y="83"/>
                      </a:cubicBezTo>
                      <a:cubicBezTo>
                        <a:pt x="10" y="84"/>
                        <a:pt x="10" y="84"/>
                        <a:pt x="10" y="84"/>
                      </a:cubicBezTo>
                      <a:cubicBezTo>
                        <a:pt x="10" y="84"/>
                        <a:pt x="0" y="182"/>
                        <a:pt x="97" y="197"/>
                      </a:cubicBezTo>
                      <a:cubicBezTo>
                        <a:pt x="97" y="197"/>
                        <a:pt x="75" y="192"/>
                        <a:pt x="73" y="187"/>
                      </a:cubicBezTo>
                      <a:cubicBezTo>
                        <a:pt x="73" y="187"/>
                        <a:pt x="72" y="183"/>
                        <a:pt x="73" y="183"/>
                      </a:cubicBezTo>
                      <a:cubicBezTo>
                        <a:pt x="74" y="183"/>
                        <a:pt x="76" y="184"/>
                        <a:pt x="77" y="183"/>
                      </a:cubicBezTo>
                      <a:cubicBezTo>
                        <a:pt x="79" y="181"/>
                        <a:pt x="80" y="180"/>
                        <a:pt x="80" y="180"/>
                      </a:cubicBezTo>
                      <a:cubicBezTo>
                        <a:pt x="80" y="182"/>
                        <a:pt x="80" y="182"/>
                        <a:pt x="80" y="182"/>
                      </a:cubicBezTo>
                      <a:cubicBezTo>
                        <a:pt x="80" y="182"/>
                        <a:pt x="79" y="182"/>
                        <a:pt x="83" y="181"/>
                      </a:cubicBezTo>
                      <a:cubicBezTo>
                        <a:pt x="88" y="181"/>
                        <a:pt x="88" y="181"/>
                        <a:pt x="89" y="181"/>
                      </a:cubicBezTo>
                      <a:cubicBezTo>
                        <a:pt x="91" y="180"/>
                        <a:pt x="93" y="176"/>
                        <a:pt x="94" y="178"/>
                      </a:cubicBezTo>
                      <a:cubicBezTo>
                        <a:pt x="95" y="181"/>
                        <a:pt x="93" y="180"/>
                        <a:pt x="95" y="181"/>
                      </a:cubicBezTo>
                      <a:cubicBezTo>
                        <a:pt x="97" y="181"/>
                        <a:pt x="101" y="180"/>
                        <a:pt x="101" y="180"/>
                      </a:cubicBezTo>
                      <a:cubicBezTo>
                        <a:pt x="101" y="180"/>
                        <a:pt x="108" y="181"/>
                        <a:pt x="108" y="180"/>
                      </a:cubicBezTo>
                      <a:cubicBezTo>
                        <a:pt x="109" y="179"/>
                        <a:pt x="109" y="178"/>
                        <a:pt x="110" y="178"/>
                      </a:cubicBezTo>
                      <a:cubicBezTo>
                        <a:pt x="111" y="178"/>
                        <a:pt x="112" y="180"/>
                        <a:pt x="112" y="180"/>
                      </a:cubicBezTo>
                      <a:cubicBezTo>
                        <a:pt x="108" y="182"/>
                        <a:pt x="108" y="182"/>
                        <a:pt x="108" y="182"/>
                      </a:cubicBezTo>
                      <a:cubicBezTo>
                        <a:pt x="105" y="185"/>
                        <a:pt x="105" y="185"/>
                        <a:pt x="105" y="185"/>
                      </a:cubicBezTo>
                      <a:cubicBezTo>
                        <a:pt x="105" y="185"/>
                        <a:pt x="103" y="185"/>
                        <a:pt x="105" y="186"/>
                      </a:cubicBezTo>
                      <a:cubicBezTo>
                        <a:pt x="106" y="187"/>
                        <a:pt x="107" y="187"/>
                        <a:pt x="108" y="187"/>
                      </a:cubicBezTo>
                      <a:cubicBezTo>
                        <a:pt x="110" y="187"/>
                        <a:pt x="114" y="190"/>
                        <a:pt x="115" y="188"/>
                      </a:cubicBezTo>
                      <a:cubicBezTo>
                        <a:pt x="116" y="186"/>
                        <a:pt x="116" y="186"/>
                        <a:pt x="117" y="185"/>
                      </a:cubicBezTo>
                      <a:cubicBezTo>
                        <a:pt x="117" y="184"/>
                        <a:pt x="117" y="182"/>
                        <a:pt x="119" y="182"/>
                      </a:cubicBezTo>
                      <a:cubicBezTo>
                        <a:pt x="120" y="182"/>
                        <a:pt x="122" y="183"/>
                        <a:pt x="122" y="183"/>
                      </a:cubicBezTo>
                      <a:cubicBezTo>
                        <a:pt x="121" y="186"/>
                        <a:pt x="121" y="186"/>
                        <a:pt x="121" y="186"/>
                      </a:cubicBezTo>
                      <a:cubicBezTo>
                        <a:pt x="121" y="186"/>
                        <a:pt x="123" y="186"/>
                        <a:pt x="125" y="186"/>
                      </a:cubicBezTo>
                      <a:cubicBezTo>
                        <a:pt x="126" y="186"/>
                        <a:pt x="126" y="188"/>
                        <a:pt x="128" y="186"/>
                      </a:cubicBezTo>
                      <a:cubicBezTo>
                        <a:pt x="129" y="184"/>
                        <a:pt x="129" y="184"/>
                        <a:pt x="131" y="184"/>
                      </a:cubicBezTo>
                      <a:cubicBezTo>
                        <a:pt x="133" y="184"/>
                        <a:pt x="135" y="183"/>
                        <a:pt x="136" y="183"/>
                      </a:cubicBezTo>
                      <a:cubicBezTo>
                        <a:pt x="136" y="184"/>
                        <a:pt x="138" y="184"/>
                        <a:pt x="139" y="184"/>
                      </a:cubicBezTo>
                      <a:cubicBezTo>
                        <a:pt x="139" y="184"/>
                        <a:pt x="143" y="186"/>
                        <a:pt x="143" y="186"/>
                      </a:cubicBezTo>
                      <a:cubicBezTo>
                        <a:pt x="144" y="185"/>
                        <a:pt x="148" y="186"/>
                        <a:pt x="148" y="186"/>
                      </a:cubicBezTo>
                      <a:cubicBezTo>
                        <a:pt x="148" y="186"/>
                        <a:pt x="137" y="196"/>
                        <a:pt x="113" y="197"/>
                      </a:cubicBezTo>
                      <a:cubicBezTo>
                        <a:pt x="113" y="197"/>
                        <a:pt x="167" y="199"/>
                        <a:pt x="197" y="146"/>
                      </a:cubicBezTo>
                      <a:cubicBezTo>
                        <a:pt x="228" y="94"/>
                        <a:pt x="206" y="26"/>
                        <a:pt x="137" y="3"/>
                      </a:cubicBezTo>
                      <a:cubicBezTo>
                        <a:pt x="137" y="3"/>
                        <a:pt x="189" y="22"/>
                        <a:pt x="203" y="71"/>
                      </a:cubicBezTo>
                      <a:cubicBezTo>
                        <a:pt x="202" y="72"/>
                        <a:pt x="202" y="72"/>
                        <a:pt x="202" y="72"/>
                      </a:cubicBezTo>
                      <a:cubicBezTo>
                        <a:pt x="201" y="71"/>
                        <a:pt x="201" y="72"/>
                        <a:pt x="200" y="69"/>
                      </a:cubicBezTo>
                      <a:cubicBezTo>
                        <a:pt x="199" y="67"/>
                        <a:pt x="199" y="68"/>
                        <a:pt x="199" y="66"/>
                      </a:cubicBezTo>
                      <a:cubicBezTo>
                        <a:pt x="198" y="64"/>
                        <a:pt x="198" y="65"/>
                        <a:pt x="197" y="64"/>
                      </a:cubicBezTo>
                      <a:cubicBezTo>
                        <a:pt x="195" y="62"/>
                        <a:pt x="195" y="62"/>
                        <a:pt x="194" y="61"/>
                      </a:cubicBezTo>
                      <a:cubicBezTo>
                        <a:pt x="193" y="61"/>
                        <a:pt x="192" y="58"/>
                        <a:pt x="192" y="57"/>
                      </a:cubicBezTo>
                      <a:cubicBezTo>
                        <a:pt x="191" y="56"/>
                        <a:pt x="189" y="55"/>
                        <a:pt x="188" y="55"/>
                      </a:cubicBezTo>
                      <a:cubicBezTo>
                        <a:pt x="187" y="55"/>
                        <a:pt x="188" y="54"/>
                        <a:pt x="187" y="55"/>
                      </a:cubicBezTo>
                      <a:cubicBezTo>
                        <a:pt x="187" y="56"/>
                        <a:pt x="189" y="58"/>
                        <a:pt x="189" y="58"/>
                      </a:cubicBezTo>
                      <a:cubicBezTo>
                        <a:pt x="189" y="62"/>
                        <a:pt x="189" y="62"/>
                        <a:pt x="189" y="62"/>
                      </a:cubicBezTo>
                      <a:cubicBezTo>
                        <a:pt x="189" y="62"/>
                        <a:pt x="190" y="65"/>
                        <a:pt x="190" y="66"/>
                      </a:cubicBezTo>
                      <a:cubicBezTo>
                        <a:pt x="190" y="67"/>
                        <a:pt x="189" y="70"/>
                        <a:pt x="189" y="70"/>
                      </a:cubicBezTo>
                      <a:cubicBezTo>
                        <a:pt x="189" y="70"/>
                        <a:pt x="188" y="72"/>
                        <a:pt x="187" y="73"/>
                      </a:cubicBezTo>
                      <a:cubicBezTo>
                        <a:pt x="186" y="73"/>
                        <a:pt x="181" y="74"/>
                        <a:pt x="181" y="74"/>
                      </a:cubicBezTo>
                      <a:cubicBezTo>
                        <a:pt x="181" y="74"/>
                        <a:pt x="179" y="72"/>
                        <a:pt x="179" y="71"/>
                      </a:cubicBezTo>
                      <a:cubicBezTo>
                        <a:pt x="178" y="69"/>
                        <a:pt x="175" y="69"/>
                        <a:pt x="174" y="68"/>
                      </a:cubicBezTo>
                      <a:cubicBezTo>
                        <a:pt x="174" y="67"/>
                        <a:pt x="175" y="66"/>
                        <a:pt x="173" y="64"/>
                      </a:cubicBezTo>
                      <a:cubicBezTo>
                        <a:pt x="172" y="62"/>
                        <a:pt x="173" y="63"/>
                        <a:pt x="172" y="61"/>
                      </a:cubicBezTo>
                      <a:cubicBezTo>
                        <a:pt x="170" y="59"/>
                        <a:pt x="170" y="59"/>
                        <a:pt x="170" y="59"/>
                      </a:cubicBezTo>
                      <a:cubicBezTo>
                        <a:pt x="170" y="59"/>
                        <a:pt x="166" y="58"/>
                        <a:pt x="167" y="60"/>
                      </a:cubicBezTo>
                      <a:cubicBezTo>
                        <a:pt x="168" y="63"/>
                        <a:pt x="167" y="65"/>
                        <a:pt x="168" y="65"/>
                      </a:cubicBezTo>
                      <a:cubicBezTo>
                        <a:pt x="169" y="66"/>
                        <a:pt x="170" y="65"/>
                        <a:pt x="171" y="67"/>
                      </a:cubicBezTo>
                      <a:cubicBezTo>
                        <a:pt x="172" y="69"/>
                        <a:pt x="172" y="70"/>
                        <a:pt x="172" y="71"/>
                      </a:cubicBezTo>
                      <a:cubicBezTo>
                        <a:pt x="173" y="71"/>
                        <a:pt x="173" y="74"/>
                        <a:pt x="174" y="75"/>
                      </a:cubicBezTo>
                      <a:cubicBezTo>
                        <a:pt x="175" y="75"/>
                        <a:pt x="178" y="75"/>
                        <a:pt x="178" y="76"/>
                      </a:cubicBezTo>
                      <a:cubicBezTo>
                        <a:pt x="177" y="77"/>
                        <a:pt x="176" y="78"/>
                        <a:pt x="178" y="79"/>
                      </a:cubicBezTo>
                      <a:cubicBezTo>
                        <a:pt x="179" y="79"/>
                        <a:pt x="179" y="80"/>
                        <a:pt x="180" y="80"/>
                      </a:cubicBezTo>
                      <a:cubicBezTo>
                        <a:pt x="181" y="80"/>
                        <a:pt x="181" y="80"/>
                        <a:pt x="182" y="79"/>
                      </a:cubicBezTo>
                      <a:cubicBezTo>
                        <a:pt x="184" y="79"/>
                        <a:pt x="186" y="79"/>
                        <a:pt x="186" y="79"/>
                      </a:cubicBezTo>
                      <a:cubicBezTo>
                        <a:pt x="186" y="79"/>
                        <a:pt x="188" y="80"/>
                        <a:pt x="188" y="81"/>
                      </a:cubicBezTo>
                      <a:cubicBezTo>
                        <a:pt x="188" y="82"/>
                        <a:pt x="187" y="86"/>
                        <a:pt x="187" y="86"/>
                      </a:cubicBezTo>
                      <a:cubicBezTo>
                        <a:pt x="185" y="90"/>
                        <a:pt x="185" y="90"/>
                        <a:pt x="185" y="90"/>
                      </a:cubicBezTo>
                      <a:cubicBezTo>
                        <a:pt x="185" y="90"/>
                        <a:pt x="185" y="97"/>
                        <a:pt x="184" y="97"/>
                      </a:cubicBezTo>
                      <a:cubicBezTo>
                        <a:pt x="183" y="97"/>
                        <a:pt x="182" y="100"/>
                        <a:pt x="181" y="100"/>
                      </a:cubicBezTo>
                      <a:cubicBezTo>
                        <a:pt x="180" y="101"/>
                        <a:pt x="180" y="105"/>
                        <a:pt x="180" y="105"/>
                      </a:cubicBezTo>
                      <a:cubicBezTo>
                        <a:pt x="178" y="108"/>
                        <a:pt x="178" y="108"/>
                        <a:pt x="178" y="108"/>
                      </a:cubicBezTo>
                      <a:cubicBezTo>
                        <a:pt x="178" y="108"/>
                        <a:pt x="178" y="111"/>
                        <a:pt x="178" y="112"/>
                      </a:cubicBezTo>
                      <a:cubicBezTo>
                        <a:pt x="178" y="113"/>
                        <a:pt x="179" y="117"/>
                        <a:pt x="178" y="119"/>
                      </a:cubicBezTo>
                      <a:cubicBezTo>
                        <a:pt x="178" y="121"/>
                        <a:pt x="175" y="122"/>
                        <a:pt x="175" y="122"/>
                      </a:cubicBezTo>
                      <a:cubicBezTo>
                        <a:pt x="175" y="122"/>
                        <a:pt x="179" y="126"/>
                        <a:pt x="177" y="126"/>
                      </a:cubicBezTo>
                      <a:cubicBezTo>
                        <a:pt x="175" y="127"/>
                        <a:pt x="173" y="129"/>
                        <a:pt x="173" y="130"/>
                      </a:cubicBezTo>
                      <a:cubicBezTo>
                        <a:pt x="172" y="131"/>
                        <a:pt x="172" y="132"/>
                        <a:pt x="171" y="132"/>
                      </a:cubicBezTo>
                      <a:cubicBezTo>
                        <a:pt x="170" y="133"/>
                        <a:pt x="168" y="133"/>
                        <a:pt x="168" y="134"/>
                      </a:cubicBezTo>
                      <a:cubicBezTo>
                        <a:pt x="168" y="134"/>
                        <a:pt x="168" y="137"/>
                        <a:pt x="168" y="137"/>
                      </a:cubicBezTo>
                      <a:cubicBezTo>
                        <a:pt x="164" y="142"/>
                        <a:pt x="164" y="142"/>
                        <a:pt x="164" y="142"/>
                      </a:cubicBezTo>
                      <a:cubicBezTo>
                        <a:pt x="160" y="146"/>
                        <a:pt x="160" y="146"/>
                        <a:pt x="160" y="146"/>
                      </a:cubicBezTo>
                      <a:cubicBezTo>
                        <a:pt x="160" y="146"/>
                        <a:pt x="160" y="149"/>
                        <a:pt x="159" y="149"/>
                      </a:cubicBezTo>
                      <a:cubicBezTo>
                        <a:pt x="158" y="149"/>
                        <a:pt x="153" y="151"/>
                        <a:pt x="152" y="152"/>
                      </a:cubicBezTo>
                      <a:cubicBezTo>
                        <a:pt x="152" y="152"/>
                        <a:pt x="148" y="154"/>
                        <a:pt x="147" y="154"/>
                      </a:cubicBezTo>
                      <a:cubicBezTo>
                        <a:pt x="146" y="154"/>
                        <a:pt x="148" y="157"/>
                        <a:pt x="146" y="154"/>
                      </a:cubicBezTo>
                      <a:cubicBezTo>
                        <a:pt x="144" y="151"/>
                        <a:pt x="145" y="153"/>
                        <a:pt x="144" y="149"/>
                      </a:cubicBezTo>
                      <a:cubicBezTo>
                        <a:pt x="142" y="145"/>
                        <a:pt x="142" y="148"/>
                        <a:pt x="142" y="145"/>
                      </a:cubicBezTo>
                      <a:cubicBezTo>
                        <a:pt x="142" y="143"/>
                        <a:pt x="142" y="145"/>
                        <a:pt x="142" y="143"/>
                      </a:cubicBezTo>
                      <a:cubicBezTo>
                        <a:pt x="142" y="140"/>
                        <a:pt x="143" y="142"/>
                        <a:pt x="141" y="139"/>
                      </a:cubicBezTo>
                      <a:cubicBezTo>
                        <a:pt x="140" y="136"/>
                        <a:pt x="140" y="137"/>
                        <a:pt x="138" y="135"/>
                      </a:cubicBezTo>
                      <a:cubicBezTo>
                        <a:pt x="136" y="133"/>
                        <a:pt x="135" y="135"/>
                        <a:pt x="136" y="132"/>
                      </a:cubicBezTo>
                      <a:cubicBezTo>
                        <a:pt x="137" y="129"/>
                        <a:pt x="137" y="132"/>
                        <a:pt x="137" y="129"/>
                      </a:cubicBezTo>
                      <a:cubicBezTo>
                        <a:pt x="138" y="126"/>
                        <a:pt x="137" y="125"/>
                        <a:pt x="139" y="124"/>
                      </a:cubicBezTo>
                      <a:cubicBezTo>
                        <a:pt x="141" y="123"/>
                        <a:pt x="142" y="122"/>
                        <a:pt x="142" y="121"/>
                      </a:cubicBezTo>
                      <a:cubicBezTo>
                        <a:pt x="142" y="119"/>
                        <a:pt x="142" y="118"/>
                        <a:pt x="142" y="117"/>
                      </a:cubicBezTo>
                      <a:cubicBezTo>
                        <a:pt x="141" y="116"/>
                        <a:pt x="139" y="114"/>
                        <a:pt x="139" y="113"/>
                      </a:cubicBezTo>
                      <a:cubicBezTo>
                        <a:pt x="139" y="112"/>
                        <a:pt x="139" y="113"/>
                        <a:pt x="137" y="111"/>
                      </a:cubicBezTo>
                      <a:cubicBezTo>
                        <a:pt x="136" y="109"/>
                        <a:pt x="135" y="108"/>
                        <a:pt x="135" y="108"/>
                      </a:cubicBezTo>
                      <a:cubicBezTo>
                        <a:pt x="135" y="108"/>
                        <a:pt x="135" y="103"/>
                        <a:pt x="135" y="101"/>
                      </a:cubicBezTo>
                      <a:cubicBezTo>
                        <a:pt x="135" y="99"/>
                        <a:pt x="134" y="102"/>
                        <a:pt x="135" y="99"/>
                      </a:cubicBezTo>
                      <a:cubicBezTo>
                        <a:pt x="135" y="96"/>
                        <a:pt x="135" y="94"/>
                        <a:pt x="135" y="94"/>
                      </a:cubicBezTo>
                      <a:cubicBezTo>
                        <a:pt x="135" y="94"/>
                        <a:pt x="132" y="92"/>
                        <a:pt x="131" y="92"/>
                      </a:cubicBezTo>
                      <a:cubicBezTo>
                        <a:pt x="129" y="92"/>
                        <a:pt x="129" y="94"/>
                        <a:pt x="127" y="93"/>
                      </a:cubicBezTo>
                      <a:cubicBezTo>
                        <a:pt x="125" y="91"/>
                        <a:pt x="126" y="90"/>
                        <a:pt x="125" y="89"/>
                      </a:cubicBezTo>
                      <a:cubicBezTo>
                        <a:pt x="124" y="89"/>
                        <a:pt x="123" y="89"/>
                        <a:pt x="122" y="90"/>
                      </a:cubicBezTo>
                      <a:cubicBezTo>
                        <a:pt x="121" y="91"/>
                        <a:pt x="118" y="91"/>
                        <a:pt x="116" y="91"/>
                      </a:cubicBezTo>
                      <a:cubicBezTo>
                        <a:pt x="114" y="92"/>
                        <a:pt x="113" y="92"/>
                        <a:pt x="110" y="92"/>
                      </a:cubicBezTo>
                      <a:cubicBezTo>
                        <a:pt x="108" y="92"/>
                        <a:pt x="104" y="93"/>
                        <a:pt x="102" y="92"/>
                      </a:cubicBezTo>
                      <a:cubicBezTo>
                        <a:pt x="100" y="91"/>
                        <a:pt x="100" y="92"/>
                        <a:pt x="99" y="90"/>
                      </a:cubicBezTo>
                      <a:cubicBezTo>
                        <a:pt x="98" y="88"/>
                        <a:pt x="99" y="88"/>
                        <a:pt x="97" y="87"/>
                      </a:cubicBezTo>
                      <a:cubicBezTo>
                        <a:pt x="95" y="86"/>
                        <a:pt x="94" y="87"/>
                        <a:pt x="94" y="85"/>
                      </a:cubicBezTo>
                      <a:cubicBezTo>
                        <a:pt x="94" y="82"/>
                        <a:pt x="95" y="83"/>
                        <a:pt x="93" y="81"/>
                      </a:cubicBezTo>
                      <a:cubicBezTo>
                        <a:pt x="92" y="79"/>
                        <a:pt x="94" y="82"/>
                        <a:pt x="92" y="79"/>
                      </a:cubicBezTo>
                      <a:cubicBezTo>
                        <a:pt x="89" y="76"/>
                        <a:pt x="88" y="79"/>
                        <a:pt x="89" y="76"/>
                      </a:cubicBezTo>
                      <a:cubicBezTo>
                        <a:pt x="90" y="74"/>
                        <a:pt x="91" y="75"/>
                        <a:pt x="91" y="73"/>
                      </a:cubicBezTo>
                      <a:cubicBezTo>
                        <a:pt x="91" y="70"/>
                        <a:pt x="95" y="74"/>
                        <a:pt x="92" y="68"/>
                      </a:cubicBezTo>
                      <a:cubicBezTo>
                        <a:pt x="90" y="63"/>
                        <a:pt x="89" y="64"/>
                        <a:pt x="92" y="60"/>
                      </a:cubicBezTo>
                      <a:cubicBezTo>
                        <a:pt x="94" y="55"/>
                        <a:pt x="97" y="54"/>
                        <a:pt x="98" y="53"/>
                      </a:cubicBezTo>
                      <a:cubicBezTo>
                        <a:pt x="98" y="52"/>
                        <a:pt x="99" y="50"/>
                        <a:pt x="100" y="49"/>
                      </a:cubicBezTo>
                      <a:cubicBezTo>
                        <a:pt x="101" y="48"/>
                        <a:pt x="100" y="48"/>
                        <a:pt x="102" y="48"/>
                      </a:cubicBezTo>
                      <a:cubicBezTo>
                        <a:pt x="104" y="48"/>
                        <a:pt x="107" y="47"/>
                        <a:pt x="108" y="46"/>
                      </a:cubicBezTo>
                      <a:cubicBezTo>
                        <a:pt x="109" y="45"/>
                        <a:pt x="111" y="42"/>
                        <a:pt x="112" y="42"/>
                      </a:cubicBezTo>
                      <a:cubicBezTo>
                        <a:pt x="113" y="42"/>
                        <a:pt x="113" y="42"/>
                        <a:pt x="115" y="42"/>
                      </a:cubicBezTo>
                      <a:cubicBezTo>
                        <a:pt x="117" y="41"/>
                        <a:pt x="117" y="41"/>
                        <a:pt x="119" y="41"/>
                      </a:cubicBezTo>
                      <a:cubicBezTo>
                        <a:pt x="120" y="41"/>
                        <a:pt x="117" y="42"/>
                        <a:pt x="121" y="41"/>
                      </a:cubicBezTo>
                      <a:cubicBezTo>
                        <a:pt x="125" y="40"/>
                        <a:pt x="124" y="40"/>
                        <a:pt x="125" y="40"/>
                      </a:cubicBezTo>
                      <a:cubicBezTo>
                        <a:pt x="126" y="40"/>
                        <a:pt x="126" y="41"/>
                        <a:pt x="127" y="41"/>
                      </a:cubicBezTo>
                      <a:cubicBezTo>
                        <a:pt x="129" y="41"/>
                        <a:pt x="129" y="38"/>
                        <a:pt x="129" y="41"/>
                      </a:cubicBezTo>
                      <a:cubicBezTo>
                        <a:pt x="129" y="45"/>
                        <a:pt x="128" y="46"/>
                        <a:pt x="130" y="46"/>
                      </a:cubicBezTo>
                      <a:cubicBezTo>
                        <a:pt x="133" y="47"/>
                        <a:pt x="130" y="47"/>
                        <a:pt x="133" y="47"/>
                      </a:cubicBezTo>
                      <a:cubicBezTo>
                        <a:pt x="136" y="47"/>
                        <a:pt x="135" y="47"/>
                        <a:pt x="137" y="48"/>
                      </a:cubicBezTo>
                      <a:cubicBezTo>
                        <a:pt x="138" y="48"/>
                        <a:pt x="139" y="49"/>
                        <a:pt x="141" y="49"/>
                      </a:cubicBezTo>
                      <a:cubicBezTo>
                        <a:pt x="143" y="49"/>
                        <a:pt x="140" y="52"/>
                        <a:pt x="143" y="49"/>
                      </a:cubicBezTo>
                      <a:cubicBezTo>
                        <a:pt x="146" y="46"/>
                        <a:pt x="141" y="46"/>
                        <a:pt x="146" y="46"/>
                      </a:cubicBezTo>
                      <a:cubicBezTo>
                        <a:pt x="151" y="47"/>
                        <a:pt x="152" y="48"/>
                        <a:pt x="153" y="48"/>
                      </a:cubicBezTo>
                      <a:cubicBezTo>
                        <a:pt x="154" y="47"/>
                        <a:pt x="154" y="48"/>
                        <a:pt x="156" y="47"/>
                      </a:cubicBezTo>
                      <a:cubicBezTo>
                        <a:pt x="159" y="46"/>
                        <a:pt x="159" y="46"/>
                        <a:pt x="160" y="46"/>
                      </a:cubicBezTo>
                      <a:cubicBezTo>
                        <a:pt x="161" y="47"/>
                        <a:pt x="161" y="49"/>
                        <a:pt x="162" y="47"/>
                      </a:cubicBezTo>
                      <a:cubicBezTo>
                        <a:pt x="163" y="45"/>
                        <a:pt x="165" y="45"/>
                        <a:pt x="162" y="44"/>
                      </a:cubicBezTo>
                      <a:cubicBezTo>
                        <a:pt x="159" y="42"/>
                        <a:pt x="158" y="44"/>
                        <a:pt x="158" y="42"/>
                      </a:cubicBezTo>
                      <a:cubicBezTo>
                        <a:pt x="157" y="40"/>
                        <a:pt x="160" y="41"/>
                        <a:pt x="157" y="40"/>
                      </a:cubicBezTo>
                      <a:cubicBezTo>
                        <a:pt x="154" y="40"/>
                        <a:pt x="155" y="40"/>
                        <a:pt x="153" y="39"/>
                      </a:cubicBezTo>
                      <a:cubicBezTo>
                        <a:pt x="151" y="38"/>
                        <a:pt x="149" y="41"/>
                        <a:pt x="148" y="39"/>
                      </a:cubicBezTo>
                      <a:cubicBezTo>
                        <a:pt x="147" y="37"/>
                        <a:pt x="143" y="41"/>
                        <a:pt x="147" y="37"/>
                      </a:cubicBezTo>
                      <a:cubicBezTo>
                        <a:pt x="151" y="34"/>
                        <a:pt x="149" y="32"/>
                        <a:pt x="152" y="33"/>
                      </a:cubicBezTo>
                      <a:cubicBezTo>
                        <a:pt x="155" y="34"/>
                        <a:pt x="154" y="36"/>
                        <a:pt x="155" y="35"/>
                      </a:cubicBezTo>
                      <a:cubicBezTo>
                        <a:pt x="157" y="33"/>
                        <a:pt x="160" y="32"/>
                        <a:pt x="157" y="30"/>
                      </a:cubicBezTo>
                      <a:cubicBezTo>
                        <a:pt x="154" y="28"/>
                        <a:pt x="156" y="29"/>
                        <a:pt x="153" y="28"/>
                      </a:cubicBezTo>
                      <a:cubicBezTo>
                        <a:pt x="150" y="26"/>
                        <a:pt x="147" y="33"/>
                        <a:pt x="146" y="32"/>
                      </a:cubicBezTo>
                      <a:cubicBezTo>
                        <a:pt x="145" y="31"/>
                        <a:pt x="144" y="30"/>
                        <a:pt x="143" y="31"/>
                      </a:cubicBezTo>
                      <a:cubicBezTo>
                        <a:pt x="142" y="31"/>
                        <a:pt x="142" y="34"/>
                        <a:pt x="142" y="36"/>
                      </a:cubicBezTo>
                      <a:cubicBezTo>
                        <a:pt x="142" y="38"/>
                        <a:pt x="143" y="38"/>
                        <a:pt x="140" y="37"/>
                      </a:cubicBezTo>
                      <a:cubicBezTo>
                        <a:pt x="137" y="35"/>
                        <a:pt x="144" y="36"/>
                        <a:pt x="137" y="33"/>
                      </a:cubicBezTo>
                      <a:cubicBezTo>
                        <a:pt x="130" y="31"/>
                        <a:pt x="128" y="31"/>
                        <a:pt x="127" y="32"/>
                      </a:cubicBezTo>
                      <a:cubicBezTo>
                        <a:pt x="126" y="33"/>
                        <a:pt x="125" y="33"/>
                        <a:pt x="124" y="34"/>
                      </a:cubicBezTo>
                      <a:cubicBezTo>
                        <a:pt x="123" y="35"/>
                        <a:pt x="126" y="36"/>
                        <a:pt x="123" y="35"/>
                      </a:cubicBezTo>
                      <a:cubicBezTo>
                        <a:pt x="120" y="33"/>
                        <a:pt x="118" y="35"/>
                        <a:pt x="118" y="35"/>
                      </a:cubicBezTo>
                      <a:cubicBezTo>
                        <a:pt x="118" y="35"/>
                        <a:pt x="117" y="35"/>
                        <a:pt x="116" y="36"/>
                      </a:cubicBezTo>
                      <a:cubicBezTo>
                        <a:pt x="114" y="37"/>
                        <a:pt x="112" y="38"/>
                        <a:pt x="111" y="37"/>
                      </a:cubicBezTo>
                      <a:cubicBezTo>
                        <a:pt x="109" y="37"/>
                        <a:pt x="106" y="38"/>
                        <a:pt x="109" y="34"/>
                      </a:cubicBezTo>
                      <a:cubicBezTo>
                        <a:pt x="111" y="31"/>
                        <a:pt x="109" y="33"/>
                        <a:pt x="113" y="31"/>
                      </a:cubicBezTo>
                      <a:cubicBezTo>
                        <a:pt x="117" y="30"/>
                        <a:pt x="123" y="29"/>
                        <a:pt x="118" y="28"/>
                      </a:cubicBezTo>
                      <a:cubicBezTo>
                        <a:pt x="113" y="27"/>
                        <a:pt x="121" y="27"/>
                        <a:pt x="114" y="24"/>
                      </a:cubicBezTo>
                      <a:cubicBezTo>
                        <a:pt x="107" y="21"/>
                        <a:pt x="107" y="25"/>
                        <a:pt x="107" y="21"/>
                      </a:cubicBezTo>
                      <a:cubicBezTo>
                        <a:pt x="108" y="16"/>
                        <a:pt x="107" y="16"/>
                        <a:pt x="106" y="16"/>
                      </a:cubicBezTo>
                      <a:cubicBezTo>
                        <a:pt x="104" y="16"/>
                        <a:pt x="100" y="17"/>
                        <a:pt x="98" y="18"/>
                      </a:cubicBezTo>
                      <a:cubicBezTo>
                        <a:pt x="97" y="18"/>
                        <a:pt x="99" y="19"/>
                        <a:pt x="96" y="17"/>
                      </a:cubicBezTo>
                      <a:cubicBezTo>
                        <a:pt x="92" y="15"/>
                        <a:pt x="91" y="18"/>
                        <a:pt x="92" y="15"/>
                      </a:cubicBezTo>
                      <a:cubicBezTo>
                        <a:pt x="94" y="13"/>
                        <a:pt x="94" y="12"/>
                        <a:pt x="96" y="11"/>
                      </a:cubicBezTo>
                      <a:cubicBezTo>
                        <a:pt x="98" y="9"/>
                        <a:pt x="97" y="3"/>
                        <a:pt x="102" y="5"/>
                      </a:cubicBezTo>
                      <a:cubicBezTo>
                        <a:pt x="106" y="8"/>
                        <a:pt x="105" y="7"/>
                        <a:pt x="108" y="7"/>
                      </a:cubicBezTo>
                      <a:cubicBezTo>
                        <a:pt x="112" y="7"/>
                        <a:pt x="114" y="7"/>
                        <a:pt x="114" y="6"/>
                      </a:cubicBezTo>
                      <a:cubicBezTo>
                        <a:pt x="114" y="5"/>
                        <a:pt x="109" y="3"/>
                        <a:pt x="109" y="3"/>
                      </a:cubicBezTo>
                      <a:cubicBezTo>
                        <a:pt x="109" y="3"/>
                        <a:pt x="108" y="4"/>
                        <a:pt x="109" y="3"/>
                      </a:cubicBezTo>
                      <a:cubicBezTo>
                        <a:pt x="109" y="2"/>
                        <a:pt x="110" y="1"/>
                        <a:pt x="110" y="1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109" y="0"/>
                        <a:pt x="96" y="0"/>
                        <a:pt x="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1234" y="4252"/>
                <a:ext cx="506" cy="461"/>
              </a:xfrm>
              <a:custGeom>
                <a:avLst/>
                <a:gdLst>
                  <a:gd name="T0" fmla="*/ 116 w 196"/>
                  <a:gd name="T1" fmla="*/ 2 h 179"/>
                  <a:gd name="T2" fmla="*/ 98 w 196"/>
                  <a:gd name="T3" fmla="*/ 0 h 179"/>
                  <a:gd name="T4" fmla="*/ 98 w 196"/>
                  <a:gd name="T5" fmla="*/ 17 h 179"/>
                  <a:gd name="T6" fmla="*/ 113 w 196"/>
                  <a:gd name="T7" fmla="*/ 18 h 179"/>
                  <a:gd name="T8" fmla="*/ 169 w 196"/>
                  <a:gd name="T9" fmla="*/ 105 h 179"/>
                  <a:gd name="T10" fmla="*/ 98 w 196"/>
                  <a:gd name="T11" fmla="*/ 163 h 179"/>
                  <a:gd name="T12" fmla="*/ 98 w 196"/>
                  <a:gd name="T13" fmla="*/ 179 h 179"/>
                  <a:gd name="T14" fmla="*/ 185 w 196"/>
                  <a:gd name="T15" fmla="*/ 108 h 179"/>
                  <a:gd name="T16" fmla="*/ 116 w 196"/>
                  <a:gd name="T17" fmla="*/ 2 h 179"/>
                  <a:gd name="T18" fmla="*/ 98 w 196"/>
                  <a:gd name="T19" fmla="*/ 0 h 179"/>
                  <a:gd name="T20" fmla="*/ 10 w 196"/>
                  <a:gd name="T21" fmla="*/ 71 h 179"/>
                  <a:gd name="T22" fmla="*/ 79 w 196"/>
                  <a:gd name="T23" fmla="*/ 177 h 179"/>
                  <a:gd name="T24" fmla="*/ 98 w 196"/>
                  <a:gd name="T25" fmla="*/ 179 h 179"/>
                  <a:gd name="T26" fmla="*/ 98 w 196"/>
                  <a:gd name="T27" fmla="*/ 163 h 179"/>
                  <a:gd name="T28" fmla="*/ 83 w 196"/>
                  <a:gd name="T29" fmla="*/ 161 h 179"/>
                  <a:gd name="T30" fmla="*/ 83 w 196"/>
                  <a:gd name="T31" fmla="*/ 161 h 179"/>
                  <a:gd name="T32" fmla="*/ 26 w 196"/>
                  <a:gd name="T33" fmla="*/ 75 h 179"/>
                  <a:gd name="T34" fmla="*/ 98 w 196"/>
                  <a:gd name="T35" fmla="*/ 17 h 179"/>
                  <a:gd name="T36" fmla="*/ 98 w 196"/>
                  <a:gd name="T3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6" h="179">
                    <a:moveTo>
                      <a:pt x="116" y="2"/>
                    </a:moveTo>
                    <a:cubicBezTo>
                      <a:pt x="110" y="1"/>
                      <a:pt x="104" y="0"/>
                      <a:pt x="98" y="0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3" y="17"/>
                      <a:pt x="108" y="17"/>
                      <a:pt x="113" y="18"/>
                    </a:cubicBezTo>
                    <a:cubicBezTo>
                      <a:pt x="152" y="27"/>
                      <a:pt x="177" y="65"/>
                      <a:pt x="169" y="105"/>
                    </a:cubicBezTo>
                    <a:cubicBezTo>
                      <a:pt x="162" y="139"/>
                      <a:pt x="131" y="163"/>
                      <a:pt x="98" y="163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39" y="179"/>
                      <a:pt x="177" y="150"/>
                      <a:pt x="185" y="108"/>
                    </a:cubicBezTo>
                    <a:cubicBezTo>
                      <a:pt x="196" y="60"/>
                      <a:pt x="165" y="12"/>
                      <a:pt x="116" y="2"/>
                    </a:cubicBezTo>
                    <a:close/>
                    <a:moveTo>
                      <a:pt x="98" y="0"/>
                    </a:moveTo>
                    <a:cubicBezTo>
                      <a:pt x="56" y="0"/>
                      <a:pt x="19" y="29"/>
                      <a:pt x="10" y="71"/>
                    </a:cubicBezTo>
                    <a:cubicBezTo>
                      <a:pt x="0" y="120"/>
                      <a:pt x="31" y="167"/>
                      <a:pt x="79" y="177"/>
                    </a:cubicBezTo>
                    <a:cubicBezTo>
                      <a:pt x="85" y="179"/>
                      <a:pt x="92" y="179"/>
                      <a:pt x="98" y="179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3" y="163"/>
                      <a:pt x="88" y="162"/>
                      <a:pt x="83" y="161"/>
                    </a:cubicBezTo>
                    <a:cubicBezTo>
                      <a:pt x="83" y="161"/>
                      <a:pt x="83" y="161"/>
                      <a:pt x="83" y="161"/>
                    </a:cubicBezTo>
                    <a:cubicBezTo>
                      <a:pt x="43" y="153"/>
                      <a:pt x="18" y="114"/>
                      <a:pt x="26" y="75"/>
                    </a:cubicBezTo>
                    <a:cubicBezTo>
                      <a:pt x="33" y="40"/>
                      <a:pt x="64" y="17"/>
                      <a:pt x="98" y="17"/>
                    </a:cubicBezTo>
                    <a:lnTo>
                      <a:pt x="9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42"/>
              <p:cNvSpPr/>
              <p:nvPr/>
            </p:nvSpPr>
            <p:spPr bwMode="auto">
              <a:xfrm>
                <a:off x="11366" y="4677"/>
                <a:ext cx="109" cy="234"/>
              </a:xfrm>
              <a:custGeom>
                <a:avLst/>
                <a:gdLst>
                  <a:gd name="T0" fmla="*/ 33 w 58"/>
                  <a:gd name="T1" fmla="*/ 125 h 125"/>
                  <a:gd name="T2" fmla="*/ 0 w 58"/>
                  <a:gd name="T3" fmla="*/ 118 h 125"/>
                  <a:gd name="T4" fmla="*/ 25 w 58"/>
                  <a:gd name="T5" fmla="*/ 0 h 125"/>
                  <a:gd name="T6" fmla="*/ 58 w 58"/>
                  <a:gd name="T7" fmla="*/ 7 h 125"/>
                  <a:gd name="T8" fmla="*/ 33 w 58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5">
                    <a:moveTo>
                      <a:pt x="33" y="125"/>
                    </a:moveTo>
                    <a:lnTo>
                      <a:pt x="0" y="118"/>
                    </a:lnTo>
                    <a:lnTo>
                      <a:pt x="25" y="0"/>
                    </a:lnTo>
                    <a:lnTo>
                      <a:pt x="58" y="7"/>
                    </a:lnTo>
                    <a:lnTo>
                      <a:pt x="33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43"/>
              <p:cNvSpPr/>
              <p:nvPr/>
            </p:nvSpPr>
            <p:spPr bwMode="auto">
              <a:xfrm>
                <a:off x="11321" y="4749"/>
                <a:ext cx="154" cy="317"/>
              </a:xfrm>
              <a:custGeom>
                <a:avLst/>
                <a:gdLst>
                  <a:gd name="T0" fmla="*/ 40 w 60"/>
                  <a:gd name="T1" fmla="*/ 106 h 123"/>
                  <a:gd name="T2" fmla="*/ 18 w 60"/>
                  <a:gd name="T3" fmla="*/ 121 h 123"/>
                  <a:gd name="T4" fmla="*/ 3 w 60"/>
                  <a:gd name="T5" fmla="*/ 98 h 123"/>
                  <a:gd name="T6" fmla="*/ 20 w 60"/>
                  <a:gd name="T7" fmla="*/ 17 h 123"/>
                  <a:gd name="T8" fmla="*/ 42 w 60"/>
                  <a:gd name="T9" fmla="*/ 2 h 123"/>
                  <a:gd name="T10" fmla="*/ 57 w 60"/>
                  <a:gd name="T11" fmla="*/ 25 h 123"/>
                  <a:gd name="T12" fmla="*/ 40 w 60"/>
                  <a:gd name="T13" fmla="*/ 10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3">
                    <a:moveTo>
                      <a:pt x="40" y="106"/>
                    </a:moveTo>
                    <a:cubicBezTo>
                      <a:pt x="38" y="116"/>
                      <a:pt x="28" y="123"/>
                      <a:pt x="18" y="121"/>
                    </a:cubicBezTo>
                    <a:cubicBezTo>
                      <a:pt x="7" y="118"/>
                      <a:pt x="0" y="108"/>
                      <a:pt x="3" y="9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2" y="6"/>
                      <a:pt x="32" y="0"/>
                      <a:pt x="42" y="2"/>
                    </a:cubicBezTo>
                    <a:cubicBezTo>
                      <a:pt x="53" y="4"/>
                      <a:pt x="60" y="14"/>
                      <a:pt x="57" y="25"/>
                    </a:cubicBezTo>
                    <a:lnTo>
                      <a:pt x="4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44"/>
              <p:cNvSpPr/>
              <p:nvPr/>
            </p:nvSpPr>
            <p:spPr bwMode="auto">
              <a:xfrm>
                <a:off x="9917" y="1199"/>
                <a:ext cx="619" cy="566"/>
              </a:xfrm>
              <a:custGeom>
                <a:avLst/>
                <a:gdLst>
                  <a:gd name="T0" fmla="*/ 117 w 240"/>
                  <a:gd name="T1" fmla="*/ 220 h 220"/>
                  <a:gd name="T2" fmla="*/ 0 w 240"/>
                  <a:gd name="T3" fmla="*/ 219 h 220"/>
                  <a:gd name="T4" fmla="*/ 0 w 240"/>
                  <a:gd name="T5" fmla="*/ 44 h 220"/>
                  <a:gd name="T6" fmla="*/ 120 w 240"/>
                  <a:gd name="T7" fmla="*/ 44 h 220"/>
                  <a:gd name="T8" fmla="*/ 240 w 240"/>
                  <a:gd name="T9" fmla="*/ 44 h 220"/>
                  <a:gd name="T10" fmla="*/ 240 w 240"/>
                  <a:gd name="T11" fmla="*/ 219 h 220"/>
                  <a:gd name="T12" fmla="*/ 117 w 240"/>
                  <a:gd name="T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20">
                    <a:moveTo>
                      <a:pt x="117" y="220"/>
                    </a:moveTo>
                    <a:cubicBezTo>
                      <a:pt x="117" y="220"/>
                      <a:pt x="76" y="179"/>
                      <a:pt x="0" y="21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78" y="0"/>
                      <a:pt x="120" y="44"/>
                    </a:cubicBezTo>
                    <a:cubicBezTo>
                      <a:pt x="240" y="44"/>
                      <a:pt x="240" y="44"/>
                      <a:pt x="240" y="44"/>
                    </a:cubicBezTo>
                    <a:cubicBezTo>
                      <a:pt x="240" y="219"/>
                      <a:pt x="240" y="219"/>
                      <a:pt x="240" y="219"/>
                    </a:cubicBezTo>
                    <a:lnTo>
                      <a:pt x="117" y="2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45"/>
              <p:cNvSpPr>
                <a:spLocks noEditPoints="1"/>
              </p:cNvSpPr>
              <p:nvPr/>
            </p:nvSpPr>
            <p:spPr bwMode="auto">
              <a:xfrm>
                <a:off x="9733" y="4342"/>
                <a:ext cx="754" cy="624"/>
              </a:xfrm>
              <a:custGeom>
                <a:avLst/>
                <a:gdLst>
                  <a:gd name="T0" fmla="*/ 199 w 293"/>
                  <a:gd name="T1" fmla="*/ 192 h 242"/>
                  <a:gd name="T2" fmla="*/ 219 w 293"/>
                  <a:gd name="T3" fmla="*/ 205 h 242"/>
                  <a:gd name="T4" fmla="*/ 219 w 293"/>
                  <a:gd name="T5" fmla="*/ 214 h 242"/>
                  <a:gd name="T6" fmla="*/ 199 w 293"/>
                  <a:gd name="T7" fmla="*/ 214 h 242"/>
                  <a:gd name="T8" fmla="*/ 219 w 293"/>
                  <a:gd name="T9" fmla="*/ 242 h 242"/>
                  <a:gd name="T10" fmla="*/ 242 w 293"/>
                  <a:gd name="T11" fmla="*/ 216 h 242"/>
                  <a:gd name="T12" fmla="*/ 199 w 293"/>
                  <a:gd name="T13" fmla="*/ 170 h 242"/>
                  <a:gd name="T14" fmla="*/ 293 w 293"/>
                  <a:gd name="T15" fmla="*/ 147 h 242"/>
                  <a:gd name="T16" fmla="*/ 269 w 293"/>
                  <a:gd name="T17" fmla="*/ 0 h 242"/>
                  <a:gd name="T18" fmla="*/ 199 w 293"/>
                  <a:gd name="T19" fmla="*/ 16 h 242"/>
                  <a:gd name="T20" fmla="*/ 275 w 293"/>
                  <a:gd name="T21" fmla="*/ 35 h 242"/>
                  <a:gd name="T22" fmla="*/ 256 w 293"/>
                  <a:gd name="T23" fmla="*/ 154 h 242"/>
                  <a:gd name="T24" fmla="*/ 199 w 293"/>
                  <a:gd name="T25" fmla="*/ 170 h 242"/>
                  <a:gd name="T26" fmla="*/ 175 w 293"/>
                  <a:gd name="T27" fmla="*/ 192 h 242"/>
                  <a:gd name="T28" fmla="*/ 199 w 293"/>
                  <a:gd name="T29" fmla="*/ 170 h 242"/>
                  <a:gd name="T30" fmla="*/ 146 w 293"/>
                  <a:gd name="T31" fmla="*/ 154 h 242"/>
                  <a:gd name="T32" fmla="*/ 199 w 293"/>
                  <a:gd name="T33" fmla="*/ 242 h 242"/>
                  <a:gd name="T34" fmla="*/ 179 w 293"/>
                  <a:gd name="T35" fmla="*/ 214 h 242"/>
                  <a:gd name="T36" fmla="*/ 179 w 293"/>
                  <a:gd name="T37" fmla="*/ 205 h 242"/>
                  <a:gd name="T38" fmla="*/ 199 w 293"/>
                  <a:gd name="T39" fmla="*/ 192 h 242"/>
                  <a:gd name="T40" fmla="*/ 146 w 293"/>
                  <a:gd name="T41" fmla="*/ 0 h 242"/>
                  <a:gd name="T42" fmla="*/ 199 w 293"/>
                  <a:gd name="T43" fmla="*/ 16 h 242"/>
                  <a:gd name="T44" fmla="*/ 146 w 293"/>
                  <a:gd name="T45" fmla="*/ 0 h 242"/>
                  <a:gd name="T46" fmla="*/ 0 w 293"/>
                  <a:gd name="T47" fmla="*/ 24 h 242"/>
                  <a:gd name="T48" fmla="*/ 23 w 293"/>
                  <a:gd name="T49" fmla="*/ 170 h 242"/>
                  <a:gd name="T50" fmla="*/ 117 w 293"/>
                  <a:gd name="T51" fmla="*/ 192 h 242"/>
                  <a:gd name="T52" fmla="*/ 52 w 293"/>
                  <a:gd name="T53" fmla="*/ 216 h 242"/>
                  <a:gd name="T54" fmla="*/ 75 w 293"/>
                  <a:gd name="T55" fmla="*/ 242 h 242"/>
                  <a:gd name="T56" fmla="*/ 146 w 293"/>
                  <a:gd name="T57" fmla="*/ 154 h 242"/>
                  <a:gd name="T58" fmla="*/ 37 w 293"/>
                  <a:gd name="T59" fmla="*/ 154 h 242"/>
                  <a:gd name="T60" fmla="*/ 17 w 293"/>
                  <a:gd name="T61" fmla="*/ 35 h 242"/>
                  <a:gd name="T62" fmla="*/ 146 w 293"/>
                  <a:gd name="T63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3" h="242">
                    <a:moveTo>
                      <a:pt x="219" y="192"/>
                    </a:moveTo>
                    <a:cubicBezTo>
                      <a:pt x="199" y="192"/>
                      <a:pt x="199" y="192"/>
                      <a:pt x="199" y="192"/>
                    </a:cubicBezTo>
                    <a:cubicBezTo>
                      <a:pt x="199" y="205"/>
                      <a:pt x="199" y="205"/>
                      <a:pt x="199" y="205"/>
                    </a:cubicBezTo>
                    <a:cubicBezTo>
                      <a:pt x="219" y="205"/>
                      <a:pt x="219" y="205"/>
                      <a:pt x="219" y="205"/>
                    </a:cubicBezTo>
                    <a:cubicBezTo>
                      <a:pt x="221" y="205"/>
                      <a:pt x="223" y="207"/>
                      <a:pt x="223" y="209"/>
                    </a:cubicBezTo>
                    <a:cubicBezTo>
                      <a:pt x="223" y="212"/>
                      <a:pt x="221" y="214"/>
                      <a:pt x="219" y="214"/>
                    </a:cubicBezTo>
                    <a:cubicBezTo>
                      <a:pt x="219" y="214"/>
                      <a:pt x="219" y="214"/>
                      <a:pt x="219" y="214"/>
                    </a:cubicBezTo>
                    <a:cubicBezTo>
                      <a:pt x="199" y="214"/>
                      <a:pt x="199" y="214"/>
                      <a:pt x="199" y="214"/>
                    </a:cubicBezTo>
                    <a:cubicBezTo>
                      <a:pt x="199" y="242"/>
                      <a:pt x="199" y="242"/>
                      <a:pt x="199" y="242"/>
                    </a:cubicBezTo>
                    <a:cubicBezTo>
                      <a:pt x="219" y="242"/>
                      <a:pt x="219" y="242"/>
                      <a:pt x="219" y="242"/>
                    </a:cubicBezTo>
                    <a:cubicBezTo>
                      <a:pt x="232" y="242"/>
                      <a:pt x="242" y="232"/>
                      <a:pt x="242" y="219"/>
                    </a:cubicBezTo>
                    <a:cubicBezTo>
                      <a:pt x="242" y="216"/>
                      <a:pt x="242" y="216"/>
                      <a:pt x="242" y="216"/>
                    </a:cubicBezTo>
                    <a:cubicBezTo>
                      <a:pt x="242" y="203"/>
                      <a:pt x="232" y="192"/>
                      <a:pt x="219" y="192"/>
                    </a:cubicBezTo>
                    <a:close/>
                    <a:moveTo>
                      <a:pt x="199" y="170"/>
                    </a:moveTo>
                    <a:cubicBezTo>
                      <a:pt x="269" y="170"/>
                      <a:pt x="269" y="170"/>
                      <a:pt x="269" y="170"/>
                    </a:cubicBezTo>
                    <a:cubicBezTo>
                      <a:pt x="282" y="170"/>
                      <a:pt x="293" y="160"/>
                      <a:pt x="293" y="147"/>
                    </a:cubicBezTo>
                    <a:cubicBezTo>
                      <a:pt x="293" y="24"/>
                      <a:pt x="293" y="24"/>
                      <a:pt x="293" y="24"/>
                    </a:cubicBezTo>
                    <a:cubicBezTo>
                      <a:pt x="293" y="11"/>
                      <a:pt x="282" y="0"/>
                      <a:pt x="26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67" y="16"/>
                      <a:pt x="275" y="24"/>
                      <a:pt x="275" y="35"/>
                    </a:cubicBezTo>
                    <a:cubicBezTo>
                      <a:pt x="275" y="135"/>
                      <a:pt x="275" y="135"/>
                      <a:pt x="275" y="135"/>
                    </a:cubicBezTo>
                    <a:cubicBezTo>
                      <a:pt x="275" y="146"/>
                      <a:pt x="267" y="154"/>
                      <a:pt x="256" y="154"/>
                    </a:cubicBezTo>
                    <a:cubicBezTo>
                      <a:pt x="199" y="154"/>
                      <a:pt x="199" y="154"/>
                      <a:pt x="199" y="154"/>
                    </a:cubicBezTo>
                    <a:lnTo>
                      <a:pt x="199" y="170"/>
                    </a:lnTo>
                    <a:close/>
                    <a:moveTo>
                      <a:pt x="199" y="192"/>
                    </a:moveTo>
                    <a:cubicBezTo>
                      <a:pt x="175" y="192"/>
                      <a:pt x="175" y="192"/>
                      <a:pt x="175" y="192"/>
                    </a:cubicBezTo>
                    <a:cubicBezTo>
                      <a:pt x="175" y="170"/>
                      <a:pt x="175" y="170"/>
                      <a:pt x="175" y="170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199" y="154"/>
                      <a:pt x="199" y="154"/>
                      <a:pt x="199" y="154"/>
                    </a:cubicBezTo>
                    <a:cubicBezTo>
                      <a:pt x="146" y="154"/>
                      <a:pt x="146" y="154"/>
                      <a:pt x="146" y="154"/>
                    </a:cubicBezTo>
                    <a:cubicBezTo>
                      <a:pt x="146" y="242"/>
                      <a:pt x="146" y="242"/>
                      <a:pt x="146" y="242"/>
                    </a:cubicBezTo>
                    <a:cubicBezTo>
                      <a:pt x="199" y="242"/>
                      <a:pt x="199" y="242"/>
                      <a:pt x="199" y="242"/>
                    </a:cubicBezTo>
                    <a:cubicBezTo>
                      <a:pt x="199" y="214"/>
                      <a:pt x="199" y="214"/>
                      <a:pt x="199" y="214"/>
                    </a:cubicBezTo>
                    <a:cubicBezTo>
                      <a:pt x="179" y="214"/>
                      <a:pt x="179" y="214"/>
                      <a:pt x="179" y="214"/>
                    </a:cubicBezTo>
                    <a:cubicBezTo>
                      <a:pt x="177" y="214"/>
                      <a:pt x="175" y="212"/>
                      <a:pt x="175" y="209"/>
                    </a:cubicBezTo>
                    <a:cubicBezTo>
                      <a:pt x="175" y="207"/>
                      <a:pt x="177" y="205"/>
                      <a:pt x="179" y="205"/>
                    </a:cubicBezTo>
                    <a:cubicBezTo>
                      <a:pt x="199" y="205"/>
                      <a:pt x="199" y="205"/>
                      <a:pt x="199" y="205"/>
                    </a:cubicBezTo>
                    <a:cubicBezTo>
                      <a:pt x="199" y="192"/>
                      <a:pt x="199" y="192"/>
                      <a:pt x="199" y="192"/>
                    </a:cubicBezTo>
                    <a:close/>
                    <a:moveTo>
                      <a:pt x="199" y="0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99" y="16"/>
                      <a:pt x="199" y="16"/>
                      <a:pt x="199" y="16"/>
                    </a:cubicBezTo>
                    <a:lnTo>
                      <a:pt x="199" y="0"/>
                    </a:lnTo>
                    <a:close/>
                    <a:moveTo>
                      <a:pt x="146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60"/>
                      <a:pt x="10" y="170"/>
                      <a:pt x="23" y="170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192"/>
                      <a:pt x="117" y="192"/>
                      <a:pt x="117" y="192"/>
                    </a:cubicBezTo>
                    <a:cubicBezTo>
                      <a:pt x="75" y="192"/>
                      <a:pt x="75" y="192"/>
                      <a:pt x="75" y="192"/>
                    </a:cubicBezTo>
                    <a:cubicBezTo>
                      <a:pt x="62" y="192"/>
                      <a:pt x="52" y="203"/>
                      <a:pt x="52" y="216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2" y="232"/>
                      <a:pt x="62" y="242"/>
                      <a:pt x="75" y="242"/>
                    </a:cubicBezTo>
                    <a:cubicBezTo>
                      <a:pt x="146" y="242"/>
                      <a:pt x="146" y="242"/>
                      <a:pt x="146" y="242"/>
                    </a:cubicBezTo>
                    <a:cubicBezTo>
                      <a:pt x="146" y="154"/>
                      <a:pt x="146" y="154"/>
                      <a:pt x="146" y="154"/>
                    </a:cubicBezTo>
                    <a:cubicBezTo>
                      <a:pt x="37" y="154"/>
                      <a:pt x="37" y="154"/>
                      <a:pt x="37" y="154"/>
                    </a:cubicBezTo>
                    <a:cubicBezTo>
                      <a:pt x="37" y="154"/>
                      <a:pt x="37" y="154"/>
                      <a:pt x="37" y="154"/>
                    </a:cubicBezTo>
                    <a:cubicBezTo>
                      <a:pt x="26" y="154"/>
                      <a:pt x="17" y="146"/>
                      <a:pt x="17" y="1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24"/>
                      <a:pt x="26" y="16"/>
                      <a:pt x="37" y="16"/>
                    </a:cubicBezTo>
                    <a:cubicBezTo>
                      <a:pt x="146" y="16"/>
                      <a:pt x="146" y="16"/>
                      <a:pt x="146" y="16"/>
                    </a:cubicBezTo>
                    <a:lnTo>
                      <a:pt x="1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11066" y="3099"/>
                <a:ext cx="967" cy="1129"/>
              </a:xfrm>
              <a:custGeom>
                <a:avLst/>
                <a:gdLst>
                  <a:gd name="T0" fmla="*/ 376 w 376"/>
                  <a:gd name="T1" fmla="*/ 43 h 438"/>
                  <a:gd name="T2" fmla="*/ 324 w 376"/>
                  <a:gd name="T3" fmla="*/ 32 h 438"/>
                  <a:gd name="T4" fmla="*/ 334 w 376"/>
                  <a:gd name="T5" fmla="*/ 54 h 438"/>
                  <a:gd name="T6" fmla="*/ 324 w 376"/>
                  <a:gd name="T7" fmla="*/ 59 h 438"/>
                  <a:gd name="T8" fmla="*/ 272 w 376"/>
                  <a:gd name="T9" fmla="*/ 63 h 438"/>
                  <a:gd name="T10" fmla="*/ 304 w 376"/>
                  <a:gd name="T11" fmla="*/ 98 h 438"/>
                  <a:gd name="T12" fmla="*/ 256 w 376"/>
                  <a:gd name="T13" fmla="*/ 81 h 438"/>
                  <a:gd name="T14" fmla="*/ 271 w 376"/>
                  <a:gd name="T15" fmla="*/ 103 h 438"/>
                  <a:gd name="T16" fmla="*/ 241 w 376"/>
                  <a:gd name="T17" fmla="*/ 100 h 438"/>
                  <a:gd name="T18" fmla="*/ 256 w 376"/>
                  <a:gd name="T19" fmla="*/ 122 h 438"/>
                  <a:gd name="T20" fmla="*/ 226 w 376"/>
                  <a:gd name="T21" fmla="*/ 119 h 438"/>
                  <a:gd name="T22" fmla="*/ 240 w 376"/>
                  <a:gd name="T23" fmla="*/ 140 h 438"/>
                  <a:gd name="T24" fmla="*/ 210 w 376"/>
                  <a:gd name="T25" fmla="*/ 138 h 438"/>
                  <a:gd name="T26" fmla="*/ 242 w 376"/>
                  <a:gd name="T27" fmla="*/ 173 h 438"/>
                  <a:gd name="T28" fmla="*/ 195 w 376"/>
                  <a:gd name="T29" fmla="*/ 156 h 438"/>
                  <a:gd name="T30" fmla="*/ 210 w 376"/>
                  <a:gd name="T31" fmla="*/ 178 h 438"/>
                  <a:gd name="T32" fmla="*/ 180 w 376"/>
                  <a:gd name="T33" fmla="*/ 175 h 438"/>
                  <a:gd name="T34" fmla="*/ 194 w 376"/>
                  <a:gd name="T35" fmla="*/ 197 h 438"/>
                  <a:gd name="T36" fmla="*/ 164 w 376"/>
                  <a:gd name="T37" fmla="*/ 194 h 438"/>
                  <a:gd name="T38" fmla="*/ 179 w 376"/>
                  <a:gd name="T39" fmla="*/ 215 h 438"/>
                  <a:gd name="T40" fmla="*/ 149 w 376"/>
                  <a:gd name="T41" fmla="*/ 213 h 438"/>
                  <a:gd name="T42" fmla="*/ 181 w 376"/>
                  <a:gd name="T43" fmla="*/ 248 h 438"/>
                  <a:gd name="T44" fmla="*/ 134 w 376"/>
                  <a:gd name="T45" fmla="*/ 232 h 438"/>
                  <a:gd name="T46" fmla="*/ 148 w 376"/>
                  <a:gd name="T47" fmla="*/ 253 h 438"/>
                  <a:gd name="T48" fmla="*/ 118 w 376"/>
                  <a:gd name="T49" fmla="*/ 250 h 438"/>
                  <a:gd name="T50" fmla="*/ 133 w 376"/>
                  <a:gd name="T51" fmla="*/ 272 h 438"/>
                  <a:gd name="T52" fmla="*/ 103 w 376"/>
                  <a:gd name="T53" fmla="*/ 269 h 438"/>
                  <a:gd name="T54" fmla="*/ 117 w 376"/>
                  <a:gd name="T55" fmla="*/ 290 h 438"/>
                  <a:gd name="T56" fmla="*/ 88 w 376"/>
                  <a:gd name="T57" fmla="*/ 288 h 438"/>
                  <a:gd name="T58" fmla="*/ 119 w 376"/>
                  <a:gd name="T59" fmla="*/ 323 h 438"/>
                  <a:gd name="T60" fmla="*/ 72 w 376"/>
                  <a:gd name="T61" fmla="*/ 307 h 438"/>
                  <a:gd name="T62" fmla="*/ 87 w 376"/>
                  <a:gd name="T63" fmla="*/ 328 h 438"/>
                  <a:gd name="T64" fmla="*/ 57 w 376"/>
                  <a:gd name="T65" fmla="*/ 325 h 438"/>
                  <a:gd name="T66" fmla="*/ 71 w 376"/>
                  <a:gd name="T67" fmla="*/ 347 h 438"/>
                  <a:gd name="T68" fmla="*/ 42 w 376"/>
                  <a:gd name="T69" fmla="*/ 344 h 438"/>
                  <a:gd name="T70" fmla="*/ 56 w 376"/>
                  <a:gd name="T71" fmla="*/ 366 h 438"/>
                  <a:gd name="T72" fmla="*/ 26 w 376"/>
                  <a:gd name="T73" fmla="*/ 363 h 438"/>
                  <a:gd name="T74" fmla="*/ 58 w 376"/>
                  <a:gd name="T75" fmla="*/ 398 h 438"/>
                  <a:gd name="T76" fmla="*/ 0 w 376"/>
                  <a:gd name="T77" fmla="*/ 395 h 438"/>
                  <a:gd name="T78" fmla="*/ 324 w 376"/>
                  <a:gd name="T79" fmla="*/ 106 h 438"/>
                  <a:gd name="T80" fmla="*/ 316 w 376"/>
                  <a:gd name="T81" fmla="*/ 56 h 438"/>
                  <a:gd name="T82" fmla="*/ 324 w 376"/>
                  <a:gd name="T83" fmla="*/ 32 h 438"/>
                  <a:gd name="T84" fmla="*/ 323 w 376"/>
                  <a:gd name="T85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6" h="438">
                    <a:moveTo>
                      <a:pt x="324" y="106"/>
                    </a:moveTo>
                    <a:cubicBezTo>
                      <a:pt x="376" y="43"/>
                      <a:pt x="376" y="43"/>
                      <a:pt x="376" y="43"/>
                    </a:cubicBezTo>
                    <a:cubicBezTo>
                      <a:pt x="324" y="1"/>
                      <a:pt x="324" y="1"/>
                      <a:pt x="324" y="1"/>
                    </a:cubicBezTo>
                    <a:cubicBezTo>
                      <a:pt x="324" y="32"/>
                      <a:pt x="324" y="32"/>
                      <a:pt x="324" y="32"/>
                    </a:cubicBezTo>
                    <a:cubicBezTo>
                      <a:pt x="327" y="32"/>
                      <a:pt x="330" y="33"/>
                      <a:pt x="332" y="35"/>
                    </a:cubicBezTo>
                    <a:cubicBezTo>
                      <a:pt x="338" y="40"/>
                      <a:pt x="339" y="49"/>
                      <a:pt x="334" y="54"/>
                    </a:cubicBezTo>
                    <a:cubicBezTo>
                      <a:pt x="334" y="54"/>
                      <a:pt x="334" y="54"/>
                      <a:pt x="334" y="54"/>
                    </a:cubicBezTo>
                    <a:cubicBezTo>
                      <a:pt x="332" y="57"/>
                      <a:pt x="328" y="59"/>
                      <a:pt x="324" y="59"/>
                    </a:cubicBezTo>
                    <a:lnTo>
                      <a:pt x="324" y="106"/>
                    </a:lnTo>
                    <a:close/>
                    <a:moveTo>
                      <a:pt x="272" y="63"/>
                    </a:moveTo>
                    <a:cubicBezTo>
                      <a:pt x="308" y="92"/>
                      <a:pt x="308" y="92"/>
                      <a:pt x="308" y="92"/>
                    </a:cubicBezTo>
                    <a:cubicBezTo>
                      <a:pt x="304" y="98"/>
                      <a:pt x="304" y="98"/>
                      <a:pt x="304" y="98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56" y="81"/>
                      <a:pt x="256" y="81"/>
                      <a:pt x="256" y="81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1" y="103"/>
                      <a:pt x="271" y="103"/>
                      <a:pt x="271" y="103"/>
                    </a:cubicBezTo>
                    <a:cubicBezTo>
                      <a:pt x="252" y="87"/>
                      <a:pt x="252" y="87"/>
                      <a:pt x="252" y="87"/>
                    </a:cubicBezTo>
                    <a:cubicBezTo>
                      <a:pt x="241" y="100"/>
                      <a:pt x="241" y="100"/>
                      <a:pt x="241" y="100"/>
                    </a:cubicBezTo>
                    <a:cubicBezTo>
                      <a:pt x="260" y="116"/>
                      <a:pt x="260" y="116"/>
                      <a:pt x="260" y="116"/>
                    </a:cubicBezTo>
                    <a:cubicBezTo>
                      <a:pt x="256" y="122"/>
                      <a:pt x="256" y="122"/>
                      <a:pt x="256" y="122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26" y="119"/>
                      <a:pt x="226" y="119"/>
                      <a:pt x="226" y="119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40" y="140"/>
                      <a:pt x="240" y="140"/>
                      <a:pt x="240" y="140"/>
                    </a:cubicBezTo>
                    <a:cubicBezTo>
                      <a:pt x="221" y="125"/>
                      <a:pt x="221" y="125"/>
                      <a:pt x="221" y="125"/>
                    </a:cubicBezTo>
                    <a:cubicBezTo>
                      <a:pt x="210" y="138"/>
                      <a:pt x="210" y="138"/>
                      <a:pt x="210" y="138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2" y="173"/>
                      <a:pt x="242" y="173"/>
                      <a:pt x="242" y="173"/>
                    </a:cubicBezTo>
                    <a:cubicBezTo>
                      <a:pt x="206" y="143"/>
                      <a:pt x="206" y="143"/>
                      <a:pt x="206" y="143"/>
                    </a:cubicBezTo>
                    <a:cubicBezTo>
                      <a:pt x="195" y="156"/>
                      <a:pt x="195" y="156"/>
                      <a:pt x="195" y="156"/>
                    </a:cubicBezTo>
                    <a:cubicBezTo>
                      <a:pt x="214" y="172"/>
                      <a:pt x="214" y="172"/>
                      <a:pt x="214" y="172"/>
                    </a:cubicBezTo>
                    <a:cubicBezTo>
                      <a:pt x="210" y="178"/>
                      <a:pt x="210" y="178"/>
                      <a:pt x="210" y="178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99" y="191"/>
                      <a:pt x="199" y="191"/>
                      <a:pt x="199" y="191"/>
                    </a:cubicBezTo>
                    <a:cubicBezTo>
                      <a:pt x="194" y="197"/>
                      <a:pt x="194" y="197"/>
                      <a:pt x="194" y="197"/>
                    </a:cubicBezTo>
                    <a:cubicBezTo>
                      <a:pt x="175" y="181"/>
                      <a:pt x="175" y="181"/>
                      <a:pt x="175" y="181"/>
                    </a:cubicBezTo>
                    <a:cubicBezTo>
                      <a:pt x="164" y="194"/>
                      <a:pt x="164" y="194"/>
                      <a:pt x="164" y="194"/>
                    </a:cubicBezTo>
                    <a:cubicBezTo>
                      <a:pt x="184" y="210"/>
                      <a:pt x="184" y="210"/>
                      <a:pt x="184" y="210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60" y="200"/>
                      <a:pt x="160" y="200"/>
                      <a:pt x="160" y="200"/>
                    </a:cubicBezTo>
                    <a:cubicBezTo>
                      <a:pt x="149" y="213"/>
                      <a:pt x="149" y="213"/>
                      <a:pt x="149" y="21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1" y="248"/>
                      <a:pt x="181" y="248"/>
                      <a:pt x="181" y="248"/>
                    </a:cubicBezTo>
                    <a:cubicBezTo>
                      <a:pt x="144" y="218"/>
                      <a:pt x="144" y="218"/>
                      <a:pt x="144" y="218"/>
                    </a:cubicBezTo>
                    <a:cubicBezTo>
                      <a:pt x="134" y="232"/>
                      <a:pt x="134" y="232"/>
                      <a:pt x="134" y="232"/>
                    </a:cubicBezTo>
                    <a:cubicBezTo>
                      <a:pt x="153" y="247"/>
                      <a:pt x="153" y="247"/>
                      <a:pt x="153" y="247"/>
                    </a:cubicBezTo>
                    <a:cubicBezTo>
                      <a:pt x="148" y="253"/>
                      <a:pt x="148" y="253"/>
                      <a:pt x="148" y="253"/>
                    </a:cubicBezTo>
                    <a:cubicBezTo>
                      <a:pt x="129" y="237"/>
                      <a:pt x="129" y="237"/>
                      <a:pt x="129" y="237"/>
                    </a:cubicBezTo>
                    <a:cubicBezTo>
                      <a:pt x="118" y="250"/>
                      <a:pt x="118" y="250"/>
                      <a:pt x="118" y="250"/>
                    </a:cubicBezTo>
                    <a:cubicBezTo>
                      <a:pt x="137" y="266"/>
                      <a:pt x="137" y="266"/>
                      <a:pt x="137" y="266"/>
                    </a:cubicBezTo>
                    <a:cubicBezTo>
                      <a:pt x="133" y="272"/>
                      <a:pt x="133" y="272"/>
                      <a:pt x="133" y="272"/>
                    </a:cubicBezTo>
                    <a:cubicBezTo>
                      <a:pt x="114" y="256"/>
                      <a:pt x="114" y="256"/>
                      <a:pt x="114" y="256"/>
                    </a:cubicBezTo>
                    <a:cubicBezTo>
                      <a:pt x="103" y="269"/>
                      <a:pt x="103" y="269"/>
                      <a:pt x="103" y="269"/>
                    </a:cubicBezTo>
                    <a:cubicBezTo>
                      <a:pt x="122" y="285"/>
                      <a:pt x="122" y="285"/>
                      <a:pt x="122" y="285"/>
                    </a:cubicBezTo>
                    <a:cubicBezTo>
                      <a:pt x="117" y="290"/>
                      <a:pt x="117" y="290"/>
                      <a:pt x="117" y="290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88" y="288"/>
                      <a:pt x="88" y="288"/>
                      <a:pt x="88" y="288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19" y="323"/>
                      <a:pt x="119" y="323"/>
                      <a:pt x="119" y="323"/>
                    </a:cubicBezTo>
                    <a:cubicBezTo>
                      <a:pt x="83" y="294"/>
                      <a:pt x="83" y="294"/>
                      <a:pt x="83" y="294"/>
                    </a:cubicBezTo>
                    <a:cubicBezTo>
                      <a:pt x="72" y="307"/>
                      <a:pt x="72" y="307"/>
                      <a:pt x="72" y="307"/>
                    </a:cubicBezTo>
                    <a:cubicBezTo>
                      <a:pt x="91" y="322"/>
                      <a:pt x="91" y="322"/>
                      <a:pt x="91" y="322"/>
                    </a:cubicBezTo>
                    <a:cubicBezTo>
                      <a:pt x="87" y="328"/>
                      <a:pt x="87" y="328"/>
                      <a:pt x="87" y="328"/>
                    </a:cubicBezTo>
                    <a:cubicBezTo>
                      <a:pt x="68" y="312"/>
                      <a:pt x="68" y="312"/>
                      <a:pt x="68" y="312"/>
                    </a:cubicBezTo>
                    <a:cubicBezTo>
                      <a:pt x="57" y="325"/>
                      <a:pt x="57" y="325"/>
                      <a:pt x="57" y="325"/>
                    </a:cubicBezTo>
                    <a:cubicBezTo>
                      <a:pt x="76" y="341"/>
                      <a:pt x="76" y="341"/>
                      <a:pt x="76" y="341"/>
                    </a:cubicBezTo>
                    <a:cubicBezTo>
                      <a:pt x="71" y="347"/>
                      <a:pt x="71" y="347"/>
                      <a:pt x="71" y="347"/>
                    </a:cubicBezTo>
                    <a:cubicBezTo>
                      <a:pt x="52" y="331"/>
                      <a:pt x="52" y="331"/>
                      <a:pt x="52" y="331"/>
                    </a:cubicBezTo>
                    <a:cubicBezTo>
                      <a:pt x="42" y="344"/>
                      <a:pt x="42" y="344"/>
                      <a:pt x="42" y="344"/>
                    </a:cubicBezTo>
                    <a:cubicBezTo>
                      <a:pt x="61" y="360"/>
                      <a:pt x="61" y="360"/>
                      <a:pt x="61" y="360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37" y="350"/>
                      <a:pt x="37" y="350"/>
                      <a:pt x="37" y="350"/>
                    </a:cubicBezTo>
                    <a:cubicBezTo>
                      <a:pt x="26" y="363"/>
                      <a:pt x="26" y="363"/>
                      <a:pt x="26" y="363"/>
                    </a:cubicBezTo>
                    <a:cubicBezTo>
                      <a:pt x="63" y="393"/>
                      <a:pt x="63" y="393"/>
                      <a:pt x="63" y="393"/>
                    </a:cubicBezTo>
                    <a:cubicBezTo>
                      <a:pt x="58" y="398"/>
                      <a:pt x="58" y="398"/>
                      <a:pt x="58" y="398"/>
                    </a:cubicBezTo>
                    <a:cubicBezTo>
                      <a:pt x="22" y="369"/>
                      <a:pt x="22" y="369"/>
                      <a:pt x="22" y="369"/>
                    </a:cubicBezTo>
                    <a:cubicBezTo>
                      <a:pt x="0" y="395"/>
                      <a:pt x="0" y="395"/>
                      <a:pt x="0" y="395"/>
                    </a:cubicBezTo>
                    <a:cubicBezTo>
                      <a:pt x="53" y="438"/>
                      <a:pt x="53" y="438"/>
                      <a:pt x="53" y="438"/>
                    </a:cubicBezTo>
                    <a:cubicBezTo>
                      <a:pt x="324" y="106"/>
                      <a:pt x="324" y="106"/>
                      <a:pt x="324" y="106"/>
                    </a:cubicBezTo>
                    <a:cubicBezTo>
                      <a:pt x="324" y="59"/>
                      <a:pt x="324" y="59"/>
                      <a:pt x="324" y="59"/>
                    </a:cubicBezTo>
                    <a:cubicBezTo>
                      <a:pt x="321" y="59"/>
                      <a:pt x="318" y="58"/>
                      <a:pt x="316" y="56"/>
                    </a:cubicBezTo>
                    <a:cubicBezTo>
                      <a:pt x="310" y="51"/>
                      <a:pt x="309" y="43"/>
                      <a:pt x="314" y="37"/>
                    </a:cubicBezTo>
                    <a:cubicBezTo>
                      <a:pt x="316" y="34"/>
                      <a:pt x="320" y="32"/>
                      <a:pt x="324" y="32"/>
                    </a:cubicBezTo>
                    <a:cubicBezTo>
                      <a:pt x="324" y="1"/>
                      <a:pt x="324" y="1"/>
                      <a:pt x="324" y="1"/>
                    </a:cubicBezTo>
                    <a:cubicBezTo>
                      <a:pt x="323" y="0"/>
                      <a:pt x="323" y="0"/>
                      <a:pt x="323" y="0"/>
                    </a:cubicBezTo>
                    <a:lnTo>
                      <a:pt x="272" y="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47"/>
              <p:cNvSpPr>
                <a:spLocks noEditPoints="1"/>
              </p:cNvSpPr>
              <p:nvPr/>
            </p:nvSpPr>
            <p:spPr bwMode="auto">
              <a:xfrm>
                <a:off x="11799" y="3429"/>
                <a:ext cx="418" cy="821"/>
              </a:xfrm>
              <a:custGeom>
                <a:avLst/>
                <a:gdLst>
                  <a:gd name="T0" fmla="*/ 121 w 162"/>
                  <a:gd name="T1" fmla="*/ 144 h 319"/>
                  <a:gd name="T2" fmla="*/ 128 w 162"/>
                  <a:gd name="T3" fmla="*/ 138 h 319"/>
                  <a:gd name="T4" fmla="*/ 150 w 162"/>
                  <a:gd name="T5" fmla="*/ 80 h 319"/>
                  <a:gd name="T6" fmla="*/ 147 w 162"/>
                  <a:gd name="T7" fmla="*/ 69 h 319"/>
                  <a:gd name="T8" fmla="*/ 156 w 162"/>
                  <a:gd name="T9" fmla="*/ 46 h 319"/>
                  <a:gd name="T10" fmla="*/ 137 w 162"/>
                  <a:gd name="T11" fmla="*/ 3 h 319"/>
                  <a:gd name="T12" fmla="*/ 121 w 162"/>
                  <a:gd name="T13" fmla="*/ 1 h 319"/>
                  <a:gd name="T14" fmla="*/ 121 w 162"/>
                  <a:gd name="T15" fmla="*/ 58 h 319"/>
                  <a:gd name="T16" fmla="*/ 126 w 162"/>
                  <a:gd name="T17" fmla="*/ 61 h 319"/>
                  <a:gd name="T18" fmla="*/ 121 w 162"/>
                  <a:gd name="T19" fmla="*/ 59 h 319"/>
                  <a:gd name="T20" fmla="*/ 121 w 162"/>
                  <a:gd name="T21" fmla="*/ 85 h 319"/>
                  <a:gd name="T22" fmla="*/ 125 w 162"/>
                  <a:gd name="T23" fmla="*/ 75 h 319"/>
                  <a:gd name="T24" fmla="*/ 123 w 162"/>
                  <a:gd name="T25" fmla="*/ 66 h 319"/>
                  <a:gd name="T26" fmla="*/ 139 w 162"/>
                  <a:gd name="T27" fmla="*/ 72 h 319"/>
                  <a:gd name="T28" fmla="*/ 144 w 162"/>
                  <a:gd name="T29" fmla="*/ 83 h 319"/>
                  <a:gd name="T30" fmla="*/ 125 w 162"/>
                  <a:gd name="T31" fmla="*/ 132 h 319"/>
                  <a:gd name="T32" fmla="*/ 121 w 162"/>
                  <a:gd name="T33" fmla="*/ 136 h 319"/>
                  <a:gd name="T34" fmla="*/ 121 w 162"/>
                  <a:gd name="T35" fmla="*/ 144 h 319"/>
                  <a:gd name="T36" fmla="*/ 66 w 162"/>
                  <a:gd name="T37" fmla="*/ 284 h 319"/>
                  <a:gd name="T38" fmla="*/ 121 w 162"/>
                  <a:gd name="T39" fmla="*/ 144 h 319"/>
                  <a:gd name="T40" fmla="*/ 121 w 162"/>
                  <a:gd name="T41" fmla="*/ 144 h 319"/>
                  <a:gd name="T42" fmla="*/ 121 w 162"/>
                  <a:gd name="T43" fmla="*/ 136 h 319"/>
                  <a:gd name="T44" fmla="*/ 114 w 162"/>
                  <a:gd name="T45" fmla="*/ 137 h 319"/>
                  <a:gd name="T46" fmla="*/ 98 w 162"/>
                  <a:gd name="T47" fmla="*/ 130 h 319"/>
                  <a:gd name="T48" fmla="*/ 98 w 162"/>
                  <a:gd name="T49" fmla="*/ 130 h 319"/>
                  <a:gd name="T50" fmla="*/ 106 w 162"/>
                  <a:gd name="T51" fmla="*/ 125 h 319"/>
                  <a:gd name="T52" fmla="*/ 121 w 162"/>
                  <a:gd name="T53" fmla="*/ 85 h 319"/>
                  <a:gd name="T54" fmla="*/ 121 w 162"/>
                  <a:gd name="T55" fmla="*/ 59 h 319"/>
                  <a:gd name="T56" fmla="*/ 85 w 162"/>
                  <a:gd name="T57" fmla="*/ 45 h 319"/>
                  <a:gd name="T58" fmla="*/ 74 w 162"/>
                  <a:gd name="T59" fmla="*/ 51 h 319"/>
                  <a:gd name="T60" fmla="*/ 52 w 162"/>
                  <a:gd name="T61" fmla="*/ 108 h 319"/>
                  <a:gd name="T62" fmla="*/ 54 w 162"/>
                  <a:gd name="T63" fmla="*/ 118 h 319"/>
                  <a:gd name="T64" fmla="*/ 35 w 162"/>
                  <a:gd name="T65" fmla="*/ 168 h 319"/>
                  <a:gd name="T66" fmla="*/ 35 w 162"/>
                  <a:gd name="T67" fmla="*/ 256 h 319"/>
                  <a:gd name="T68" fmla="*/ 39 w 162"/>
                  <a:gd name="T69" fmla="*/ 257 h 319"/>
                  <a:gd name="T70" fmla="*/ 45 w 162"/>
                  <a:gd name="T71" fmla="*/ 268 h 319"/>
                  <a:gd name="T72" fmla="*/ 58 w 162"/>
                  <a:gd name="T73" fmla="*/ 264 h 319"/>
                  <a:gd name="T74" fmla="*/ 64 w 162"/>
                  <a:gd name="T75" fmla="*/ 278 h 319"/>
                  <a:gd name="T76" fmla="*/ 63 w 162"/>
                  <a:gd name="T77" fmla="*/ 281 h 319"/>
                  <a:gd name="T78" fmla="*/ 35 w 162"/>
                  <a:gd name="T79" fmla="*/ 300 h 319"/>
                  <a:gd name="T80" fmla="*/ 35 w 162"/>
                  <a:gd name="T81" fmla="*/ 306 h 319"/>
                  <a:gd name="T82" fmla="*/ 66 w 162"/>
                  <a:gd name="T83" fmla="*/ 284 h 319"/>
                  <a:gd name="T84" fmla="*/ 121 w 162"/>
                  <a:gd name="T85" fmla="*/ 1 h 319"/>
                  <a:gd name="T86" fmla="*/ 121 w 162"/>
                  <a:gd name="T87" fmla="*/ 58 h 319"/>
                  <a:gd name="T88" fmla="*/ 88 w 162"/>
                  <a:gd name="T89" fmla="*/ 36 h 319"/>
                  <a:gd name="T90" fmla="*/ 94 w 162"/>
                  <a:gd name="T91" fmla="*/ 22 h 319"/>
                  <a:gd name="T92" fmla="*/ 121 w 162"/>
                  <a:gd name="T93" fmla="*/ 1 h 319"/>
                  <a:gd name="T94" fmla="*/ 35 w 162"/>
                  <a:gd name="T95" fmla="*/ 168 h 319"/>
                  <a:gd name="T96" fmla="*/ 0 w 162"/>
                  <a:gd name="T97" fmla="*/ 258 h 319"/>
                  <a:gd name="T98" fmla="*/ 15 w 162"/>
                  <a:gd name="T99" fmla="*/ 319 h 319"/>
                  <a:gd name="T100" fmla="*/ 35 w 162"/>
                  <a:gd name="T101" fmla="*/ 306 h 319"/>
                  <a:gd name="T102" fmla="*/ 35 w 162"/>
                  <a:gd name="T103" fmla="*/ 300 h 319"/>
                  <a:gd name="T104" fmla="*/ 33 w 162"/>
                  <a:gd name="T105" fmla="*/ 301 h 319"/>
                  <a:gd name="T106" fmla="*/ 13 w 162"/>
                  <a:gd name="T107" fmla="*/ 294 h 319"/>
                  <a:gd name="T108" fmla="*/ 5 w 162"/>
                  <a:gd name="T109" fmla="*/ 259 h 319"/>
                  <a:gd name="T110" fmla="*/ 5 w 162"/>
                  <a:gd name="T111" fmla="*/ 259 h 319"/>
                  <a:gd name="T112" fmla="*/ 6 w 162"/>
                  <a:gd name="T113" fmla="*/ 256 h 319"/>
                  <a:gd name="T114" fmla="*/ 19 w 162"/>
                  <a:gd name="T115" fmla="*/ 250 h 319"/>
                  <a:gd name="T116" fmla="*/ 26 w 162"/>
                  <a:gd name="T117" fmla="*/ 261 h 319"/>
                  <a:gd name="T118" fmla="*/ 35 w 162"/>
                  <a:gd name="T119" fmla="*/ 256 h 319"/>
                  <a:gd name="T120" fmla="*/ 35 w 162"/>
                  <a:gd name="T121" fmla="*/ 16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2" h="319">
                    <a:moveTo>
                      <a:pt x="121" y="144"/>
                    </a:moveTo>
                    <a:cubicBezTo>
                      <a:pt x="124" y="143"/>
                      <a:pt x="127" y="141"/>
                      <a:pt x="128" y="138"/>
                    </a:cubicBezTo>
                    <a:cubicBezTo>
                      <a:pt x="150" y="80"/>
                      <a:pt x="150" y="80"/>
                      <a:pt x="150" y="80"/>
                    </a:cubicBezTo>
                    <a:cubicBezTo>
                      <a:pt x="152" y="76"/>
                      <a:pt x="150" y="71"/>
                      <a:pt x="147" y="69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62" y="29"/>
                      <a:pt x="154" y="9"/>
                      <a:pt x="137" y="3"/>
                    </a:cubicBezTo>
                    <a:cubicBezTo>
                      <a:pt x="132" y="1"/>
                      <a:pt x="126" y="0"/>
                      <a:pt x="121" y="1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1" y="59"/>
                      <a:pt x="121" y="59"/>
                      <a:pt x="121" y="59"/>
                    </a:cubicBezTo>
                    <a:cubicBezTo>
                      <a:pt x="121" y="85"/>
                      <a:pt x="121" y="85"/>
                      <a:pt x="121" y="85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6" y="72"/>
                      <a:pt x="126" y="68"/>
                      <a:pt x="123" y="66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3" y="73"/>
                      <a:pt x="146" y="78"/>
                      <a:pt x="144" y="83"/>
                    </a:cubicBezTo>
                    <a:cubicBezTo>
                      <a:pt x="125" y="132"/>
                      <a:pt x="125" y="132"/>
                      <a:pt x="125" y="132"/>
                    </a:cubicBezTo>
                    <a:cubicBezTo>
                      <a:pt x="124" y="134"/>
                      <a:pt x="123" y="135"/>
                      <a:pt x="121" y="136"/>
                    </a:cubicBezTo>
                    <a:lnTo>
                      <a:pt x="121" y="144"/>
                    </a:lnTo>
                    <a:close/>
                    <a:moveTo>
                      <a:pt x="66" y="284"/>
                    </a:moveTo>
                    <a:cubicBezTo>
                      <a:pt x="121" y="144"/>
                      <a:pt x="121" y="144"/>
                      <a:pt x="121" y="144"/>
                    </a:cubicBezTo>
                    <a:cubicBezTo>
                      <a:pt x="121" y="144"/>
                      <a:pt x="121" y="144"/>
                      <a:pt x="121" y="144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19" y="137"/>
                      <a:pt x="117" y="137"/>
                      <a:pt x="114" y="137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102" y="130"/>
                      <a:pt x="105" y="128"/>
                      <a:pt x="106" y="125"/>
                    </a:cubicBezTo>
                    <a:cubicBezTo>
                      <a:pt x="121" y="85"/>
                      <a:pt x="121" y="85"/>
                      <a:pt x="121" y="85"/>
                    </a:cubicBezTo>
                    <a:cubicBezTo>
                      <a:pt x="121" y="59"/>
                      <a:pt x="121" y="59"/>
                      <a:pt x="121" y="59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0" y="44"/>
                      <a:pt x="76" y="47"/>
                      <a:pt x="74" y="51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1" y="112"/>
                      <a:pt x="52" y="115"/>
                      <a:pt x="54" y="11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5" y="256"/>
                      <a:pt x="35" y="256"/>
                      <a:pt x="35" y="256"/>
                    </a:cubicBezTo>
                    <a:cubicBezTo>
                      <a:pt x="36" y="256"/>
                      <a:pt x="37" y="257"/>
                      <a:pt x="39" y="257"/>
                    </a:cubicBezTo>
                    <a:cubicBezTo>
                      <a:pt x="43" y="259"/>
                      <a:pt x="46" y="264"/>
                      <a:pt x="45" y="268"/>
                    </a:cubicBezTo>
                    <a:cubicBezTo>
                      <a:pt x="48" y="264"/>
                      <a:pt x="53" y="263"/>
                      <a:pt x="58" y="264"/>
                    </a:cubicBezTo>
                    <a:cubicBezTo>
                      <a:pt x="63" y="267"/>
                      <a:pt x="66" y="273"/>
                      <a:pt x="64" y="278"/>
                    </a:cubicBezTo>
                    <a:cubicBezTo>
                      <a:pt x="63" y="281"/>
                      <a:pt x="63" y="281"/>
                      <a:pt x="63" y="281"/>
                    </a:cubicBezTo>
                    <a:cubicBezTo>
                      <a:pt x="35" y="300"/>
                      <a:pt x="35" y="300"/>
                      <a:pt x="35" y="300"/>
                    </a:cubicBezTo>
                    <a:cubicBezTo>
                      <a:pt x="35" y="306"/>
                      <a:pt x="35" y="306"/>
                      <a:pt x="35" y="306"/>
                    </a:cubicBezTo>
                    <a:cubicBezTo>
                      <a:pt x="66" y="284"/>
                      <a:pt x="66" y="284"/>
                      <a:pt x="66" y="284"/>
                    </a:cubicBezTo>
                    <a:close/>
                    <a:moveTo>
                      <a:pt x="121" y="1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8" y="10"/>
                      <a:pt x="109" y="2"/>
                      <a:pt x="121" y="1"/>
                    </a:cubicBezTo>
                    <a:close/>
                    <a:moveTo>
                      <a:pt x="35" y="168"/>
                    </a:moveTo>
                    <a:cubicBezTo>
                      <a:pt x="0" y="258"/>
                      <a:pt x="0" y="258"/>
                      <a:pt x="0" y="258"/>
                    </a:cubicBezTo>
                    <a:cubicBezTo>
                      <a:pt x="15" y="319"/>
                      <a:pt x="15" y="319"/>
                      <a:pt x="15" y="319"/>
                    </a:cubicBezTo>
                    <a:cubicBezTo>
                      <a:pt x="35" y="306"/>
                      <a:pt x="35" y="306"/>
                      <a:pt x="35" y="306"/>
                    </a:cubicBezTo>
                    <a:cubicBezTo>
                      <a:pt x="35" y="300"/>
                      <a:pt x="35" y="300"/>
                      <a:pt x="35" y="300"/>
                    </a:cubicBezTo>
                    <a:cubicBezTo>
                      <a:pt x="33" y="301"/>
                      <a:pt x="33" y="301"/>
                      <a:pt x="33" y="301"/>
                    </a:cubicBezTo>
                    <a:cubicBezTo>
                      <a:pt x="13" y="294"/>
                      <a:pt x="13" y="294"/>
                      <a:pt x="13" y="294"/>
                    </a:cubicBezTo>
                    <a:cubicBezTo>
                      <a:pt x="5" y="259"/>
                      <a:pt x="5" y="259"/>
                      <a:pt x="5" y="259"/>
                    </a:cubicBezTo>
                    <a:cubicBezTo>
                      <a:pt x="5" y="259"/>
                      <a:pt x="5" y="259"/>
                      <a:pt x="5" y="259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8" y="250"/>
                      <a:pt x="14" y="248"/>
                      <a:pt x="19" y="250"/>
                    </a:cubicBezTo>
                    <a:cubicBezTo>
                      <a:pt x="24" y="251"/>
                      <a:pt x="27" y="256"/>
                      <a:pt x="26" y="261"/>
                    </a:cubicBezTo>
                    <a:cubicBezTo>
                      <a:pt x="28" y="258"/>
                      <a:pt x="31" y="256"/>
                      <a:pt x="35" y="256"/>
                    </a:cubicBezTo>
                    <a:lnTo>
                      <a:pt x="35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10340" y="3534"/>
                <a:ext cx="684" cy="684"/>
              </a:xfrm>
              <a:custGeom>
                <a:avLst/>
                <a:gdLst>
                  <a:gd name="T0" fmla="*/ 133 w 266"/>
                  <a:gd name="T1" fmla="*/ 0 h 266"/>
                  <a:gd name="T2" fmla="*/ 133 w 266"/>
                  <a:gd name="T3" fmla="*/ 0 h 266"/>
                  <a:gd name="T4" fmla="*/ 133 w 266"/>
                  <a:gd name="T5" fmla="*/ 35 h 266"/>
                  <a:gd name="T6" fmla="*/ 150 w 266"/>
                  <a:gd name="T7" fmla="*/ 24 h 266"/>
                  <a:gd name="T8" fmla="*/ 242 w 266"/>
                  <a:gd name="T9" fmla="*/ 117 h 266"/>
                  <a:gd name="T10" fmla="*/ 231 w 266"/>
                  <a:gd name="T11" fmla="*/ 133 h 266"/>
                  <a:gd name="T12" fmla="*/ 242 w 266"/>
                  <a:gd name="T13" fmla="*/ 149 h 266"/>
                  <a:gd name="T14" fmla="*/ 150 w 266"/>
                  <a:gd name="T15" fmla="*/ 242 h 266"/>
                  <a:gd name="T16" fmla="*/ 150 w 266"/>
                  <a:gd name="T17" fmla="*/ 242 h 266"/>
                  <a:gd name="T18" fmla="*/ 133 w 266"/>
                  <a:gd name="T19" fmla="*/ 231 h 266"/>
                  <a:gd name="T20" fmla="*/ 133 w 266"/>
                  <a:gd name="T21" fmla="*/ 266 h 266"/>
                  <a:gd name="T22" fmla="*/ 133 w 266"/>
                  <a:gd name="T23" fmla="*/ 266 h 266"/>
                  <a:gd name="T24" fmla="*/ 266 w 266"/>
                  <a:gd name="T25" fmla="*/ 133 h 266"/>
                  <a:gd name="T26" fmla="*/ 133 w 266"/>
                  <a:gd name="T27" fmla="*/ 0 h 266"/>
                  <a:gd name="T28" fmla="*/ 133 w 266"/>
                  <a:gd name="T29" fmla="*/ 0 h 266"/>
                  <a:gd name="T30" fmla="*/ 133 w 266"/>
                  <a:gd name="T31" fmla="*/ 0 h 266"/>
                  <a:gd name="T32" fmla="*/ 0 w 266"/>
                  <a:gd name="T33" fmla="*/ 133 h 266"/>
                  <a:gd name="T34" fmla="*/ 133 w 266"/>
                  <a:gd name="T35" fmla="*/ 266 h 266"/>
                  <a:gd name="T36" fmla="*/ 133 w 266"/>
                  <a:gd name="T37" fmla="*/ 266 h 266"/>
                  <a:gd name="T38" fmla="*/ 133 w 266"/>
                  <a:gd name="T39" fmla="*/ 231 h 266"/>
                  <a:gd name="T40" fmla="*/ 133 w 266"/>
                  <a:gd name="T41" fmla="*/ 231 h 266"/>
                  <a:gd name="T42" fmla="*/ 117 w 266"/>
                  <a:gd name="T43" fmla="*/ 242 h 266"/>
                  <a:gd name="T44" fmla="*/ 24 w 266"/>
                  <a:gd name="T45" fmla="*/ 149 h 266"/>
                  <a:gd name="T46" fmla="*/ 35 w 266"/>
                  <a:gd name="T47" fmla="*/ 133 h 266"/>
                  <a:gd name="T48" fmla="*/ 24 w 266"/>
                  <a:gd name="T49" fmla="*/ 117 h 266"/>
                  <a:gd name="T50" fmla="*/ 117 w 266"/>
                  <a:gd name="T51" fmla="*/ 24 h 266"/>
                  <a:gd name="T52" fmla="*/ 133 w 266"/>
                  <a:gd name="T53" fmla="*/ 35 h 266"/>
                  <a:gd name="T54" fmla="*/ 133 w 266"/>
                  <a:gd name="T55" fmla="*/ 35 h 266"/>
                  <a:gd name="T56" fmla="*/ 133 w 266"/>
                  <a:gd name="T5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6" h="266">
                    <a:moveTo>
                      <a:pt x="133" y="0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41" y="35"/>
                      <a:pt x="147" y="30"/>
                      <a:pt x="150" y="24"/>
                    </a:cubicBezTo>
                    <a:cubicBezTo>
                      <a:pt x="197" y="31"/>
                      <a:pt x="235" y="69"/>
                      <a:pt x="242" y="117"/>
                    </a:cubicBezTo>
                    <a:cubicBezTo>
                      <a:pt x="236" y="119"/>
                      <a:pt x="231" y="125"/>
                      <a:pt x="231" y="133"/>
                    </a:cubicBezTo>
                    <a:cubicBezTo>
                      <a:pt x="231" y="140"/>
                      <a:pt x="236" y="147"/>
                      <a:pt x="242" y="149"/>
                    </a:cubicBezTo>
                    <a:cubicBezTo>
                      <a:pt x="235" y="197"/>
                      <a:pt x="197" y="235"/>
                      <a:pt x="150" y="242"/>
                    </a:cubicBezTo>
                    <a:cubicBezTo>
                      <a:pt x="150" y="242"/>
                      <a:pt x="150" y="242"/>
                      <a:pt x="150" y="242"/>
                    </a:cubicBezTo>
                    <a:cubicBezTo>
                      <a:pt x="147" y="236"/>
                      <a:pt x="141" y="231"/>
                      <a:pt x="133" y="231"/>
                    </a:cubicBezTo>
                    <a:cubicBezTo>
                      <a:pt x="133" y="266"/>
                      <a:pt x="133" y="266"/>
                      <a:pt x="133" y="266"/>
                    </a:cubicBezTo>
                    <a:cubicBezTo>
                      <a:pt x="133" y="266"/>
                      <a:pt x="133" y="266"/>
                      <a:pt x="133" y="266"/>
                    </a:cubicBezTo>
                    <a:cubicBezTo>
                      <a:pt x="207" y="266"/>
                      <a:pt x="266" y="206"/>
                      <a:pt x="266" y="133"/>
                    </a:cubicBezTo>
                    <a:cubicBezTo>
                      <a:pt x="266" y="59"/>
                      <a:pt x="207" y="0"/>
                      <a:pt x="133" y="0"/>
                    </a:cubicBezTo>
                    <a:close/>
                    <a:moveTo>
                      <a:pt x="133" y="0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60" y="0"/>
                      <a:pt x="0" y="59"/>
                      <a:pt x="0" y="133"/>
                    </a:cubicBezTo>
                    <a:cubicBezTo>
                      <a:pt x="0" y="206"/>
                      <a:pt x="60" y="266"/>
                      <a:pt x="133" y="266"/>
                    </a:cubicBezTo>
                    <a:cubicBezTo>
                      <a:pt x="133" y="266"/>
                      <a:pt x="133" y="266"/>
                      <a:pt x="133" y="266"/>
                    </a:cubicBezTo>
                    <a:cubicBezTo>
                      <a:pt x="133" y="231"/>
                      <a:pt x="133" y="231"/>
                      <a:pt x="133" y="231"/>
                    </a:cubicBezTo>
                    <a:cubicBezTo>
                      <a:pt x="133" y="231"/>
                      <a:pt x="133" y="231"/>
                      <a:pt x="133" y="231"/>
                    </a:cubicBezTo>
                    <a:cubicBezTo>
                      <a:pt x="126" y="231"/>
                      <a:pt x="120" y="236"/>
                      <a:pt x="117" y="242"/>
                    </a:cubicBezTo>
                    <a:cubicBezTo>
                      <a:pt x="69" y="235"/>
                      <a:pt x="31" y="197"/>
                      <a:pt x="24" y="149"/>
                    </a:cubicBezTo>
                    <a:cubicBezTo>
                      <a:pt x="31" y="147"/>
                      <a:pt x="35" y="140"/>
                      <a:pt x="35" y="133"/>
                    </a:cubicBezTo>
                    <a:cubicBezTo>
                      <a:pt x="35" y="125"/>
                      <a:pt x="31" y="119"/>
                      <a:pt x="24" y="117"/>
                    </a:cubicBezTo>
                    <a:cubicBezTo>
                      <a:pt x="31" y="69"/>
                      <a:pt x="69" y="31"/>
                      <a:pt x="117" y="24"/>
                    </a:cubicBezTo>
                    <a:cubicBezTo>
                      <a:pt x="120" y="30"/>
                      <a:pt x="126" y="35"/>
                      <a:pt x="133" y="35"/>
                    </a:cubicBezTo>
                    <a:cubicBezTo>
                      <a:pt x="133" y="35"/>
                      <a:pt x="133" y="35"/>
                      <a:pt x="133" y="35"/>
                    </a:cubicBez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49"/>
              <p:cNvSpPr/>
              <p:nvPr/>
            </p:nvSpPr>
            <p:spPr bwMode="auto">
              <a:xfrm>
                <a:off x="10466" y="3751"/>
                <a:ext cx="341" cy="180"/>
              </a:xfrm>
              <a:custGeom>
                <a:avLst/>
                <a:gdLst>
                  <a:gd name="T0" fmla="*/ 124 w 133"/>
                  <a:gd name="T1" fmla="*/ 0 h 70"/>
                  <a:gd name="T2" fmla="*/ 93 w 133"/>
                  <a:gd name="T3" fmla="*/ 30 h 70"/>
                  <a:gd name="T4" fmla="*/ 84 w 133"/>
                  <a:gd name="T5" fmla="*/ 28 h 70"/>
                  <a:gd name="T6" fmla="*/ 65 w 133"/>
                  <a:gd name="T7" fmla="*/ 42 h 70"/>
                  <a:gd name="T8" fmla="*/ 0 w 133"/>
                  <a:gd name="T9" fmla="*/ 42 h 70"/>
                  <a:gd name="T10" fmla="*/ 0 w 133"/>
                  <a:gd name="T11" fmla="*/ 56 h 70"/>
                  <a:gd name="T12" fmla="*/ 65 w 133"/>
                  <a:gd name="T13" fmla="*/ 56 h 70"/>
                  <a:gd name="T14" fmla="*/ 84 w 133"/>
                  <a:gd name="T15" fmla="*/ 70 h 70"/>
                  <a:gd name="T16" fmla="*/ 105 w 133"/>
                  <a:gd name="T17" fmla="*/ 49 h 70"/>
                  <a:gd name="T18" fmla="*/ 103 w 133"/>
                  <a:gd name="T19" fmla="*/ 40 h 70"/>
                  <a:gd name="T20" fmla="*/ 133 w 133"/>
                  <a:gd name="T21" fmla="*/ 9 h 70"/>
                  <a:gd name="T22" fmla="*/ 124 w 133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3" h="70">
                    <a:moveTo>
                      <a:pt x="124" y="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1" y="29"/>
                      <a:pt x="88" y="28"/>
                      <a:pt x="84" y="28"/>
                    </a:cubicBezTo>
                    <a:cubicBezTo>
                      <a:pt x="75" y="28"/>
                      <a:pt x="67" y="34"/>
                      <a:pt x="65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7" y="64"/>
                      <a:pt x="75" y="70"/>
                      <a:pt x="84" y="70"/>
                    </a:cubicBezTo>
                    <a:cubicBezTo>
                      <a:pt x="96" y="70"/>
                      <a:pt x="105" y="60"/>
                      <a:pt x="105" y="49"/>
                    </a:cubicBezTo>
                    <a:cubicBezTo>
                      <a:pt x="105" y="46"/>
                      <a:pt x="104" y="43"/>
                      <a:pt x="103" y="40"/>
                    </a:cubicBezTo>
                    <a:cubicBezTo>
                      <a:pt x="133" y="9"/>
                      <a:pt x="133" y="9"/>
                      <a:pt x="133" y="9"/>
                    </a:cubicBezTo>
                    <a:lnTo>
                      <a:pt x="1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56" name="Group 126"/>
              <p:cNvGrpSpPr/>
              <p:nvPr/>
            </p:nvGrpSpPr>
            <p:grpSpPr>
              <a:xfrm>
                <a:off x="10614" y="4415"/>
                <a:ext cx="536" cy="510"/>
                <a:chOff x="8505825" y="3605213"/>
                <a:chExt cx="454025" cy="431800"/>
              </a:xfrm>
              <a:grpFill/>
            </p:grpSpPr>
            <p:sp>
              <p:nvSpPr>
                <p:cNvPr id="104" name="Freeform 50"/>
                <p:cNvSpPr/>
                <p:nvPr/>
              </p:nvSpPr>
              <p:spPr bwMode="auto">
                <a:xfrm>
                  <a:off x="8505825" y="3694113"/>
                  <a:ext cx="454025" cy="342900"/>
                </a:xfrm>
                <a:custGeom>
                  <a:avLst/>
                  <a:gdLst>
                    <a:gd name="T0" fmla="*/ 146 w 208"/>
                    <a:gd name="T1" fmla="*/ 0 h 157"/>
                    <a:gd name="T2" fmla="*/ 104 w 208"/>
                    <a:gd name="T3" fmla="*/ 15 h 157"/>
                    <a:gd name="T4" fmla="*/ 62 w 208"/>
                    <a:gd name="T5" fmla="*/ 0 h 157"/>
                    <a:gd name="T6" fmla="*/ 0 w 208"/>
                    <a:gd name="T7" fmla="*/ 60 h 157"/>
                    <a:gd name="T8" fmla="*/ 107 w 208"/>
                    <a:gd name="T9" fmla="*/ 157 h 157"/>
                    <a:gd name="T10" fmla="*/ 208 w 208"/>
                    <a:gd name="T11" fmla="*/ 60 h 157"/>
                    <a:gd name="T12" fmla="*/ 146 w 208"/>
                    <a:gd name="T13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8" h="157">
                      <a:moveTo>
                        <a:pt x="146" y="0"/>
                      </a:moveTo>
                      <a:cubicBezTo>
                        <a:pt x="130" y="0"/>
                        <a:pt x="115" y="6"/>
                        <a:pt x="104" y="15"/>
                      </a:cubicBezTo>
                      <a:cubicBezTo>
                        <a:pt x="93" y="6"/>
                        <a:pt x="78" y="0"/>
                        <a:pt x="62" y="0"/>
                      </a:cubicBezTo>
                      <a:cubicBezTo>
                        <a:pt x="28" y="0"/>
                        <a:pt x="0" y="27"/>
                        <a:pt x="0" y="60"/>
                      </a:cubicBezTo>
                      <a:cubicBezTo>
                        <a:pt x="0" y="98"/>
                        <a:pt x="31" y="157"/>
                        <a:pt x="107" y="157"/>
                      </a:cubicBezTo>
                      <a:cubicBezTo>
                        <a:pt x="185" y="157"/>
                        <a:pt x="208" y="95"/>
                        <a:pt x="208" y="60"/>
                      </a:cubicBezTo>
                      <a:cubicBezTo>
                        <a:pt x="208" y="27"/>
                        <a:pt x="180" y="0"/>
                        <a:pt x="1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" name="Freeform 51"/>
                <p:cNvSpPr/>
                <p:nvPr/>
              </p:nvSpPr>
              <p:spPr bwMode="auto">
                <a:xfrm>
                  <a:off x="8709025" y="3605213"/>
                  <a:ext cx="123825" cy="157163"/>
                </a:xfrm>
                <a:custGeom>
                  <a:avLst/>
                  <a:gdLst>
                    <a:gd name="T0" fmla="*/ 12 w 57"/>
                    <a:gd name="T1" fmla="*/ 72 h 72"/>
                    <a:gd name="T2" fmla="*/ 27 w 57"/>
                    <a:gd name="T3" fmla="*/ 0 h 72"/>
                    <a:gd name="T4" fmla="*/ 57 w 57"/>
                    <a:gd name="T5" fmla="*/ 6 h 72"/>
                    <a:gd name="T6" fmla="*/ 12 w 57"/>
                    <a:gd name="T7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72">
                      <a:moveTo>
                        <a:pt x="12" y="72"/>
                      </a:moveTo>
                      <a:cubicBezTo>
                        <a:pt x="0" y="48"/>
                        <a:pt x="7" y="20"/>
                        <a:pt x="27" y="0"/>
                      </a:cubicBezTo>
                      <a:cubicBezTo>
                        <a:pt x="57" y="6"/>
                        <a:pt x="57" y="6"/>
                        <a:pt x="57" y="6"/>
                      </a:cubicBezTo>
                      <a:cubicBezTo>
                        <a:pt x="29" y="21"/>
                        <a:pt x="12" y="37"/>
                        <a:pt x="12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/>
                <a:lstStyle/>
                <a:p>
                  <a:pPr defTabSz="8627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7" name="Freeform 52"/>
              <p:cNvSpPr/>
              <p:nvPr/>
            </p:nvSpPr>
            <p:spPr bwMode="auto">
              <a:xfrm>
                <a:off x="8961" y="1379"/>
                <a:ext cx="802" cy="653"/>
              </a:xfrm>
              <a:custGeom>
                <a:avLst/>
                <a:gdLst>
                  <a:gd name="T0" fmla="*/ 312 w 312"/>
                  <a:gd name="T1" fmla="*/ 86 h 253"/>
                  <a:gd name="T2" fmla="*/ 305 w 312"/>
                  <a:gd name="T3" fmla="*/ 75 h 253"/>
                  <a:gd name="T4" fmla="*/ 79 w 312"/>
                  <a:gd name="T5" fmla="*/ 226 h 253"/>
                  <a:gd name="T6" fmla="*/ 28 w 312"/>
                  <a:gd name="T7" fmla="*/ 214 h 253"/>
                  <a:gd name="T8" fmla="*/ 35 w 312"/>
                  <a:gd name="T9" fmla="*/ 162 h 253"/>
                  <a:gd name="T10" fmla="*/ 262 w 312"/>
                  <a:gd name="T11" fmla="*/ 11 h 253"/>
                  <a:gd name="T12" fmla="*/ 254 w 312"/>
                  <a:gd name="T13" fmla="*/ 0 h 253"/>
                  <a:gd name="T14" fmla="*/ 26 w 312"/>
                  <a:gd name="T15" fmla="*/ 153 h 253"/>
                  <a:gd name="T16" fmla="*/ 15 w 312"/>
                  <a:gd name="T17" fmla="*/ 222 h 253"/>
                  <a:gd name="T18" fmla="*/ 83 w 312"/>
                  <a:gd name="T19" fmla="*/ 239 h 253"/>
                  <a:gd name="T20" fmla="*/ 312 w 312"/>
                  <a:gd name="T21" fmla="*/ 8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253">
                    <a:moveTo>
                      <a:pt x="312" y="86"/>
                    </a:moveTo>
                    <a:cubicBezTo>
                      <a:pt x="305" y="75"/>
                      <a:pt x="305" y="75"/>
                      <a:pt x="305" y="75"/>
                    </a:cubicBezTo>
                    <a:cubicBezTo>
                      <a:pt x="79" y="226"/>
                      <a:pt x="79" y="226"/>
                      <a:pt x="79" y="226"/>
                    </a:cubicBezTo>
                    <a:cubicBezTo>
                      <a:pt x="63" y="237"/>
                      <a:pt x="40" y="231"/>
                      <a:pt x="28" y="214"/>
                    </a:cubicBezTo>
                    <a:cubicBezTo>
                      <a:pt x="16" y="196"/>
                      <a:pt x="19" y="173"/>
                      <a:pt x="35" y="162"/>
                    </a:cubicBezTo>
                    <a:cubicBezTo>
                      <a:pt x="262" y="11"/>
                      <a:pt x="262" y="11"/>
                      <a:pt x="262" y="11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6" y="153"/>
                      <a:pt x="26" y="153"/>
                      <a:pt x="26" y="153"/>
                    </a:cubicBezTo>
                    <a:cubicBezTo>
                      <a:pt x="4" y="167"/>
                      <a:pt x="0" y="198"/>
                      <a:pt x="15" y="222"/>
                    </a:cubicBezTo>
                    <a:cubicBezTo>
                      <a:pt x="31" y="246"/>
                      <a:pt x="62" y="253"/>
                      <a:pt x="83" y="239"/>
                    </a:cubicBezTo>
                    <a:lnTo>
                      <a:pt x="312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53"/>
              <p:cNvSpPr/>
              <p:nvPr/>
            </p:nvSpPr>
            <p:spPr bwMode="auto">
              <a:xfrm>
                <a:off x="9570" y="1344"/>
                <a:ext cx="221" cy="304"/>
              </a:xfrm>
              <a:custGeom>
                <a:avLst/>
                <a:gdLst>
                  <a:gd name="T0" fmla="*/ 80 w 86"/>
                  <a:gd name="T1" fmla="*/ 115 h 118"/>
                  <a:gd name="T2" fmla="*/ 68 w 86"/>
                  <a:gd name="T3" fmla="*/ 113 h 118"/>
                  <a:gd name="T4" fmla="*/ 3 w 86"/>
                  <a:gd name="T5" fmla="*/ 16 h 118"/>
                  <a:gd name="T6" fmla="*/ 6 w 86"/>
                  <a:gd name="T7" fmla="*/ 3 h 118"/>
                  <a:gd name="T8" fmla="*/ 19 w 86"/>
                  <a:gd name="T9" fmla="*/ 6 h 118"/>
                  <a:gd name="T10" fmla="*/ 83 w 86"/>
                  <a:gd name="T11" fmla="*/ 102 h 118"/>
                  <a:gd name="T12" fmla="*/ 80 w 86"/>
                  <a:gd name="T13" fmla="*/ 11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8">
                    <a:moveTo>
                      <a:pt x="80" y="115"/>
                    </a:moveTo>
                    <a:cubicBezTo>
                      <a:pt x="76" y="118"/>
                      <a:pt x="70" y="117"/>
                      <a:pt x="68" y="1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2"/>
                      <a:pt x="1" y="6"/>
                      <a:pt x="6" y="3"/>
                    </a:cubicBezTo>
                    <a:cubicBezTo>
                      <a:pt x="10" y="0"/>
                      <a:pt x="16" y="2"/>
                      <a:pt x="19" y="6"/>
                    </a:cubicBezTo>
                    <a:cubicBezTo>
                      <a:pt x="83" y="102"/>
                      <a:pt x="83" y="102"/>
                      <a:pt x="83" y="102"/>
                    </a:cubicBezTo>
                    <a:cubicBezTo>
                      <a:pt x="86" y="107"/>
                      <a:pt x="85" y="112"/>
                      <a:pt x="80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54"/>
              <p:cNvSpPr/>
              <p:nvPr/>
            </p:nvSpPr>
            <p:spPr bwMode="auto">
              <a:xfrm>
                <a:off x="9066" y="1552"/>
                <a:ext cx="607" cy="398"/>
              </a:xfrm>
              <a:custGeom>
                <a:avLst/>
                <a:gdLst>
                  <a:gd name="T0" fmla="*/ 236 w 236"/>
                  <a:gd name="T1" fmla="*/ 13 h 154"/>
                  <a:gd name="T2" fmla="*/ 227 w 236"/>
                  <a:gd name="T3" fmla="*/ 0 h 154"/>
                  <a:gd name="T4" fmla="*/ 25 w 236"/>
                  <a:gd name="T5" fmla="*/ 135 h 154"/>
                  <a:gd name="T6" fmla="*/ 0 w 236"/>
                  <a:gd name="T7" fmla="*/ 136 h 154"/>
                  <a:gd name="T8" fmla="*/ 1 w 236"/>
                  <a:gd name="T9" fmla="*/ 138 h 154"/>
                  <a:gd name="T10" fmla="*/ 36 w 236"/>
                  <a:gd name="T11" fmla="*/ 146 h 154"/>
                  <a:gd name="T12" fmla="*/ 236 w 236"/>
                  <a:gd name="T13" fmla="*/ 1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154">
                    <a:moveTo>
                      <a:pt x="236" y="13"/>
                    </a:moveTo>
                    <a:cubicBezTo>
                      <a:pt x="227" y="0"/>
                      <a:pt x="227" y="0"/>
                      <a:pt x="227" y="0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17" y="140"/>
                      <a:pt x="8" y="140"/>
                      <a:pt x="0" y="136"/>
                    </a:cubicBezTo>
                    <a:cubicBezTo>
                      <a:pt x="0" y="137"/>
                      <a:pt x="0" y="137"/>
                      <a:pt x="1" y="138"/>
                    </a:cubicBezTo>
                    <a:cubicBezTo>
                      <a:pt x="9" y="150"/>
                      <a:pt x="25" y="154"/>
                      <a:pt x="36" y="146"/>
                    </a:cubicBezTo>
                    <a:lnTo>
                      <a:pt x="2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55"/>
              <p:cNvSpPr>
                <a:spLocks noEditPoints="1"/>
              </p:cNvSpPr>
              <p:nvPr/>
            </p:nvSpPr>
            <p:spPr bwMode="auto">
              <a:xfrm>
                <a:off x="8571" y="1901"/>
                <a:ext cx="351" cy="615"/>
              </a:xfrm>
              <a:custGeom>
                <a:avLst/>
                <a:gdLst>
                  <a:gd name="T0" fmla="*/ 59 w 136"/>
                  <a:gd name="T1" fmla="*/ 203 h 239"/>
                  <a:gd name="T2" fmla="*/ 54 w 136"/>
                  <a:gd name="T3" fmla="*/ 203 h 239"/>
                  <a:gd name="T4" fmla="*/ 54 w 136"/>
                  <a:gd name="T5" fmla="*/ 239 h 239"/>
                  <a:gd name="T6" fmla="*/ 72 w 136"/>
                  <a:gd name="T7" fmla="*/ 226 h 239"/>
                  <a:gd name="T8" fmla="*/ 59 w 136"/>
                  <a:gd name="T9" fmla="*/ 203 h 239"/>
                  <a:gd name="T10" fmla="*/ 54 w 136"/>
                  <a:gd name="T11" fmla="*/ 187 h 239"/>
                  <a:gd name="T12" fmla="*/ 54 w 136"/>
                  <a:gd name="T13" fmla="*/ 82 h 239"/>
                  <a:gd name="T14" fmla="*/ 81 w 136"/>
                  <a:gd name="T15" fmla="*/ 74 h 239"/>
                  <a:gd name="T16" fmla="*/ 97 w 136"/>
                  <a:gd name="T17" fmla="*/ 13 h 239"/>
                  <a:gd name="T18" fmla="*/ 114 w 136"/>
                  <a:gd name="T19" fmla="*/ 2 h 239"/>
                  <a:gd name="T20" fmla="*/ 124 w 136"/>
                  <a:gd name="T21" fmla="*/ 20 h 239"/>
                  <a:gd name="T22" fmla="*/ 109 w 136"/>
                  <a:gd name="T23" fmla="*/ 81 h 239"/>
                  <a:gd name="T24" fmla="*/ 130 w 136"/>
                  <a:gd name="T25" fmla="*/ 134 h 239"/>
                  <a:gd name="T26" fmla="*/ 122 w 136"/>
                  <a:gd name="T27" fmla="*/ 164 h 239"/>
                  <a:gd name="T28" fmla="*/ 122 w 136"/>
                  <a:gd name="T29" fmla="*/ 164 h 239"/>
                  <a:gd name="T30" fmla="*/ 136 w 136"/>
                  <a:gd name="T31" fmla="*/ 187 h 239"/>
                  <a:gd name="T32" fmla="*/ 131 w 136"/>
                  <a:gd name="T33" fmla="*/ 207 h 239"/>
                  <a:gd name="T34" fmla="*/ 54 w 136"/>
                  <a:gd name="T35" fmla="*/ 187 h 239"/>
                  <a:gd name="T36" fmla="*/ 54 w 136"/>
                  <a:gd name="T37" fmla="*/ 203 h 239"/>
                  <a:gd name="T38" fmla="*/ 36 w 136"/>
                  <a:gd name="T39" fmla="*/ 216 h 239"/>
                  <a:gd name="T40" fmla="*/ 50 w 136"/>
                  <a:gd name="T41" fmla="*/ 239 h 239"/>
                  <a:gd name="T42" fmla="*/ 54 w 136"/>
                  <a:gd name="T43" fmla="*/ 239 h 239"/>
                  <a:gd name="T44" fmla="*/ 54 w 136"/>
                  <a:gd name="T45" fmla="*/ 203 h 239"/>
                  <a:gd name="T46" fmla="*/ 54 w 136"/>
                  <a:gd name="T47" fmla="*/ 82 h 239"/>
                  <a:gd name="T48" fmla="*/ 54 w 136"/>
                  <a:gd name="T49" fmla="*/ 187 h 239"/>
                  <a:gd name="T50" fmla="*/ 0 w 136"/>
                  <a:gd name="T51" fmla="*/ 173 h 239"/>
                  <a:gd name="T52" fmla="*/ 5 w 136"/>
                  <a:gd name="T53" fmla="*/ 152 h 239"/>
                  <a:gd name="T54" fmla="*/ 29 w 136"/>
                  <a:gd name="T55" fmla="*/ 140 h 239"/>
                  <a:gd name="T56" fmla="*/ 37 w 136"/>
                  <a:gd name="T57" fmla="*/ 109 h 239"/>
                  <a:gd name="T58" fmla="*/ 54 w 136"/>
                  <a:gd name="T59" fmla="*/ 8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6" h="239">
                    <a:moveTo>
                      <a:pt x="59" y="203"/>
                    </a:moveTo>
                    <a:cubicBezTo>
                      <a:pt x="57" y="203"/>
                      <a:pt x="56" y="203"/>
                      <a:pt x="54" y="203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62" y="239"/>
                      <a:pt x="70" y="234"/>
                      <a:pt x="72" y="226"/>
                    </a:cubicBezTo>
                    <a:cubicBezTo>
                      <a:pt x="74" y="216"/>
                      <a:pt x="69" y="206"/>
                      <a:pt x="59" y="203"/>
                    </a:cubicBezTo>
                    <a:close/>
                    <a:moveTo>
                      <a:pt x="54" y="187"/>
                    </a:moveTo>
                    <a:cubicBezTo>
                      <a:pt x="54" y="82"/>
                      <a:pt x="54" y="82"/>
                      <a:pt x="54" y="82"/>
                    </a:cubicBezTo>
                    <a:cubicBezTo>
                      <a:pt x="62" y="76"/>
                      <a:pt x="71" y="74"/>
                      <a:pt x="81" y="74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9" y="5"/>
                      <a:pt x="107" y="0"/>
                      <a:pt x="114" y="2"/>
                    </a:cubicBezTo>
                    <a:cubicBezTo>
                      <a:pt x="122" y="4"/>
                      <a:pt x="126" y="12"/>
                      <a:pt x="124" y="2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25" y="90"/>
                      <a:pt x="136" y="109"/>
                      <a:pt x="130" y="134"/>
                    </a:cubicBezTo>
                    <a:cubicBezTo>
                      <a:pt x="130" y="134"/>
                      <a:pt x="125" y="154"/>
                      <a:pt x="122" y="164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18" y="178"/>
                      <a:pt x="136" y="187"/>
                      <a:pt x="136" y="187"/>
                    </a:cubicBezTo>
                    <a:cubicBezTo>
                      <a:pt x="131" y="207"/>
                      <a:pt x="131" y="207"/>
                      <a:pt x="131" y="207"/>
                    </a:cubicBezTo>
                    <a:lnTo>
                      <a:pt x="54" y="187"/>
                    </a:lnTo>
                    <a:close/>
                    <a:moveTo>
                      <a:pt x="54" y="203"/>
                    </a:moveTo>
                    <a:cubicBezTo>
                      <a:pt x="46" y="203"/>
                      <a:pt x="38" y="208"/>
                      <a:pt x="36" y="216"/>
                    </a:cubicBezTo>
                    <a:cubicBezTo>
                      <a:pt x="34" y="226"/>
                      <a:pt x="40" y="236"/>
                      <a:pt x="50" y="239"/>
                    </a:cubicBezTo>
                    <a:cubicBezTo>
                      <a:pt x="51" y="239"/>
                      <a:pt x="53" y="239"/>
                      <a:pt x="54" y="239"/>
                    </a:cubicBezTo>
                    <a:cubicBezTo>
                      <a:pt x="54" y="203"/>
                      <a:pt x="54" y="203"/>
                      <a:pt x="54" y="203"/>
                    </a:cubicBezTo>
                    <a:close/>
                    <a:moveTo>
                      <a:pt x="54" y="82"/>
                    </a:moveTo>
                    <a:cubicBezTo>
                      <a:pt x="54" y="187"/>
                      <a:pt x="54" y="187"/>
                      <a:pt x="54" y="187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5" y="152"/>
                      <a:pt x="25" y="154"/>
                      <a:pt x="29" y="140"/>
                    </a:cubicBezTo>
                    <a:cubicBezTo>
                      <a:pt x="32" y="128"/>
                      <a:pt x="37" y="109"/>
                      <a:pt x="37" y="109"/>
                    </a:cubicBezTo>
                    <a:cubicBezTo>
                      <a:pt x="40" y="97"/>
                      <a:pt x="46" y="88"/>
                      <a:pt x="54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8252" y="3189"/>
                <a:ext cx="656" cy="714"/>
              </a:xfrm>
              <a:custGeom>
                <a:avLst/>
                <a:gdLst>
                  <a:gd name="T0" fmla="*/ 198 w 255"/>
                  <a:gd name="T1" fmla="*/ 128 h 277"/>
                  <a:gd name="T2" fmla="*/ 191 w 255"/>
                  <a:gd name="T3" fmla="*/ 158 h 277"/>
                  <a:gd name="T4" fmla="*/ 191 w 255"/>
                  <a:gd name="T5" fmla="*/ 185 h 277"/>
                  <a:gd name="T6" fmla="*/ 196 w 255"/>
                  <a:gd name="T7" fmla="*/ 187 h 277"/>
                  <a:gd name="T8" fmla="*/ 218 w 255"/>
                  <a:gd name="T9" fmla="*/ 218 h 277"/>
                  <a:gd name="T10" fmla="*/ 191 w 255"/>
                  <a:gd name="T11" fmla="*/ 201 h 277"/>
                  <a:gd name="T12" fmla="*/ 191 w 255"/>
                  <a:gd name="T13" fmla="*/ 55 h 277"/>
                  <a:gd name="T14" fmla="*/ 218 w 255"/>
                  <a:gd name="T15" fmla="*/ 38 h 277"/>
                  <a:gd name="T16" fmla="*/ 196 w 255"/>
                  <a:gd name="T17" fmla="*/ 69 h 277"/>
                  <a:gd name="T18" fmla="*/ 191 w 255"/>
                  <a:gd name="T19" fmla="*/ 71 h 277"/>
                  <a:gd name="T20" fmla="*/ 249 w 255"/>
                  <a:gd name="T21" fmla="*/ 121 h 277"/>
                  <a:gd name="T22" fmla="*/ 211 w 255"/>
                  <a:gd name="T23" fmla="*/ 128 h 277"/>
                  <a:gd name="T24" fmla="*/ 249 w 255"/>
                  <a:gd name="T25" fmla="*/ 134 h 277"/>
                  <a:gd name="T26" fmla="*/ 249 w 255"/>
                  <a:gd name="T27" fmla="*/ 121 h 277"/>
                  <a:gd name="T28" fmla="*/ 132 w 255"/>
                  <a:gd name="T29" fmla="*/ 277 h 277"/>
                  <a:gd name="T30" fmla="*/ 167 w 255"/>
                  <a:gd name="T31" fmla="*/ 186 h 277"/>
                  <a:gd name="T32" fmla="*/ 191 w 255"/>
                  <a:gd name="T33" fmla="*/ 98 h 277"/>
                  <a:gd name="T34" fmla="*/ 127 w 255"/>
                  <a:gd name="T35" fmla="*/ 72 h 277"/>
                  <a:gd name="T36" fmla="*/ 183 w 255"/>
                  <a:gd name="T37" fmla="*/ 128 h 277"/>
                  <a:gd name="T38" fmla="*/ 156 w 255"/>
                  <a:gd name="T39" fmla="*/ 176 h 277"/>
                  <a:gd name="T40" fmla="*/ 153 w 255"/>
                  <a:gd name="T41" fmla="*/ 214 h 277"/>
                  <a:gd name="T42" fmla="*/ 127 w 255"/>
                  <a:gd name="T43" fmla="*/ 277 h 277"/>
                  <a:gd name="T44" fmla="*/ 191 w 255"/>
                  <a:gd name="T45" fmla="*/ 71 h 277"/>
                  <a:gd name="T46" fmla="*/ 186 w 255"/>
                  <a:gd name="T47" fmla="*/ 60 h 277"/>
                  <a:gd name="T48" fmla="*/ 191 w 255"/>
                  <a:gd name="T49" fmla="*/ 185 h 277"/>
                  <a:gd name="T50" fmla="*/ 186 w 255"/>
                  <a:gd name="T51" fmla="*/ 196 h 277"/>
                  <a:gd name="T52" fmla="*/ 191 w 255"/>
                  <a:gd name="T53" fmla="*/ 185 h 277"/>
                  <a:gd name="T54" fmla="*/ 127 w 255"/>
                  <a:gd name="T55" fmla="*/ 0 h 277"/>
                  <a:gd name="T56" fmla="*/ 134 w 255"/>
                  <a:gd name="T57" fmla="*/ 7 h 277"/>
                  <a:gd name="T58" fmla="*/ 128 w 255"/>
                  <a:gd name="T59" fmla="*/ 45 h 277"/>
                  <a:gd name="T60" fmla="*/ 127 w 255"/>
                  <a:gd name="T61" fmla="*/ 45 h 277"/>
                  <a:gd name="T62" fmla="*/ 64 w 255"/>
                  <a:gd name="T63" fmla="*/ 97 h 277"/>
                  <a:gd name="T64" fmla="*/ 89 w 255"/>
                  <a:gd name="T65" fmla="*/ 187 h 277"/>
                  <a:gd name="T66" fmla="*/ 124 w 255"/>
                  <a:gd name="T67" fmla="*/ 277 h 277"/>
                  <a:gd name="T68" fmla="*/ 127 w 255"/>
                  <a:gd name="T69" fmla="*/ 214 h 277"/>
                  <a:gd name="T70" fmla="*/ 103 w 255"/>
                  <a:gd name="T71" fmla="*/ 183 h 277"/>
                  <a:gd name="T72" fmla="*/ 71 w 255"/>
                  <a:gd name="T73" fmla="*/ 128 h 277"/>
                  <a:gd name="T74" fmla="*/ 127 w 255"/>
                  <a:gd name="T75" fmla="*/ 72 h 277"/>
                  <a:gd name="T76" fmla="*/ 127 w 255"/>
                  <a:gd name="T77" fmla="*/ 57 h 277"/>
                  <a:gd name="T78" fmla="*/ 127 w 255"/>
                  <a:gd name="T79" fmla="*/ 0 h 277"/>
                  <a:gd name="T80" fmla="*/ 121 w 255"/>
                  <a:gd name="T81" fmla="*/ 38 h 277"/>
                  <a:gd name="T82" fmla="*/ 127 w 255"/>
                  <a:gd name="T83" fmla="*/ 0 h 277"/>
                  <a:gd name="T84" fmla="*/ 64 w 255"/>
                  <a:gd name="T85" fmla="*/ 185 h 277"/>
                  <a:gd name="T86" fmla="*/ 69 w 255"/>
                  <a:gd name="T87" fmla="*/ 196 h 277"/>
                  <a:gd name="T88" fmla="*/ 64 w 255"/>
                  <a:gd name="T89" fmla="*/ 71 h 277"/>
                  <a:gd name="T90" fmla="*/ 69 w 255"/>
                  <a:gd name="T91" fmla="*/ 60 h 277"/>
                  <a:gd name="T92" fmla="*/ 64 w 255"/>
                  <a:gd name="T93" fmla="*/ 71 h 277"/>
                  <a:gd name="T94" fmla="*/ 57 w 255"/>
                  <a:gd name="T95" fmla="*/ 128 h 277"/>
                  <a:gd name="T96" fmla="*/ 64 w 255"/>
                  <a:gd name="T97" fmla="*/ 97 h 277"/>
                  <a:gd name="T98" fmla="*/ 64 w 255"/>
                  <a:gd name="T99" fmla="*/ 71 h 277"/>
                  <a:gd name="T100" fmla="*/ 60 w 255"/>
                  <a:gd name="T101" fmla="*/ 69 h 277"/>
                  <a:gd name="T102" fmla="*/ 38 w 255"/>
                  <a:gd name="T103" fmla="*/ 38 h 277"/>
                  <a:gd name="T104" fmla="*/ 64 w 255"/>
                  <a:gd name="T105" fmla="*/ 55 h 277"/>
                  <a:gd name="T106" fmla="*/ 64 w 255"/>
                  <a:gd name="T107" fmla="*/ 201 h 277"/>
                  <a:gd name="T108" fmla="*/ 38 w 255"/>
                  <a:gd name="T109" fmla="*/ 218 h 277"/>
                  <a:gd name="T110" fmla="*/ 60 w 255"/>
                  <a:gd name="T111" fmla="*/ 187 h 277"/>
                  <a:gd name="T112" fmla="*/ 64 w 255"/>
                  <a:gd name="T113" fmla="*/ 185 h 277"/>
                  <a:gd name="T114" fmla="*/ 45 w 255"/>
                  <a:gd name="T115" fmla="*/ 128 h 277"/>
                  <a:gd name="T116" fmla="*/ 7 w 255"/>
                  <a:gd name="T117" fmla="*/ 121 h 277"/>
                  <a:gd name="T118" fmla="*/ 7 w 255"/>
                  <a:gd name="T119" fmla="*/ 134 h 277"/>
                  <a:gd name="T120" fmla="*/ 45 w 255"/>
                  <a:gd name="T121" fmla="*/ 12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5" h="277">
                    <a:moveTo>
                      <a:pt x="191" y="158"/>
                    </a:moveTo>
                    <a:cubicBezTo>
                      <a:pt x="195" y="149"/>
                      <a:pt x="198" y="139"/>
                      <a:pt x="198" y="128"/>
                    </a:cubicBezTo>
                    <a:cubicBezTo>
                      <a:pt x="198" y="117"/>
                      <a:pt x="195" y="107"/>
                      <a:pt x="191" y="98"/>
                    </a:cubicBezTo>
                    <a:cubicBezTo>
                      <a:pt x="191" y="158"/>
                      <a:pt x="191" y="158"/>
                      <a:pt x="191" y="158"/>
                    </a:cubicBezTo>
                    <a:close/>
                    <a:moveTo>
                      <a:pt x="191" y="201"/>
                    </a:moveTo>
                    <a:cubicBezTo>
                      <a:pt x="191" y="185"/>
                      <a:pt x="191" y="185"/>
                      <a:pt x="191" y="185"/>
                    </a:cubicBezTo>
                    <a:cubicBezTo>
                      <a:pt x="193" y="185"/>
                      <a:pt x="194" y="185"/>
                      <a:pt x="196" y="187"/>
                    </a:cubicBezTo>
                    <a:cubicBezTo>
                      <a:pt x="196" y="187"/>
                      <a:pt x="196" y="187"/>
                      <a:pt x="196" y="187"/>
                    </a:cubicBezTo>
                    <a:cubicBezTo>
                      <a:pt x="218" y="209"/>
                      <a:pt x="218" y="209"/>
                      <a:pt x="218" y="209"/>
                    </a:cubicBezTo>
                    <a:cubicBezTo>
                      <a:pt x="220" y="211"/>
                      <a:pt x="220" y="216"/>
                      <a:pt x="218" y="218"/>
                    </a:cubicBezTo>
                    <a:cubicBezTo>
                      <a:pt x="215" y="221"/>
                      <a:pt x="211" y="221"/>
                      <a:pt x="209" y="218"/>
                    </a:cubicBezTo>
                    <a:cubicBezTo>
                      <a:pt x="191" y="201"/>
                      <a:pt x="191" y="201"/>
                      <a:pt x="191" y="201"/>
                    </a:cubicBezTo>
                    <a:close/>
                    <a:moveTo>
                      <a:pt x="191" y="71"/>
                    </a:moveTo>
                    <a:cubicBezTo>
                      <a:pt x="191" y="55"/>
                      <a:pt x="191" y="55"/>
                      <a:pt x="191" y="55"/>
                    </a:cubicBezTo>
                    <a:cubicBezTo>
                      <a:pt x="209" y="38"/>
                      <a:pt x="209" y="38"/>
                      <a:pt x="209" y="38"/>
                    </a:cubicBezTo>
                    <a:cubicBezTo>
                      <a:pt x="211" y="35"/>
                      <a:pt x="215" y="35"/>
                      <a:pt x="218" y="38"/>
                    </a:cubicBezTo>
                    <a:cubicBezTo>
                      <a:pt x="220" y="40"/>
                      <a:pt x="220" y="44"/>
                      <a:pt x="218" y="47"/>
                    </a:cubicBezTo>
                    <a:cubicBezTo>
                      <a:pt x="196" y="69"/>
                      <a:pt x="196" y="69"/>
                      <a:pt x="196" y="69"/>
                    </a:cubicBezTo>
                    <a:cubicBezTo>
                      <a:pt x="196" y="69"/>
                      <a:pt x="196" y="69"/>
                      <a:pt x="196" y="69"/>
                    </a:cubicBezTo>
                    <a:cubicBezTo>
                      <a:pt x="194" y="71"/>
                      <a:pt x="193" y="71"/>
                      <a:pt x="191" y="71"/>
                    </a:cubicBezTo>
                    <a:close/>
                    <a:moveTo>
                      <a:pt x="249" y="121"/>
                    </a:moveTo>
                    <a:cubicBezTo>
                      <a:pt x="249" y="121"/>
                      <a:pt x="249" y="121"/>
                      <a:pt x="249" y="121"/>
                    </a:cubicBezTo>
                    <a:cubicBezTo>
                      <a:pt x="217" y="121"/>
                      <a:pt x="217" y="121"/>
                      <a:pt x="217" y="121"/>
                    </a:cubicBezTo>
                    <a:cubicBezTo>
                      <a:pt x="214" y="121"/>
                      <a:pt x="211" y="124"/>
                      <a:pt x="211" y="128"/>
                    </a:cubicBezTo>
                    <a:cubicBezTo>
                      <a:pt x="211" y="132"/>
                      <a:pt x="214" y="134"/>
                      <a:pt x="217" y="134"/>
                    </a:cubicBez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52" y="134"/>
                      <a:pt x="255" y="132"/>
                      <a:pt x="255" y="128"/>
                    </a:cubicBezTo>
                    <a:cubicBezTo>
                      <a:pt x="255" y="124"/>
                      <a:pt x="252" y="121"/>
                      <a:pt x="249" y="121"/>
                    </a:cubicBezTo>
                    <a:close/>
                    <a:moveTo>
                      <a:pt x="127" y="277"/>
                    </a:moveTo>
                    <a:cubicBezTo>
                      <a:pt x="132" y="277"/>
                      <a:pt x="132" y="277"/>
                      <a:pt x="132" y="277"/>
                    </a:cubicBezTo>
                    <a:cubicBezTo>
                      <a:pt x="151" y="277"/>
                      <a:pt x="167" y="262"/>
                      <a:pt x="167" y="242"/>
                    </a:cubicBezTo>
                    <a:cubicBezTo>
                      <a:pt x="167" y="186"/>
                      <a:pt x="167" y="186"/>
                      <a:pt x="167" y="186"/>
                    </a:cubicBezTo>
                    <a:cubicBezTo>
                      <a:pt x="177" y="179"/>
                      <a:pt x="186" y="169"/>
                      <a:pt x="191" y="158"/>
                    </a:cubicBezTo>
                    <a:cubicBezTo>
                      <a:pt x="191" y="98"/>
                      <a:pt x="191" y="98"/>
                      <a:pt x="191" y="98"/>
                    </a:cubicBezTo>
                    <a:cubicBezTo>
                      <a:pt x="180" y="74"/>
                      <a:pt x="156" y="57"/>
                      <a:pt x="127" y="57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43" y="72"/>
                      <a:pt x="157" y="78"/>
                      <a:pt x="167" y="88"/>
                    </a:cubicBezTo>
                    <a:cubicBezTo>
                      <a:pt x="177" y="98"/>
                      <a:pt x="183" y="112"/>
                      <a:pt x="183" y="128"/>
                    </a:cubicBezTo>
                    <a:cubicBezTo>
                      <a:pt x="183" y="148"/>
                      <a:pt x="172" y="166"/>
                      <a:pt x="156" y="176"/>
                    </a:cubicBezTo>
                    <a:cubicBezTo>
                      <a:pt x="156" y="176"/>
                      <a:pt x="156" y="176"/>
                      <a:pt x="156" y="176"/>
                    </a:cubicBezTo>
                    <a:cubicBezTo>
                      <a:pt x="154" y="177"/>
                      <a:pt x="153" y="180"/>
                      <a:pt x="153" y="182"/>
                    </a:cubicBezTo>
                    <a:cubicBezTo>
                      <a:pt x="153" y="214"/>
                      <a:pt x="153" y="214"/>
                      <a:pt x="153" y="214"/>
                    </a:cubicBezTo>
                    <a:cubicBezTo>
                      <a:pt x="127" y="214"/>
                      <a:pt x="127" y="214"/>
                      <a:pt x="127" y="214"/>
                    </a:cubicBezTo>
                    <a:cubicBezTo>
                      <a:pt x="127" y="277"/>
                      <a:pt x="127" y="277"/>
                      <a:pt x="127" y="277"/>
                    </a:cubicBezTo>
                    <a:close/>
                    <a:moveTo>
                      <a:pt x="191" y="55"/>
                    </a:moveTo>
                    <a:cubicBezTo>
                      <a:pt x="191" y="71"/>
                      <a:pt x="191" y="71"/>
                      <a:pt x="191" y="71"/>
                    </a:cubicBezTo>
                    <a:cubicBezTo>
                      <a:pt x="189" y="71"/>
                      <a:pt x="188" y="71"/>
                      <a:pt x="186" y="69"/>
                    </a:cubicBezTo>
                    <a:cubicBezTo>
                      <a:pt x="184" y="67"/>
                      <a:pt x="184" y="63"/>
                      <a:pt x="186" y="60"/>
                    </a:cubicBezTo>
                    <a:cubicBezTo>
                      <a:pt x="191" y="55"/>
                      <a:pt x="191" y="55"/>
                      <a:pt x="191" y="55"/>
                    </a:cubicBezTo>
                    <a:close/>
                    <a:moveTo>
                      <a:pt x="191" y="185"/>
                    </a:moveTo>
                    <a:cubicBezTo>
                      <a:pt x="191" y="201"/>
                      <a:pt x="191" y="201"/>
                      <a:pt x="191" y="201"/>
                    </a:cubicBezTo>
                    <a:cubicBezTo>
                      <a:pt x="186" y="196"/>
                      <a:pt x="186" y="196"/>
                      <a:pt x="186" y="196"/>
                    </a:cubicBezTo>
                    <a:cubicBezTo>
                      <a:pt x="184" y="193"/>
                      <a:pt x="184" y="189"/>
                      <a:pt x="186" y="187"/>
                    </a:cubicBezTo>
                    <a:cubicBezTo>
                      <a:pt x="188" y="185"/>
                      <a:pt x="189" y="185"/>
                      <a:pt x="191" y="185"/>
                    </a:cubicBezTo>
                    <a:close/>
                    <a:moveTo>
                      <a:pt x="127" y="45"/>
                    </a:move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8" y="0"/>
                      <a:pt x="128" y="0"/>
                    </a:cubicBezTo>
                    <a:cubicBezTo>
                      <a:pt x="131" y="0"/>
                      <a:pt x="134" y="3"/>
                      <a:pt x="134" y="7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42"/>
                      <a:pt x="131" y="45"/>
                      <a:pt x="128" y="45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8" y="45"/>
                      <a:pt x="127" y="45"/>
                      <a:pt x="127" y="45"/>
                    </a:cubicBezTo>
                    <a:close/>
                    <a:moveTo>
                      <a:pt x="127" y="57"/>
                    </a:moveTo>
                    <a:cubicBezTo>
                      <a:pt x="99" y="57"/>
                      <a:pt x="75" y="74"/>
                      <a:pt x="64" y="97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70" y="170"/>
                      <a:pt x="78" y="180"/>
                      <a:pt x="89" y="187"/>
                    </a:cubicBezTo>
                    <a:cubicBezTo>
                      <a:pt x="89" y="242"/>
                      <a:pt x="89" y="242"/>
                      <a:pt x="89" y="242"/>
                    </a:cubicBezTo>
                    <a:cubicBezTo>
                      <a:pt x="89" y="262"/>
                      <a:pt x="104" y="277"/>
                      <a:pt x="124" y="277"/>
                    </a:cubicBezTo>
                    <a:cubicBezTo>
                      <a:pt x="127" y="277"/>
                      <a:pt x="127" y="277"/>
                      <a:pt x="127" y="277"/>
                    </a:cubicBezTo>
                    <a:cubicBezTo>
                      <a:pt x="127" y="214"/>
                      <a:pt x="127" y="214"/>
                      <a:pt x="127" y="214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3" y="183"/>
                      <a:pt x="103" y="183"/>
                      <a:pt x="103" y="183"/>
                    </a:cubicBezTo>
                    <a:cubicBezTo>
                      <a:pt x="103" y="180"/>
                      <a:pt x="102" y="178"/>
                      <a:pt x="100" y="176"/>
                    </a:cubicBezTo>
                    <a:cubicBezTo>
                      <a:pt x="83" y="167"/>
                      <a:pt x="71" y="149"/>
                      <a:pt x="71" y="128"/>
                    </a:cubicBezTo>
                    <a:cubicBezTo>
                      <a:pt x="71" y="112"/>
                      <a:pt x="78" y="98"/>
                      <a:pt x="88" y="88"/>
                    </a:cubicBezTo>
                    <a:cubicBezTo>
                      <a:pt x="98" y="78"/>
                      <a:pt x="112" y="72"/>
                      <a:pt x="127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7" y="57"/>
                      <a:pt x="127" y="57"/>
                      <a:pt x="127" y="57"/>
                    </a:cubicBezTo>
                    <a:close/>
                    <a:moveTo>
                      <a:pt x="127" y="0"/>
                    </a:moveTo>
                    <a:cubicBezTo>
                      <a:pt x="127" y="45"/>
                      <a:pt x="127" y="45"/>
                      <a:pt x="127" y="45"/>
                    </a:cubicBezTo>
                    <a:cubicBezTo>
                      <a:pt x="124" y="45"/>
                      <a:pt x="121" y="42"/>
                      <a:pt x="121" y="38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4"/>
                      <a:pt x="124" y="1"/>
                      <a:pt x="127" y="0"/>
                    </a:cubicBezTo>
                    <a:close/>
                    <a:moveTo>
                      <a:pt x="64" y="201"/>
                    </a:moveTo>
                    <a:cubicBezTo>
                      <a:pt x="64" y="185"/>
                      <a:pt x="64" y="185"/>
                      <a:pt x="64" y="185"/>
                    </a:cubicBezTo>
                    <a:cubicBezTo>
                      <a:pt x="66" y="185"/>
                      <a:pt x="68" y="185"/>
                      <a:pt x="69" y="187"/>
                    </a:cubicBezTo>
                    <a:cubicBezTo>
                      <a:pt x="72" y="189"/>
                      <a:pt x="72" y="193"/>
                      <a:pt x="69" y="196"/>
                    </a:cubicBezTo>
                    <a:cubicBezTo>
                      <a:pt x="64" y="201"/>
                      <a:pt x="64" y="201"/>
                      <a:pt x="64" y="201"/>
                    </a:cubicBezTo>
                    <a:close/>
                    <a:moveTo>
                      <a:pt x="64" y="71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3"/>
                      <a:pt x="72" y="67"/>
                      <a:pt x="69" y="69"/>
                    </a:cubicBezTo>
                    <a:cubicBezTo>
                      <a:pt x="68" y="71"/>
                      <a:pt x="66" y="71"/>
                      <a:pt x="64" y="71"/>
                    </a:cubicBezTo>
                    <a:close/>
                    <a:moveTo>
                      <a:pt x="64" y="97"/>
                    </a:moveTo>
                    <a:cubicBezTo>
                      <a:pt x="59" y="106"/>
                      <a:pt x="57" y="117"/>
                      <a:pt x="57" y="128"/>
                    </a:cubicBezTo>
                    <a:cubicBezTo>
                      <a:pt x="57" y="139"/>
                      <a:pt x="59" y="149"/>
                      <a:pt x="64" y="159"/>
                    </a:cubicBezTo>
                    <a:cubicBezTo>
                      <a:pt x="64" y="97"/>
                      <a:pt x="64" y="97"/>
                      <a:pt x="64" y="97"/>
                    </a:cubicBezTo>
                    <a:close/>
                    <a:moveTo>
                      <a:pt x="64" y="55"/>
                    </a:moveTo>
                    <a:cubicBezTo>
                      <a:pt x="64" y="71"/>
                      <a:pt x="64" y="71"/>
                      <a:pt x="64" y="71"/>
                    </a:cubicBezTo>
                    <a:cubicBezTo>
                      <a:pt x="62" y="71"/>
                      <a:pt x="61" y="70"/>
                      <a:pt x="60" y="69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5" y="44"/>
                      <a:pt x="35" y="40"/>
                      <a:pt x="38" y="38"/>
                    </a:cubicBezTo>
                    <a:cubicBezTo>
                      <a:pt x="40" y="35"/>
                      <a:pt x="44" y="35"/>
                      <a:pt x="47" y="38"/>
                    </a:cubicBezTo>
                    <a:cubicBezTo>
                      <a:pt x="64" y="55"/>
                      <a:pt x="64" y="55"/>
                      <a:pt x="64" y="55"/>
                    </a:cubicBezTo>
                    <a:close/>
                    <a:moveTo>
                      <a:pt x="64" y="185"/>
                    </a:moveTo>
                    <a:cubicBezTo>
                      <a:pt x="64" y="201"/>
                      <a:pt x="64" y="201"/>
                      <a:pt x="64" y="201"/>
                    </a:cubicBezTo>
                    <a:cubicBezTo>
                      <a:pt x="47" y="218"/>
                      <a:pt x="47" y="218"/>
                      <a:pt x="47" y="218"/>
                    </a:cubicBezTo>
                    <a:cubicBezTo>
                      <a:pt x="44" y="221"/>
                      <a:pt x="40" y="221"/>
                      <a:pt x="38" y="218"/>
                    </a:cubicBezTo>
                    <a:cubicBezTo>
                      <a:pt x="35" y="216"/>
                      <a:pt x="35" y="211"/>
                      <a:pt x="38" y="209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61" y="185"/>
                      <a:pt x="62" y="185"/>
                      <a:pt x="64" y="185"/>
                    </a:cubicBezTo>
                    <a:close/>
                    <a:moveTo>
                      <a:pt x="45" y="128"/>
                    </a:moveTo>
                    <a:cubicBezTo>
                      <a:pt x="45" y="128"/>
                      <a:pt x="45" y="128"/>
                      <a:pt x="45" y="128"/>
                    </a:cubicBezTo>
                    <a:cubicBezTo>
                      <a:pt x="45" y="124"/>
                      <a:pt x="42" y="121"/>
                      <a:pt x="38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3" y="121"/>
                      <a:pt x="0" y="124"/>
                      <a:pt x="0" y="128"/>
                    </a:cubicBezTo>
                    <a:cubicBezTo>
                      <a:pt x="0" y="132"/>
                      <a:pt x="3" y="134"/>
                      <a:pt x="7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2" y="134"/>
                      <a:pt x="45" y="132"/>
                      <a:pt x="4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2" name="Freeform 57"/>
              <p:cNvSpPr>
                <a:spLocks noEditPoints="1"/>
              </p:cNvSpPr>
              <p:nvPr/>
            </p:nvSpPr>
            <p:spPr bwMode="auto">
              <a:xfrm>
                <a:off x="10672" y="1342"/>
                <a:ext cx="624" cy="613"/>
              </a:xfrm>
              <a:custGeom>
                <a:avLst/>
                <a:gdLst>
                  <a:gd name="T0" fmla="*/ 231 w 243"/>
                  <a:gd name="T1" fmla="*/ 92 h 238"/>
                  <a:gd name="T2" fmla="*/ 214 w 243"/>
                  <a:gd name="T3" fmla="*/ 83 h 238"/>
                  <a:gd name="T4" fmla="*/ 206 w 243"/>
                  <a:gd name="T5" fmla="*/ 71 h 238"/>
                  <a:gd name="T6" fmla="*/ 192 w 243"/>
                  <a:gd name="T7" fmla="*/ 82 h 238"/>
                  <a:gd name="T8" fmla="*/ 194 w 243"/>
                  <a:gd name="T9" fmla="*/ 64 h 238"/>
                  <a:gd name="T10" fmla="*/ 179 w 243"/>
                  <a:gd name="T11" fmla="*/ 64 h 238"/>
                  <a:gd name="T12" fmla="*/ 162 w 243"/>
                  <a:gd name="T13" fmla="*/ 54 h 238"/>
                  <a:gd name="T14" fmla="*/ 154 w 243"/>
                  <a:gd name="T15" fmla="*/ 42 h 238"/>
                  <a:gd name="T16" fmla="*/ 140 w 243"/>
                  <a:gd name="T17" fmla="*/ 53 h 238"/>
                  <a:gd name="T18" fmla="*/ 142 w 243"/>
                  <a:gd name="T19" fmla="*/ 35 h 238"/>
                  <a:gd name="T20" fmla="*/ 128 w 243"/>
                  <a:gd name="T21" fmla="*/ 35 h 238"/>
                  <a:gd name="T22" fmla="*/ 110 w 243"/>
                  <a:gd name="T23" fmla="*/ 25 h 238"/>
                  <a:gd name="T24" fmla="*/ 102 w 243"/>
                  <a:gd name="T25" fmla="*/ 13 h 238"/>
                  <a:gd name="T26" fmla="*/ 101 w 243"/>
                  <a:gd name="T27" fmla="*/ 22 h 238"/>
                  <a:gd name="T28" fmla="*/ 208 w 243"/>
                  <a:gd name="T29" fmla="*/ 128 h 238"/>
                  <a:gd name="T30" fmla="*/ 206 w 243"/>
                  <a:gd name="T31" fmla="*/ 132 h 238"/>
                  <a:gd name="T32" fmla="*/ 101 w 243"/>
                  <a:gd name="T33" fmla="*/ 74 h 238"/>
                  <a:gd name="T34" fmla="*/ 196 w 243"/>
                  <a:gd name="T35" fmla="*/ 149 h 238"/>
                  <a:gd name="T36" fmla="*/ 194 w 243"/>
                  <a:gd name="T37" fmla="*/ 153 h 238"/>
                  <a:gd name="T38" fmla="*/ 101 w 243"/>
                  <a:gd name="T39" fmla="*/ 101 h 238"/>
                  <a:gd name="T40" fmla="*/ 185 w 243"/>
                  <a:gd name="T41" fmla="*/ 170 h 238"/>
                  <a:gd name="T42" fmla="*/ 182 w 243"/>
                  <a:gd name="T43" fmla="*/ 174 h 238"/>
                  <a:gd name="T44" fmla="*/ 101 w 243"/>
                  <a:gd name="T45" fmla="*/ 129 h 238"/>
                  <a:gd name="T46" fmla="*/ 173 w 243"/>
                  <a:gd name="T47" fmla="*/ 191 h 238"/>
                  <a:gd name="T48" fmla="*/ 171 w 243"/>
                  <a:gd name="T49" fmla="*/ 195 h 238"/>
                  <a:gd name="T50" fmla="*/ 101 w 243"/>
                  <a:gd name="T51" fmla="*/ 156 h 238"/>
                  <a:gd name="T52" fmla="*/ 138 w 243"/>
                  <a:gd name="T53" fmla="*/ 231 h 238"/>
                  <a:gd name="T54" fmla="*/ 243 w 243"/>
                  <a:gd name="T55" fmla="*/ 91 h 238"/>
                  <a:gd name="T56" fmla="*/ 101 w 243"/>
                  <a:gd name="T57" fmla="*/ 22 h 238"/>
                  <a:gd name="T58" fmla="*/ 85 w 243"/>
                  <a:gd name="T59" fmla="*/ 11 h 238"/>
                  <a:gd name="T60" fmla="*/ 78 w 243"/>
                  <a:gd name="T61" fmla="*/ 0 h 238"/>
                  <a:gd name="T62" fmla="*/ 15 w 243"/>
                  <a:gd name="T63" fmla="*/ 163 h 238"/>
                  <a:gd name="T64" fmla="*/ 101 w 243"/>
                  <a:gd name="T65" fmla="*/ 156 h 238"/>
                  <a:gd name="T66" fmla="*/ 27 w 243"/>
                  <a:gd name="T67" fmla="*/ 113 h 238"/>
                  <a:gd name="T68" fmla="*/ 101 w 243"/>
                  <a:gd name="T69" fmla="*/ 151 h 238"/>
                  <a:gd name="T70" fmla="*/ 40 w 243"/>
                  <a:gd name="T71" fmla="*/ 95 h 238"/>
                  <a:gd name="T72" fmla="*/ 42 w 243"/>
                  <a:gd name="T73" fmla="*/ 91 h 238"/>
                  <a:gd name="T74" fmla="*/ 101 w 243"/>
                  <a:gd name="T75" fmla="*/ 101 h 238"/>
                  <a:gd name="T76" fmla="*/ 51 w 243"/>
                  <a:gd name="T77" fmla="*/ 71 h 238"/>
                  <a:gd name="T78" fmla="*/ 101 w 243"/>
                  <a:gd name="T79" fmla="*/ 96 h 238"/>
                  <a:gd name="T80" fmla="*/ 63 w 243"/>
                  <a:gd name="T81" fmla="*/ 53 h 238"/>
                  <a:gd name="T82" fmla="*/ 65 w 243"/>
                  <a:gd name="T83" fmla="*/ 49 h 238"/>
                  <a:gd name="T84" fmla="*/ 101 w 243"/>
                  <a:gd name="T85" fmla="*/ 22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3" h="238">
                    <a:moveTo>
                      <a:pt x="232" y="85"/>
                    </a:moveTo>
                    <a:cubicBezTo>
                      <a:pt x="233" y="87"/>
                      <a:pt x="233" y="90"/>
                      <a:pt x="231" y="92"/>
                    </a:cubicBezTo>
                    <a:cubicBezTo>
                      <a:pt x="229" y="97"/>
                      <a:pt x="223" y="99"/>
                      <a:pt x="218" y="96"/>
                    </a:cubicBezTo>
                    <a:cubicBezTo>
                      <a:pt x="213" y="94"/>
                      <a:pt x="212" y="88"/>
                      <a:pt x="214" y="83"/>
                    </a:cubicBezTo>
                    <a:cubicBezTo>
                      <a:pt x="216" y="81"/>
                      <a:pt x="218" y="79"/>
                      <a:pt x="220" y="78"/>
                    </a:cubicBezTo>
                    <a:cubicBezTo>
                      <a:pt x="206" y="71"/>
                      <a:pt x="206" y="71"/>
                      <a:pt x="206" y="71"/>
                    </a:cubicBezTo>
                    <a:cubicBezTo>
                      <a:pt x="207" y="73"/>
                      <a:pt x="207" y="76"/>
                      <a:pt x="205" y="78"/>
                    </a:cubicBezTo>
                    <a:cubicBezTo>
                      <a:pt x="203" y="83"/>
                      <a:pt x="197" y="84"/>
                      <a:pt x="192" y="82"/>
                    </a:cubicBezTo>
                    <a:cubicBezTo>
                      <a:pt x="188" y="79"/>
                      <a:pt x="186" y="73"/>
                      <a:pt x="188" y="69"/>
                    </a:cubicBezTo>
                    <a:cubicBezTo>
                      <a:pt x="190" y="66"/>
                      <a:pt x="192" y="65"/>
                      <a:pt x="194" y="64"/>
                    </a:cubicBezTo>
                    <a:cubicBezTo>
                      <a:pt x="180" y="56"/>
                      <a:pt x="180" y="56"/>
                      <a:pt x="180" y="56"/>
                    </a:cubicBezTo>
                    <a:cubicBezTo>
                      <a:pt x="181" y="59"/>
                      <a:pt x="181" y="61"/>
                      <a:pt x="179" y="64"/>
                    </a:cubicBezTo>
                    <a:cubicBezTo>
                      <a:pt x="177" y="68"/>
                      <a:pt x="171" y="70"/>
                      <a:pt x="166" y="67"/>
                    </a:cubicBezTo>
                    <a:cubicBezTo>
                      <a:pt x="161" y="65"/>
                      <a:pt x="160" y="59"/>
                      <a:pt x="162" y="54"/>
                    </a:cubicBezTo>
                    <a:cubicBezTo>
                      <a:pt x="164" y="52"/>
                      <a:pt x="166" y="50"/>
                      <a:pt x="168" y="50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5" y="44"/>
                      <a:pt x="155" y="47"/>
                      <a:pt x="153" y="49"/>
                    </a:cubicBezTo>
                    <a:cubicBezTo>
                      <a:pt x="151" y="54"/>
                      <a:pt x="145" y="56"/>
                      <a:pt x="140" y="53"/>
                    </a:cubicBezTo>
                    <a:cubicBezTo>
                      <a:pt x="136" y="50"/>
                      <a:pt x="134" y="45"/>
                      <a:pt x="136" y="40"/>
                    </a:cubicBezTo>
                    <a:cubicBezTo>
                      <a:pt x="138" y="37"/>
                      <a:pt x="140" y="36"/>
                      <a:pt x="142" y="35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9" y="30"/>
                      <a:pt x="129" y="33"/>
                      <a:pt x="128" y="35"/>
                    </a:cubicBezTo>
                    <a:cubicBezTo>
                      <a:pt x="125" y="40"/>
                      <a:pt x="119" y="41"/>
                      <a:pt x="114" y="39"/>
                    </a:cubicBezTo>
                    <a:cubicBezTo>
                      <a:pt x="110" y="36"/>
                      <a:pt x="108" y="30"/>
                      <a:pt x="110" y="25"/>
                    </a:cubicBezTo>
                    <a:cubicBezTo>
                      <a:pt x="112" y="23"/>
                      <a:pt x="114" y="22"/>
                      <a:pt x="116" y="21"/>
                    </a:cubicBezTo>
                    <a:cubicBezTo>
                      <a:pt x="102" y="13"/>
                      <a:pt x="102" y="13"/>
                      <a:pt x="102" y="13"/>
                    </a:cubicBezTo>
                    <a:cubicBezTo>
                      <a:pt x="103" y="16"/>
                      <a:pt x="103" y="18"/>
                      <a:pt x="102" y="21"/>
                    </a:cubicBezTo>
                    <a:cubicBezTo>
                      <a:pt x="101" y="21"/>
                      <a:pt x="101" y="22"/>
                      <a:pt x="101" y="22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9" y="129"/>
                      <a:pt x="209" y="130"/>
                      <a:pt x="209" y="131"/>
                    </a:cubicBezTo>
                    <a:cubicBezTo>
                      <a:pt x="208" y="132"/>
                      <a:pt x="207" y="133"/>
                      <a:pt x="206" y="132"/>
                    </a:cubicBezTo>
                    <a:cubicBezTo>
                      <a:pt x="206" y="132"/>
                      <a:pt x="206" y="132"/>
                      <a:pt x="206" y="132"/>
                    </a:cubicBezTo>
                    <a:cubicBezTo>
                      <a:pt x="101" y="74"/>
                      <a:pt x="101" y="74"/>
                      <a:pt x="101" y="74"/>
                    </a:cubicBezTo>
                    <a:cubicBezTo>
                      <a:pt x="101" y="96"/>
                      <a:pt x="101" y="96"/>
                      <a:pt x="101" y="96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7" y="150"/>
                      <a:pt x="198" y="151"/>
                      <a:pt x="197" y="152"/>
                    </a:cubicBezTo>
                    <a:cubicBezTo>
                      <a:pt x="197" y="153"/>
                      <a:pt x="195" y="154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85" y="170"/>
                      <a:pt x="185" y="170"/>
                      <a:pt x="185" y="170"/>
                    </a:cubicBezTo>
                    <a:cubicBezTo>
                      <a:pt x="186" y="171"/>
                      <a:pt x="186" y="172"/>
                      <a:pt x="186" y="173"/>
                    </a:cubicBezTo>
                    <a:cubicBezTo>
                      <a:pt x="185" y="174"/>
                      <a:pt x="184" y="175"/>
                      <a:pt x="182" y="174"/>
                    </a:cubicBezTo>
                    <a:cubicBezTo>
                      <a:pt x="182" y="174"/>
                      <a:pt x="182" y="174"/>
                      <a:pt x="182" y="174"/>
                    </a:cubicBezTo>
                    <a:cubicBezTo>
                      <a:pt x="101" y="129"/>
                      <a:pt x="101" y="129"/>
                      <a:pt x="101" y="129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2"/>
                      <a:pt x="174" y="193"/>
                      <a:pt x="174" y="194"/>
                    </a:cubicBezTo>
                    <a:cubicBezTo>
                      <a:pt x="173" y="196"/>
                      <a:pt x="172" y="196"/>
                      <a:pt x="171" y="195"/>
                    </a:cubicBezTo>
                    <a:cubicBezTo>
                      <a:pt x="171" y="195"/>
                      <a:pt x="171" y="195"/>
                      <a:pt x="171" y="195"/>
                    </a:cubicBezTo>
                    <a:cubicBezTo>
                      <a:pt x="101" y="156"/>
                      <a:pt x="101" y="156"/>
                      <a:pt x="101" y="156"/>
                    </a:cubicBezTo>
                    <a:cubicBezTo>
                      <a:pt x="101" y="210"/>
                      <a:pt x="101" y="210"/>
                      <a:pt x="101" y="210"/>
                    </a:cubicBezTo>
                    <a:cubicBezTo>
                      <a:pt x="138" y="231"/>
                      <a:pt x="138" y="231"/>
                      <a:pt x="138" y="231"/>
                    </a:cubicBezTo>
                    <a:cubicBezTo>
                      <a:pt x="150" y="238"/>
                      <a:pt x="164" y="233"/>
                      <a:pt x="171" y="222"/>
                    </a:cubicBezTo>
                    <a:cubicBezTo>
                      <a:pt x="243" y="91"/>
                      <a:pt x="243" y="91"/>
                      <a:pt x="243" y="91"/>
                    </a:cubicBezTo>
                    <a:lnTo>
                      <a:pt x="232" y="85"/>
                    </a:lnTo>
                    <a:close/>
                    <a:moveTo>
                      <a:pt x="101" y="22"/>
                    </a:moveTo>
                    <a:cubicBezTo>
                      <a:pt x="98" y="26"/>
                      <a:pt x="93" y="27"/>
                      <a:pt x="88" y="24"/>
                    </a:cubicBezTo>
                    <a:cubicBezTo>
                      <a:pt x="84" y="22"/>
                      <a:pt x="82" y="16"/>
                      <a:pt x="85" y="11"/>
                    </a:cubicBezTo>
                    <a:cubicBezTo>
                      <a:pt x="86" y="9"/>
                      <a:pt x="88" y="7"/>
                      <a:pt x="90" y="6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0" y="142"/>
                      <a:pt x="4" y="157"/>
                      <a:pt x="15" y="163"/>
                    </a:cubicBezTo>
                    <a:cubicBezTo>
                      <a:pt x="101" y="210"/>
                      <a:pt x="101" y="210"/>
                      <a:pt x="101" y="210"/>
                    </a:cubicBezTo>
                    <a:cubicBezTo>
                      <a:pt x="101" y="156"/>
                      <a:pt x="101" y="156"/>
                      <a:pt x="101" y="15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27" y="116"/>
                      <a:pt x="27" y="114"/>
                      <a:pt x="27" y="113"/>
                    </a:cubicBezTo>
                    <a:cubicBezTo>
                      <a:pt x="28" y="112"/>
                      <a:pt x="29" y="112"/>
                      <a:pt x="30" y="112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29"/>
                      <a:pt x="101" y="129"/>
                      <a:pt x="101" y="129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39" y="95"/>
                      <a:pt x="38" y="93"/>
                      <a:pt x="39" y="92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2"/>
                      <a:pt x="51" y="71"/>
                    </a:cubicBezTo>
                    <a:cubicBezTo>
                      <a:pt x="51" y="70"/>
                      <a:pt x="53" y="70"/>
                      <a:pt x="54" y="70"/>
                    </a:cubicBezTo>
                    <a:cubicBezTo>
                      <a:pt x="101" y="96"/>
                      <a:pt x="101" y="96"/>
                      <a:pt x="101" y="96"/>
                    </a:cubicBezTo>
                    <a:cubicBezTo>
                      <a:pt x="101" y="74"/>
                      <a:pt x="101" y="74"/>
                      <a:pt x="101" y="74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2" y="53"/>
                      <a:pt x="62" y="51"/>
                      <a:pt x="62" y="50"/>
                    </a:cubicBezTo>
                    <a:cubicBezTo>
                      <a:pt x="63" y="49"/>
                      <a:pt x="64" y="49"/>
                      <a:pt x="65" y="49"/>
                    </a:cubicBezTo>
                    <a:cubicBezTo>
                      <a:pt x="101" y="69"/>
                      <a:pt x="101" y="69"/>
                      <a:pt x="101" y="69"/>
                    </a:cubicBezTo>
                    <a:lnTo>
                      <a:pt x="10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8467" y="3900"/>
                <a:ext cx="607" cy="615"/>
              </a:xfrm>
              <a:custGeom>
                <a:avLst/>
                <a:gdLst>
                  <a:gd name="T0" fmla="*/ 189 w 236"/>
                  <a:gd name="T1" fmla="*/ 60 h 239"/>
                  <a:gd name="T2" fmla="*/ 196 w 236"/>
                  <a:gd name="T3" fmla="*/ 122 h 239"/>
                  <a:gd name="T4" fmla="*/ 198 w 236"/>
                  <a:gd name="T5" fmla="*/ 136 h 239"/>
                  <a:gd name="T6" fmla="*/ 208 w 236"/>
                  <a:gd name="T7" fmla="*/ 157 h 239"/>
                  <a:gd name="T8" fmla="*/ 189 w 236"/>
                  <a:gd name="T9" fmla="*/ 195 h 239"/>
                  <a:gd name="T10" fmla="*/ 168 w 236"/>
                  <a:gd name="T11" fmla="*/ 156 h 239"/>
                  <a:gd name="T12" fmla="*/ 168 w 236"/>
                  <a:gd name="T13" fmla="*/ 78 h 239"/>
                  <a:gd name="T14" fmla="*/ 182 w 236"/>
                  <a:gd name="T15" fmla="*/ 92 h 239"/>
                  <a:gd name="T16" fmla="*/ 185 w 236"/>
                  <a:gd name="T17" fmla="*/ 107 h 239"/>
                  <a:gd name="T18" fmla="*/ 189 w 236"/>
                  <a:gd name="T19" fmla="*/ 141 h 239"/>
                  <a:gd name="T20" fmla="*/ 189 w 236"/>
                  <a:gd name="T21" fmla="*/ 130 h 239"/>
                  <a:gd name="T22" fmla="*/ 168 w 236"/>
                  <a:gd name="T23" fmla="*/ 155 h 239"/>
                  <a:gd name="T24" fmla="*/ 160 w 236"/>
                  <a:gd name="T25" fmla="*/ 138 h 239"/>
                  <a:gd name="T26" fmla="*/ 165 w 236"/>
                  <a:gd name="T27" fmla="*/ 172 h 239"/>
                  <a:gd name="T28" fmla="*/ 168 w 236"/>
                  <a:gd name="T29" fmla="*/ 16 h 239"/>
                  <a:gd name="T30" fmla="*/ 163 w 236"/>
                  <a:gd name="T31" fmla="*/ 49 h 239"/>
                  <a:gd name="T32" fmla="*/ 168 w 236"/>
                  <a:gd name="T33" fmla="*/ 78 h 239"/>
                  <a:gd name="T34" fmla="*/ 159 w 236"/>
                  <a:gd name="T35" fmla="*/ 118 h 239"/>
                  <a:gd name="T36" fmla="*/ 159 w 236"/>
                  <a:gd name="T37" fmla="*/ 209 h 239"/>
                  <a:gd name="T38" fmla="*/ 159 w 236"/>
                  <a:gd name="T39" fmla="*/ 5 h 239"/>
                  <a:gd name="T40" fmla="*/ 159 w 236"/>
                  <a:gd name="T41" fmla="*/ 40 h 239"/>
                  <a:gd name="T42" fmla="*/ 144 w 236"/>
                  <a:gd name="T43" fmla="*/ 89 h 239"/>
                  <a:gd name="T44" fmla="*/ 159 w 236"/>
                  <a:gd name="T45" fmla="*/ 108 h 239"/>
                  <a:gd name="T46" fmla="*/ 159 w 236"/>
                  <a:gd name="T47" fmla="*/ 136 h 239"/>
                  <a:gd name="T48" fmla="*/ 144 w 236"/>
                  <a:gd name="T49" fmla="*/ 162 h 239"/>
                  <a:gd name="T50" fmla="*/ 151 w 236"/>
                  <a:gd name="T51" fmla="*/ 143 h 239"/>
                  <a:gd name="T52" fmla="*/ 146 w 236"/>
                  <a:gd name="T53" fmla="*/ 109 h 239"/>
                  <a:gd name="T54" fmla="*/ 123 w 236"/>
                  <a:gd name="T55" fmla="*/ 7 h 239"/>
                  <a:gd name="T56" fmla="*/ 144 w 236"/>
                  <a:gd name="T57" fmla="*/ 0 h 239"/>
                  <a:gd name="T58" fmla="*/ 144 w 236"/>
                  <a:gd name="T59" fmla="*/ 187 h 239"/>
                  <a:gd name="T60" fmla="*/ 123 w 236"/>
                  <a:gd name="T61" fmla="*/ 225 h 239"/>
                  <a:gd name="T62" fmla="*/ 140 w 236"/>
                  <a:gd name="T63" fmla="*/ 96 h 239"/>
                  <a:gd name="T64" fmla="*/ 123 w 236"/>
                  <a:gd name="T65" fmla="*/ 135 h 239"/>
                  <a:gd name="T66" fmla="*/ 137 w 236"/>
                  <a:gd name="T67" fmla="*/ 113 h 239"/>
                  <a:gd name="T68" fmla="*/ 123 w 236"/>
                  <a:gd name="T69" fmla="*/ 82 h 239"/>
                  <a:gd name="T70" fmla="*/ 125 w 236"/>
                  <a:gd name="T71" fmla="*/ 171 h 239"/>
                  <a:gd name="T72" fmla="*/ 123 w 236"/>
                  <a:gd name="T73" fmla="*/ 7 h 239"/>
                  <a:gd name="T74" fmla="*/ 123 w 236"/>
                  <a:gd name="T75" fmla="*/ 7 h 239"/>
                  <a:gd name="T76" fmla="*/ 123 w 236"/>
                  <a:gd name="T77" fmla="*/ 177 h 239"/>
                  <a:gd name="T78" fmla="*/ 121 w 236"/>
                  <a:gd name="T79" fmla="*/ 162 h 239"/>
                  <a:gd name="T80" fmla="*/ 123 w 236"/>
                  <a:gd name="T81" fmla="*/ 135 h 239"/>
                  <a:gd name="T82" fmla="*/ 99 w 236"/>
                  <a:gd name="T83" fmla="*/ 124 h 239"/>
                  <a:gd name="T84" fmla="*/ 106 w 236"/>
                  <a:gd name="T85" fmla="*/ 164 h 239"/>
                  <a:gd name="T86" fmla="*/ 108 w 236"/>
                  <a:gd name="T87" fmla="*/ 179 h 239"/>
                  <a:gd name="T88" fmla="*/ 118 w 236"/>
                  <a:gd name="T89" fmla="*/ 199 h 239"/>
                  <a:gd name="T90" fmla="*/ 123 w 236"/>
                  <a:gd name="T91" fmla="*/ 99 h 239"/>
                  <a:gd name="T92" fmla="*/ 99 w 236"/>
                  <a:gd name="T93" fmla="*/ 18 h 239"/>
                  <a:gd name="T94" fmla="*/ 99 w 236"/>
                  <a:gd name="T95" fmla="*/ 18 h 239"/>
                  <a:gd name="T96" fmla="*/ 89 w 236"/>
                  <a:gd name="T97" fmla="*/ 212 h 239"/>
                  <a:gd name="T98" fmla="*/ 99 w 236"/>
                  <a:gd name="T99" fmla="*/ 183 h 239"/>
                  <a:gd name="T100" fmla="*/ 71 w 236"/>
                  <a:gd name="T101" fmla="*/ 227 h 239"/>
                  <a:gd name="T102" fmla="*/ 95 w 236"/>
                  <a:gd name="T103" fmla="*/ 117 h 239"/>
                  <a:gd name="T104" fmla="*/ 71 w 236"/>
                  <a:gd name="T105" fmla="*/ 160 h 239"/>
                  <a:gd name="T106" fmla="*/ 92 w 236"/>
                  <a:gd name="T107" fmla="*/ 134 h 239"/>
                  <a:gd name="T108" fmla="*/ 71 w 236"/>
                  <a:gd name="T109" fmla="*/ 107 h 239"/>
                  <a:gd name="T110" fmla="*/ 7 w 236"/>
                  <a:gd name="T111" fmla="*/ 91 h 239"/>
                  <a:gd name="T112" fmla="*/ 70 w 236"/>
                  <a:gd name="T113" fmla="*/ 181 h 239"/>
                  <a:gd name="T114" fmla="*/ 71 w 236"/>
                  <a:gd name="T115" fmla="*/ 149 h 239"/>
                  <a:gd name="T116" fmla="*/ 52 w 236"/>
                  <a:gd name="T117" fmla="*/ 133 h 239"/>
                  <a:gd name="T118" fmla="*/ 35 w 236"/>
                  <a:gd name="T119" fmla="*/ 109 h 239"/>
                  <a:gd name="T120" fmla="*/ 71 w 236"/>
                  <a:gd name="T121" fmla="*/ 31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6" h="239">
                    <a:moveTo>
                      <a:pt x="189" y="195"/>
                    </a:move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30" y="176"/>
                      <a:pt x="236" y="159"/>
                      <a:pt x="229" y="146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9" y="107"/>
                      <a:pt x="189" y="107"/>
                      <a:pt x="189" y="107"/>
                    </a:cubicBezTo>
                    <a:cubicBezTo>
                      <a:pt x="190" y="108"/>
                      <a:pt x="190" y="108"/>
                      <a:pt x="190" y="109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7" y="124"/>
                      <a:pt x="196" y="126"/>
                      <a:pt x="194" y="127"/>
                    </a:cubicBezTo>
                    <a:cubicBezTo>
                      <a:pt x="189" y="130"/>
                      <a:pt x="189" y="130"/>
                      <a:pt x="189" y="130"/>
                    </a:cubicBezTo>
                    <a:cubicBezTo>
                      <a:pt x="189" y="141"/>
                      <a:pt x="189" y="141"/>
                      <a:pt x="189" y="141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201" y="135"/>
                      <a:pt x="203" y="136"/>
                      <a:pt x="204" y="138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1" y="153"/>
                      <a:pt x="210" y="156"/>
                      <a:pt x="208" y="157"/>
                    </a:cubicBezTo>
                    <a:cubicBezTo>
                      <a:pt x="189" y="166"/>
                      <a:pt x="189" y="166"/>
                      <a:pt x="189" y="166"/>
                    </a:cubicBezTo>
                    <a:lnTo>
                      <a:pt x="189" y="195"/>
                    </a:lnTo>
                    <a:close/>
                    <a:moveTo>
                      <a:pt x="168" y="204"/>
                    </a:moveTo>
                    <a:cubicBezTo>
                      <a:pt x="189" y="195"/>
                      <a:pt x="189" y="195"/>
                      <a:pt x="189" y="195"/>
                    </a:cubicBezTo>
                    <a:cubicBezTo>
                      <a:pt x="189" y="166"/>
                      <a:pt x="189" y="166"/>
                      <a:pt x="189" y="166"/>
                    </a:cubicBezTo>
                    <a:cubicBezTo>
                      <a:pt x="180" y="170"/>
                      <a:pt x="180" y="170"/>
                      <a:pt x="180" y="170"/>
                    </a:cubicBezTo>
                    <a:cubicBezTo>
                      <a:pt x="178" y="171"/>
                      <a:pt x="175" y="170"/>
                      <a:pt x="174" y="168"/>
                    </a:cubicBezTo>
                    <a:cubicBezTo>
                      <a:pt x="168" y="156"/>
                      <a:pt x="168" y="156"/>
                      <a:pt x="168" y="156"/>
                    </a:cubicBezTo>
                    <a:cubicBezTo>
                      <a:pt x="168" y="204"/>
                      <a:pt x="168" y="204"/>
                      <a:pt x="168" y="204"/>
                    </a:cubicBezTo>
                    <a:close/>
                    <a:moveTo>
                      <a:pt x="189" y="60"/>
                    </a:moveTo>
                    <a:cubicBezTo>
                      <a:pt x="168" y="16"/>
                      <a:pt x="168" y="16"/>
                      <a:pt x="168" y="16"/>
                    </a:cubicBezTo>
                    <a:cubicBezTo>
                      <a:pt x="168" y="78"/>
                      <a:pt x="168" y="78"/>
                      <a:pt x="168" y="78"/>
                    </a:cubicBezTo>
                    <a:cubicBezTo>
                      <a:pt x="171" y="77"/>
                      <a:pt x="171" y="77"/>
                      <a:pt x="171" y="77"/>
                    </a:cubicBezTo>
                    <a:cubicBezTo>
                      <a:pt x="173" y="76"/>
                      <a:pt x="175" y="77"/>
                      <a:pt x="176" y="79"/>
                    </a:cubicBezTo>
                    <a:cubicBezTo>
                      <a:pt x="182" y="92"/>
                      <a:pt x="182" y="92"/>
                      <a:pt x="182" y="92"/>
                    </a:cubicBezTo>
                    <a:cubicBezTo>
                      <a:pt x="182" y="92"/>
                      <a:pt x="182" y="92"/>
                      <a:pt x="182" y="92"/>
                    </a:cubicBezTo>
                    <a:cubicBezTo>
                      <a:pt x="183" y="94"/>
                      <a:pt x="182" y="97"/>
                      <a:pt x="180" y="98"/>
                    </a:cubicBezTo>
                    <a:cubicBezTo>
                      <a:pt x="168" y="103"/>
                      <a:pt x="168" y="103"/>
                      <a:pt x="168" y="103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85" y="107"/>
                      <a:pt x="185" y="107"/>
                      <a:pt x="185" y="107"/>
                    </a:cubicBezTo>
                    <a:cubicBezTo>
                      <a:pt x="186" y="106"/>
                      <a:pt x="188" y="106"/>
                      <a:pt x="189" y="107"/>
                    </a:cubicBezTo>
                    <a:cubicBezTo>
                      <a:pt x="189" y="60"/>
                      <a:pt x="189" y="60"/>
                      <a:pt x="189" y="60"/>
                    </a:cubicBezTo>
                    <a:close/>
                    <a:moveTo>
                      <a:pt x="189" y="130"/>
                    </a:moveTo>
                    <a:cubicBezTo>
                      <a:pt x="189" y="141"/>
                      <a:pt x="189" y="141"/>
                      <a:pt x="189" y="141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69" y="150"/>
                      <a:pt x="169" y="151"/>
                      <a:pt x="168" y="151"/>
                    </a:cubicBezTo>
                    <a:cubicBezTo>
                      <a:pt x="168" y="139"/>
                      <a:pt x="168" y="139"/>
                      <a:pt x="168" y="139"/>
                    </a:cubicBezTo>
                    <a:lnTo>
                      <a:pt x="189" y="130"/>
                    </a:lnTo>
                    <a:close/>
                    <a:moveTo>
                      <a:pt x="159" y="209"/>
                    </a:moveTo>
                    <a:cubicBezTo>
                      <a:pt x="168" y="204"/>
                      <a:pt x="168" y="204"/>
                      <a:pt x="168" y="204"/>
                    </a:cubicBezTo>
                    <a:cubicBezTo>
                      <a:pt x="168" y="156"/>
                      <a:pt x="168" y="156"/>
                      <a:pt x="168" y="15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8" y="154"/>
                      <a:pt x="168" y="152"/>
                      <a:pt x="168" y="151"/>
                    </a:cubicBezTo>
                    <a:cubicBezTo>
                      <a:pt x="168" y="139"/>
                      <a:pt x="168" y="139"/>
                      <a:pt x="168" y="139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4" y="142"/>
                      <a:pt x="161" y="141"/>
                      <a:pt x="160" y="138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59" y="160"/>
                      <a:pt x="159" y="160"/>
                      <a:pt x="159" y="160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6" y="175"/>
                      <a:pt x="165" y="177"/>
                      <a:pt x="163" y="178"/>
                    </a:cubicBezTo>
                    <a:cubicBezTo>
                      <a:pt x="159" y="180"/>
                      <a:pt x="159" y="180"/>
                      <a:pt x="159" y="180"/>
                    </a:cubicBezTo>
                    <a:cubicBezTo>
                      <a:pt x="159" y="209"/>
                      <a:pt x="159" y="209"/>
                      <a:pt x="159" y="209"/>
                    </a:cubicBezTo>
                    <a:close/>
                    <a:moveTo>
                      <a:pt x="168" y="16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6" y="11"/>
                      <a:pt x="163" y="7"/>
                      <a:pt x="159" y="5"/>
                    </a:cubicBezTo>
                    <a:cubicBezTo>
                      <a:pt x="159" y="40"/>
                      <a:pt x="159" y="40"/>
                      <a:pt x="159" y="40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6" y="55"/>
                      <a:pt x="164" y="61"/>
                      <a:pt x="159" y="65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68" y="78"/>
                      <a:pt x="168" y="78"/>
                      <a:pt x="168" y="78"/>
                    </a:cubicBezTo>
                    <a:cubicBezTo>
                      <a:pt x="168" y="16"/>
                      <a:pt x="168" y="16"/>
                      <a:pt x="168" y="16"/>
                    </a:cubicBezTo>
                    <a:close/>
                    <a:moveTo>
                      <a:pt x="168" y="103"/>
                    </a:move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59" y="118"/>
                      <a:pt x="159" y="118"/>
                      <a:pt x="159" y="118"/>
                    </a:cubicBezTo>
                    <a:cubicBezTo>
                      <a:pt x="159" y="108"/>
                      <a:pt x="159" y="108"/>
                      <a:pt x="159" y="108"/>
                    </a:cubicBezTo>
                    <a:lnTo>
                      <a:pt x="168" y="103"/>
                    </a:lnTo>
                    <a:close/>
                    <a:moveTo>
                      <a:pt x="144" y="216"/>
                    </a:move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180"/>
                      <a:pt x="159" y="180"/>
                      <a:pt x="159" y="180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4" y="216"/>
                      <a:pt x="144" y="216"/>
                      <a:pt x="144" y="216"/>
                    </a:cubicBezTo>
                    <a:close/>
                    <a:moveTo>
                      <a:pt x="159" y="5"/>
                    </a:moveTo>
                    <a:cubicBezTo>
                      <a:pt x="155" y="2"/>
                      <a:pt x="149" y="0"/>
                      <a:pt x="144" y="0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8" y="23"/>
                      <a:pt x="152" y="25"/>
                      <a:pt x="154" y="30"/>
                    </a:cubicBezTo>
                    <a:cubicBezTo>
                      <a:pt x="159" y="40"/>
                      <a:pt x="159" y="40"/>
                      <a:pt x="159" y="40"/>
                    </a:cubicBezTo>
                    <a:cubicBezTo>
                      <a:pt x="159" y="5"/>
                      <a:pt x="159" y="5"/>
                      <a:pt x="159" y="5"/>
                    </a:cubicBezTo>
                    <a:close/>
                    <a:moveTo>
                      <a:pt x="159" y="65"/>
                    </a:moveTo>
                    <a:cubicBezTo>
                      <a:pt x="159" y="82"/>
                      <a:pt x="159" y="82"/>
                      <a:pt x="159" y="82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57" y="66"/>
                      <a:pt x="157" y="66"/>
                      <a:pt x="157" y="66"/>
                    </a:cubicBezTo>
                    <a:cubicBezTo>
                      <a:pt x="158" y="66"/>
                      <a:pt x="159" y="66"/>
                      <a:pt x="159" y="65"/>
                    </a:cubicBezTo>
                    <a:close/>
                    <a:moveTo>
                      <a:pt x="159" y="108"/>
                    </a:moveTo>
                    <a:cubicBezTo>
                      <a:pt x="159" y="118"/>
                      <a:pt x="159" y="118"/>
                      <a:pt x="159" y="118"/>
                    </a:cubicBezTo>
                    <a:cubicBezTo>
                      <a:pt x="156" y="120"/>
                      <a:pt x="156" y="120"/>
                      <a:pt x="156" y="120"/>
                    </a:cubicBezTo>
                    <a:cubicBezTo>
                      <a:pt x="154" y="121"/>
                      <a:pt x="153" y="123"/>
                      <a:pt x="154" y="126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59" y="160"/>
                      <a:pt x="159" y="160"/>
                      <a:pt x="159" y="160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8" y="157"/>
                      <a:pt x="155" y="156"/>
                      <a:pt x="153" y="157"/>
                    </a:cubicBezTo>
                    <a:cubicBezTo>
                      <a:pt x="144" y="162"/>
                      <a:pt x="144" y="162"/>
                      <a:pt x="144" y="162"/>
                    </a:cubicBezTo>
                    <a:cubicBezTo>
                      <a:pt x="144" y="151"/>
                      <a:pt x="144" y="151"/>
                      <a:pt x="144" y="151"/>
                    </a:cubicBezTo>
                    <a:cubicBezTo>
                      <a:pt x="149" y="148"/>
                      <a:pt x="149" y="148"/>
                      <a:pt x="149" y="148"/>
                    </a:cubicBezTo>
                    <a:cubicBezTo>
                      <a:pt x="151" y="147"/>
                      <a:pt x="152" y="145"/>
                      <a:pt x="151" y="143"/>
                    </a:cubicBez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5" y="129"/>
                      <a:pt x="144" y="129"/>
                      <a:pt x="144" y="128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6" y="109"/>
                      <a:pt x="146" y="109"/>
                      <a:pt x="146" y="109"/>
                    </a:cubicBezTo>
                    <a:cubicBezTo>
                      <a:pt x="147" y="111"/>
                      <a:pt x="150" y="112"/>
                      <a:pt x="152" y="111"/>
                    </a:cubicBezTo>
                    <a:lnTo>
                      <a:pt x="159" y="108"/>
                    </a:lnTo>
                    <a:close/>
                    <a:moveTo>
                      <a:pt x="132" y="2"/>
                    </a:move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37" y="23"/>
                      <a:pt x="137" y="23"/>
                      <a:pt x="137" y="23"/>
                    </a:cubicBezTo>
                    <a:cubicBezTo>
                      <a:pt x="139" y="22"/>
                      <a:pt x="142" y="22"/>
                      <a:pt x="144" y="22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0" y="0"/>
                      <a:pt x="136" y="1"/>
                      <a:pt x="132" y="2"/>
                    </a:cubicBezTo>
                    <a:close/>
                    <a:moveTo>
                      <a:pt x="123" y="225"/>
                    </a:moveTo>
                    <a:cubicBezTo>
                      <a:pt x="144" y="216"/>
                      <a:pt x="144" y="216"/>
                      <a:pt x="144" y="21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35" y="191"/>
                      <a:pt x="135" y="191"/>
                      <a:pt x="135" y="191"/>
                    </a:cubicBezTo>
                    <a:cubicBezTo>
                      <a:pt x="133" y="192"/>
                      <a:pt x="130" y="191"/>
                      <a:pt x="129" y="189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3" y="225"/>
                      <a:pt x="123" y="225"/>
                      <a:pt x="123" y="225"/>
                    </a:cubicBezTo>
                    <a:close/>
                    <a:moveTo>
                      <a:pt x="144" y="72"/>
                    </a:moveTo>
                    <a:cubicBezTo>
                      <a:pt x="144" y="89"/>
                      <a:pt x="144" y="89"/>
                      <a:pt x="144" y="89"/>
                    </a:cubicBezTo>
                    <a:cubicBezTo>
                      <a:pt x="142" y="90"/>
                      <a:pt x="142" y="90"/>
                      <a:pt x="142" y="90"/>
                    </a:cubicBezTo>
                    <a:cubicBezTo>
                      <a:pt x="140" y="91"/>
                      <a:pt x="139" y="94"/>
                      <a:pt x="140" y="96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4" y="128"/>
                      <a:pt x="144" y="128"/>
                      <a:pt x="144" y="128"/>
                    </a:cubicBezTo>
                    <a:cubicBezTo>
                      <a:pt x="143" y="127"/>
                      <a:pt x="141" y="127"/>
                      <a:pt x="139" y="128"/>
                    </a:cubicBezTo>
                    <a:cubicBezTo>
                      <a:pt x="123" y="135"/>
                      <a:pt x="123" y="135"/>
                      <a:pt x="123" y="135"/>
                    </a:cubicBezTo>
                    <a:cubicBezTo>
                      <a:pt x="123" y="125"/>
                      <a:pt x="123" y="125"/>
                      <a:pt x="123" y="125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7" y="118"/>
                      <a:pt x="138" y="115"/>
                      <a:pt x="137" y="113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31" y="100"/>
                      <a:pt x="131" y="100"/>
                      <a:pt x="131" y="100"/>
                    </a:cubicBezTo>
                    <a:cubicBezTo>
                      <a:pt x="130" y="98"/>
                      <a:pt x="128" y="97"/>
                      <a:pt x="126" y="98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44" y="72"/>
                      <a:pt x="144" y="72"/>
                      <a:pt x="144" y="72"/>
                    </a:cubicBezTo>
                    <a:close/>
                    <a:moveTo>
                      <a:pt x="144" y="151"/>
                    </a:moveTo>
                    <a:cubicBezTo>
                      <a:pt x="144" y="162"/>
                      <a:pt x="144" y="162"/>
                      <a:pt x="144" y="162"/>
                    </a:cubicBezTo>
                    <a:cubicBezTo>
                      <a:pt x="125" y="171"/>
                      <a:pt x="125" y="171"/>
                      <a:pt x="125" y="171"/>
                    </a:cubicBezTo>
                    <a:cubicBezTo>
                      <a:pt x="124" y="171"/>
                      <a:pt x="124" y="172"/>
                      <a:pt x="123" y="172"/>
                    </a:cubicBezTo>
                    <a:cubicBezTo>
                      <a:pt x="123" y="161"/>
                      <a:pt x="123" y="161"/>
                      <a:pt x="123" y="161"/>
                    </a:cubicBezTo>
                    <a:lnTo>
                      <a:pt x="144" y="151"/>
                    </a:lnTo>
                    <a:close/>
                    <a:moveTo>
                      <a:pt x="123" y="7"/>
                    </a:move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3" y="7"/>
                      <a:pt x="123" y="7"/>
                      <a:pt x="123" y="7"/>
                    </a:cubicBezTo>
                    <a:close/>
                    <a:moveTo>
                      <a:pt x="99" y="236"/>
                    </a:moveTo>
                    <a:cubicBezTo>
                      <a:pt x="100" y="236"/>
                      <a:pt x="102" y="235"/>
                      <a:pt x="103" y="235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2" y="175"/>
                      <a:pt x="123" y="174"/>
                      <a:pt x="123" y="172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1" y="162"/>
                      <a:pt x="121" y="162"/>
                      <a:pt x="121" y="162"/>
                    </a:cubicBezTo>
                    <a:cubicBezTo>
                      <a:pt x="119" y="163"/>
                      <a:pt x="116" y="162"/>
                      <a:pt x="115" y="159"/>
                    </a:cubicBezTo>
                    <a:cubicBezTo>
                      <a:pt x="109" y="147"/>
                      <a:pt x="109" y="147"/>
                      <a:pt x="109" y="147"/>
                    </a:cubicBezTo>
                    <a:cubicBezTo>
                      <a:pt x="108" y="145"/>
                      <a:pt x="109" y="142"/>
                      <a:pt x="111" y="141"/>
                    </a:cubicBezTo>
                    <a:cubicBezTo>
                      <a:pt x="123" y="135"/>
                      <a:pt x="123" y="135"/>
                      <a:pt x="123" y="135"/>
                    </a:cubicBezTo>
                    <a:cubicBezTo>
                      <a:pt x="123" y="125"/>
                      <a:pt x="123" y="125"/>
                      <a:pt x="123" y="125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05" y="133"/>
                      <a:pt x="102" y="132"/>
                      <a:pt x="101" y="130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9" y="150"/>
                      <a:pt x="99" y="150"/>
                      <a:pt x="99" y="150"/>
                    </a:cubicBezTo>
                    <a:cubicBezTo>
                      <a:pt x="99" y="150"/>
                      <a:pt x="99" y="151"/>
                      <a:pt x="100" y="151"/>
                    </a:cubicBezTo>
                    <a:cubicBezTo>
                      <a:pt x="106" y="164"/>
                      <a:pt x="106" y="164"/>
                      <a:pt x="106" y="164"/>
                    </a:cubicBezTo>
                    <a:cubicBezTo>
                      <a:pt x="106" y="164"/>
                      <a:pt x="106" y="164"/>
                      <a:pt x="106" y="164"/>
                    </a:cubicBezTo>
                    <a:cubicBezTo>
                      <a:pt x="107" y="166"/>
                      <a:pt x="106" y="169"/>
                      <a:pt x="104" y="170"/>
                    </a:cubicBezTo>
                    <a:cubicBezTo>
                      <a:pt x="99" y="172"/>
                      <a:pt x="99" y="172"/>
                      <a:pt x="99" y="172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108" y="179"/>
                      <a:pt x="108" y="179"/>
                      <a:pt x="108" y="179"/>
                    </a:cubicBezTo>
                    <a:cubicBezTo>
                      <a:pt x="110" y="178"/>
                      <a:pt x="113" y="179"/>
                      <a:pt x="114" y="181"/>
                    </a:cubicBezTo>
                    <a:cubicBezTo>
                      <a:pt x="120" y="194"/>
                      <a:pt x="120" y="194"/>
                      <a:pt x="120" y="194"/>
                    </a:cubicBezTo>
                    <a:cubicBezTo>
                      <a:pt x="120" y="194"/>
                      <a:pt x="120" y="194"/>
                      <a:pt x="120" y="194"/>
                    </a:cubicBezTo>
                    <a:cubicBezTo>
                      <a:pt x="121" y="196"/>
                      <a:pt x="120" y="198"/>
                      <a:pt x="118" y="199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36"/>
                      <a:pt x="99" y="236"/>
                      <a:pt x="99" y="236"/>
                    </a:cubicBezTo>
                    <a:close/>
                    <a:moveTo>
                      <a:pt x="123" y="82"/>
                    </a:moveTo>
                    <a:cubicBezTo>
                      <a:pt x="123" y="99"/>
                      <a:pt x="123" y="99"/>
                      <a:pt x="123" y="99"/>
                    </a:cubicBezTo>
                    <a:cubicBezTo>
                      <a:pt x="99" y="111"/>
                      <a:pt x="99" y="111"/>
                      <a:pt x="99" y="111"/>
                    </a:cubicBezTo>
                    <a:cubicBezTo>
                      <a:pt x="99" y="94"/>
                      <a:pt x="99" y="94"/>
                      <a:pt x="99" y="94"/>
                    </a:cubicBezTo>
                    <a:lnTo>
                      <a:pt x="123" y="82"/>
                    </a:lnTo>
                    <a:close/>
                    <a:moveTo>
                      <a:pt x="99" y="18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99" y="18"/>
                      <a:pt x="99" y="18"/>
                      <a:pt x="99" y="18"/>
                    </a:cubicBezTo>
                    <a:close/>
                    <a:moveTo>
                      <a:pt x="71" y="227"/>
                    </a:moveTo>
                    <a:cubicBezTo>
                      <a:pt x="77" y="235"/>
                      <a:pt x="88" y="239"/>
                      <a:pt x="99" y="236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89" y="212"/>
                      <a:pt x="89" y="212"/>
                      <a:pt x="89" y="212"/>
                    </a:cubicBezTo>
                    <a:cubicBezTo>
                      <a:pt x="87" y="213"/>
                      <a:pt x="85" y="213"/>
                      <a:pt x="84" y="210"/>
                    </a:cubicBezTo>
                    <a:cubicBezTo>
                      <a:pt x="78" y="197"/>
                      <a:pt x="78" y="197"/>
                      <a:pt x="78" y="197"/>
                    </a:cubicBezTo>
                    <a:cubicBezTo>
                      <a:pt x="77" y="195"/>
                      <a:pt x="78" y="193"/>
                      <a:pt x="80" y="192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72"/>
                      <a:pt x="99" y="172"/>
                      <a:pt x="99" y="172"/>
                    </a:cubicBezTo>
                    <a:cubicBezTo>
                      <a:pt x="75" y="183"/>
                      <a:pt x="75" y="183"/>
                      <a:pt x="75" y="183"/>
                    </a:cubicBezTo>
                    <a:cubicBezTo>
                      <a:pt x="74" y="184"/>
                      <a:pt x="72" y="183"/>
                      <a:pt x="71" y="182"/>
                    </a:cubicBezTo>
                    <a:cubicBezTo>
                      <a:pt x="71" y="227"/>
                      <a:pt x="71" y="227"/>
                      <a:pt x="71" y="227"/>
                    </a:cubicBezTo>
                    <a:close/>
                    <a:moveTo>
                      <a:pt x="99" y="94"/>
                    </a:moveTo>
                    <a:cubicBezTo>
                      <a:pt x="99" y="111"/>
                      <a:pt x="99" y="111"/>
                      <a:pt x="99" y="111"/>
                    </a:cubicBezTo>
                    <a:cubicBezTo>
                      <a:pt x="97" y="111"/>
                      <a:pt x="97" y="111"/>
                      <a:pt x="97" y="111"/>
                    </a:cubicBezTo>
                    <a:cubicBezTo>
                      <a:pt x="95" y="112"/>
                      <a:pt x="94" y="115"/>
                      <a:pt x="95" y="117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9" y="150"/>
                      <a:pt x="99" y="150"/>
                      <a:pt x="99" y="150"/>
                    </a:cubicBezTo>
                    <a:cubicBezTo>
                      <a:pt x="97" y="149"/>
                      <a:pt x="96" y="148"/>
                      <a:pt x="94" y="149"/>
                    </a:cubicBezTo>
                    <a:cubicBezTo>
                      <a:pt x="71" y="160"/>
                      <a:pt x="71" y="160"/>
                      <a:pt x="71" y="160"/>
                    </a:cubicBezTo>
                    <a:cubicBezTo>
                      <a:pt x="71" y="149"/>
                      <a:pt x="71" y="149"/>
                      <a:pt x="71" y="149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92" y="139"/>
                      <a:pt x="93" y="136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5" y="119"/>
                      <a:pt x="82" y="118"/>
                      <a:pt x="80" y="119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07"/>
                      <a:pt x="71" y="107"/>
                      <a:pt x="71" y="107"/>
                    </a:cubicBezTo>
                    <a:lnTo>
                      <a:pt x="99" y="94"/>
                    </a:lnTo>
                    <a:close/>
                    <a:moveTo>
                      <a:pt x="71" y="31"/>
                    </a:moveTo>
                    <a:cubicBezTo>
                      <a:pt x="20" y="55"/>
                      <a:pt x="20" y="55"/>
                      <a:pt x="20" y="55"/>
                    </a:cubicBezTo>
                    <a:cubicBezTo>
                      <a:pt x="6" y="62"/>
                      <a:pt x="0" y="78"/>
                      <a:pt x="7" y="91"/>
                    </a:cubicBezTo>
                    <a:cubicBezTo>
                      <a:pt x="68" y="222"/>
                      <a:pt x="68" y="222"/>
                      <a:pt x="68" y="222"/>
                    </a:cubicBezTo>
                    <a:cubicBezTo>
                      <a:pt x="69" y="223"/>
                      <a:pt x="70" y="225"/>
                      <a:pt x="71" y="227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71" y="182"/>
                      <a:pt x="70" y="181"/>
                      <a:pt x="70" y="181"/>
                    </a:cubicBezTo>
                    <a:cubicBezTo>
                      <a:pt x="64" y="168"/>
                      <a:pt x="64" y="168"/>
                      <a:pt x="64" y="168"/>
                    </a:cubicBezTo>
                    <a:cubicBezTo>
                      <a:pt x="63" y="166"/>
                      <a:pt x="64" y="163"/>
                      <a:pt x="66" y="162"/>
                    </a:cubicBezTo>
                    <a:cubicBezTo>
                      <a:pt x="71" y="160"/>
                      <a:pt x="71" y="160"/>
                      <a:pt x="71" y="160"/>
                    </a:cubicBezTo>
                    <a:cubicBezTo>
                      <a:pt x="71" y="149"/>
                      <a:pt x="71" y="149"/>
                      <a:pt x="71" y="149"/>
                    </a:cubicBezTo>
                    <a:cubicBezTo>
                      <a:pt x="62" y="153"/>
                      <a:pt x="62" y="153"/>
                      <a:pt x="62" y="153"/>
                    </a:cubicBezTo>
                    <a:cubicBezTo>
                      <a:pt x="60" y="154"/>
                      <a:pt x="57" y="153"/>
                      <a:pt x="56" y="151"/>
                    </a:cubicBezTo>
                    <a:cubicBezTo>
                      <a:pt x="50" y="138"/>
                      <a:pt x="50" y="138"/>
                      <a:pt x="50" y="138"/>
                    </a:cubicBezTo>
                    <a:cubicBezTo>
                      <a:pt x="49" y="136"/>
                      <a:pt x="50" y="134"/>
                      <a:pt x="52" y="133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07"/>
                      <a:pt x="71" y="107"/>
                      <a:pt x="71" y="107"/>
                    </a:cubicBezTo>
                    <a:cubicBezTo>
                      <a:pt x="53" y="115"/>
                      <a:pt x="53" y="115"/>
                      <a:pt x="53" y="115"/>
                    </a:cubicBezTo>
                    <a:cubicBezTo>
                      <a:pt x="46" y="118"/>
                      <a:pt x="38" y="116"/>
                      <a:pt x="35" y="109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23" y="83"/>
                      <a:pt x="26" y="75"/>
                      <a:pt x="33" y="72"/>
                    </a:cubicBezTo>
                    <a:cubicBezTo>
                      <a:pt x="71" y="54"/>
                      <a:pt x="71" y="54"/>
                      <a:pt x="71" y="54"/>
                    </a:cubicBezTo>
                    <a:lnTo>
                      <a:pt x="71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59"/>
              <p:cNvSpPr>
                <a:spLocks noChangeArrowheads="1"/>
              </p:cNvSpPr>
              <p:nvPr/>
            </p:nvSpPr>
            <p:spPr bwMode="auto">
              <a:xfrm>
                <a:off x="10824" y="3316"/>
                <a:ext cx="740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60"/>
              <p:cNvSpPr>
                <a:spLocks noChangeArrowheads="1"/>
              </p:cNvSpPr>
              <p:nvPr/>
            </p:nvSpPr>
            <p:spPr bwMode="auto">
              <a:xfrm>
                <a:off x="10854" y="3241"/>
                <a:ext cx="680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11122" y="3164"/>
                <a:ext cx="144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62"/>
              <p:cNvSpPr>
                <a:spLocks noChangeArrowheads="1"/>
              </p:cNvSpPr>
              <p:nvPr/>
            </p:nvSpPr>
            <p:spPr bwMode="auto">
              <a:xfrm>
                <a:off x="11148" y="2889"/>
                <a:ext cx="92" cy="3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63"/>
              <p:cNvSpPr>
                <a:spLocks noChangeArrowheads="1"/>
              </p:cNvSpPr>
              <p:nvPr/>
            </p:nvSpPr>
            <p:spPr bwMode="auto">
              <a:xfrm>
                <a:off x="11122" y="2874"/>
                <a:ext cx="144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64"/>
              <p:cNvSpPr>
                <a:spLocks noChangeArrowheads="1"/>
              </p:cNvSpPr>
              <p:nvPr/>
            </p:nvSpPr>
            <p:spPr bwMode="auto">
              <a:xfrm>
                <a:off x="11341" y="3164"/>
                <a:ext cx="141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65"/>
              <p:cNvSpPr>
                <a:spLocks noChangeArrowheads="1"/>
              </p:cNvSpPr>
              <p:nvPr/>
            </p:nvSpPr>
            <p:spPr bwMode="auto">
              <a:xfrm>
                <a:off x="11366" y="2889"/>
                <a:ext cx="90" cy="3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66"/>
              <p:cNvSpPr>
                <a:spLocks noChangeArrowheads="1"/>
              </p:cNvSpPr>
              <p:nvPr/>
            </p:nvSpPr>
            <p:spPr bwMode="auto">
              <a:xfrm>
                <a:off x="11341" y="2874"/>
                <a:ext cx="141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67"/>
              <p:cNvSpPr>
                <a:spLocks noChangeArrowheads="1"/>
              </p:cNvSpPr>
              <p:nvPr/>
            </p:nvSpPr>
            <p:spPr bwMode="auto">
              <a:xfrm>
                <a:off x="10906" y="3164"/>
                <a:ext cx="144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68"/>
              <p:cNvSpPr>
                <a:spLocks noChangeArrowheads="1"/>
              </p:cNvSpPr>
              <p:nvPr/>
            </p:nvSpPr>
            <p:spPr bwMode="auto">
              <a:xfrm>
                <a:off x="10931" y="2889"/>
                <a:ext cx="94" cy="3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69"/>
              <p:cNvSpPr>
                <a:spLocks noChangeArrowheads="1"/>
              </p:cNvSpPr>
              <p:nvPr/>
            </p:nvSpPr>
            <p:spPr bwMode="auto">
              <a:xfrm>
                <a:off x="10906" y="2874"/>
                <a:ext cx="144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70"/>
              <p:cNvSpPr>
                <a:spLocks noChangeArrowheads="1"/>
              </p:cNvSpPr>
              <p:nvPr/>
            </p:nvSpPr>
            <p:spPr bwMode="auto">
              <a:xfrm>
                <a:off x="10854" y="2791"/>
                <a:ext cx="680" cy="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6" name="Freeform 71"/>
              <p:cNvSpPr/>
              <p:nvPr/>
            </p:nvSpPr>
            <p:spPr bwMode="auto">
              <a:xfrm>
                <a:off x="10854" y="2574"/>
                <a:ext cx="680" cy="218"/>
              </a:xfrm>
              <a:custGeom>
                <a:avLst/>
                <a:gdLst>
                  <a:gd name="T0" fmla="*/ 181 w 363"/>
                  <a:gd name="T1" fmla="*/ 0 h 116"/>
                  <a:gd name="T2" fmla="*/ 363 w 363"/>
                  <a:gd name="T3" fmla="*/ 116 h 116"/>
                  <a:gd name="T4" fmla="*/ 0 w 363"/>
                  <a:gd name="T5" fmla="*/ 116 h 116"/>
                  <a:gd name="T6" fmla="*/ 181 w 363"/>
                  <a:gd name="T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" h="116">
                    <a:moveTo>
                      <a:pt x="181" y="0"/>
                    </a:moveTo>
                    <a:lnTo>
                      <a:pt x="363" y="116"/>
                    </a:lnTo>
                    <a:lnTo>
                      <a:pt x="0" y="116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7" name="Freeform 72"/>
              <p:cNvSpPr>
                <a:spLocks noEditPoints="1"/>
              </p:cNvSpPr>
              <p:nvPr/>
            </p:nvSpPr>
            <p:spPr bwMode="auto">
              <a:xfrm>
                <a:off x="8983" y="2771"/>
                <a:ext cx="945" cy="617"/>
              </a:xfrm>
              <a:custGeom>
                <a:avLst/>
                <a:gdLst>
                  <a:gd name="T0" fmla="*/ 82 w 367"/>
                  <a:gd name="T1" fmla="*/ 27 h 240"/>
                  <a:gd name="T2" fmla="*/ 367 w 367"/>
                  <a:gd name="T3" fmla="*/ 120 h 240"/>
                  <a:gd name="T4" fmla="*/ 82 w 367"/>
                  <a:gd name="T5" fmla="*/ 213 h 240"/>
                  <a:gd name="T6" fmla="*/ 82 w 367"/>
                  <a:gd name="T7" fmla="*/ 177 h 240"/>
                  <a:gd name="T8" fmla="*/ 127 w 367"/>
                  <a:gd name="T9" fmla="*/ 143 h 240"/>
                  <a:gd name="T10" fmla="*/ 127 w 367"/>
                  <a:gd name="T11" fmla="*/ 87 h 240"/>
                  <a:gd name="T12" fmla="*/ 138 w 367"/>
                  <a:gd name="T13" fmla="*/ 87 h 240"/>
                  <a:gd name="T14" fmla="*/ 138 w 367"/>
                  <a:gd name="T15" fmla="*/ 64 h 240"/>
                  <a:gd name="T16" fmla="*/ 127 w 367"/>
                  <a:gd name="T17" fmla="*/ 64 h 240"/>
                  <a:gd name="T18" fmla="*/ 102 w 367"/>
                  <a:gd name="T19" fmla="*/ 64 h 240"/>
                  <a:gd name="T20" fmla="*/ 91 w 367"/>
                  <a:gd name="T21" fmla="*/ 64 h 240"/>
                  <a:gd name="T22" fmla="*/ 91 w 367"/>
                  <a:gd name="T23" fmla="*/ 87 h 240"/>
                  <a:gd name="T24" fmla="*/ 102 w 367"/>
                  <a:gd name="T25" fmla="*/ 87 h 240"/>
                  <a:gd name="T26" fmla="*/ 102 w 367"/>
                  <a:gd name="T27" fmla="*/ 143 h 240"/>
                  <a:gd name="T28" fmla="*/ 82 w 367"/>
                  <a:gd name="T29" fmla="*/ 156 h 240"/>
                  <a:gd name="T30" fmla="*/ 82 w 367"/>
                  <a:gd name="T31" fmla="*/ 27 h 240"/>
                  <a:gd name="T32" fmla="*/ 0 w 367"/>
                  <a:gd name="T33" fmla="*/ 0 h 240"/>
                  <a:gd name="T34" fmla="*/ 82 w 367"/>
                  <a:gd name="T35" fmla="*/ 27 h 240"/>
                  <a:gd name="T36" fmla="*/ 82 w 367"/>
                  <a:gd name="T37" fmla="*/ 156 h 240"/>
                  <a:gd name="T38" fmla="*/ 82 w 367"/>
                  <a:gd name="T39" fmla="*/ 156 h 240"/>
                  <a:gd name="T40" fmla="*/ 62 w 367"/>
                  <a:gd name="T41" fmla="*/ 143 h 240"/>
                  <a:gd name="T42" fmla="*/ 62 w 367"/>
                  <a:gd name="T43" fmla="*/ 87 h 240"/>
                  <a:gd name="T44" fmla="*/ 73 w 367"/>
                  <a:gd name="T45" fmla="*/ 87 h 240"/>
                  <a:gd name="T46" fmla="*/ 73 w 367"/>
                  <a:gd name="T47" fmla="*/ 64 h 240"/>
                  <a:gd name="T48" fmla="*/ 62 w 367"/>
                  <a:gd name="T49" fmla="*/ 64 h 240"/>
                  <a:gd name="T50" fmla="*/ 37 w 367"/>
                  <a:gd name="T51" fmla="*/ 64 h 240"/>
                  <a:gd name="T52" fmla="*/ 26 w 367"/>
                  <a:gd name="T53" fmla="*/ 64 h 240"/>
                  <a:gd name="T54" fmla="*/ 26 w 367"/>
                  <a:gd name="T55" fmla="*/ 87 h 240"/>
                  <a:gd name="T56" fmla="*/ 37 w 367"/>
                  <a:gd name="T57" fmla="*/ 87 h 240"/>
                  <a:gd name="T58" fmla="*/ 37 w 367"/>
                  <a:gd name="T59" fmla="*/ 143 h 240"/>
                  <a:gd name="T60" fmla="*/ 82 w 367"/>
                  <a:gd name="T61" fmla="*/ 177 h 240"/>
                  <a:gd name="T62" fmla="*/ 82 w 367"/>
                  <a:gd name="T63" fmla="*/ 177 h 240"/>
                  <a:gd name="T64" fmla="*/ 82 w 367"/>
                  <a:gd name="T65" fmla="*/ 213 h 240"/>
                  <a:gd name="T66" fmla="*/ 0 w 367"/>
                  <a:gd name="T67" fmla="*/ 240 h 240"/>
                  <a:gd name="T68" fmla="*/ 0 w 367"/>
                  <a:gd name="T6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7" h="240">
                    <a:moveTo>
                      <a:pt x="82" y="27"/>
                    </a:moveTo>
                    <a:cubicBezTo>
                      <a:pt x="367" y="120"/>
                      <a:pt x="367" y="120"/>
                      <a:pt x="367" y="120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2" y="177"/>
                      <a:pt x="82" y="177"/>
                      <a:pt x="82" y="177"/>
                    </a:cubicBezTo>
                    <a:cubicBezTo>
                      <a:pt x="107" y="177"/>
                      <a:pt x="127" y="162"/>
                      <a:pt x="127" y="143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38" y="87"/>
                      <a:pt x="138" y="87"/>
                      <a:pt x="138" y="87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27" y="64"/>
                      <a:pt x="127" y="64"/>
                      <a:pt x="127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143"/>
                      <a:pt x="102" y="143"/>
                      <a:pt x="102" y="143"/>
                    </a:cubicBezTo>
                    <a:cubicBezTo>
                      <a:pt x="102" y="150"/>
                      <a:pt x="93" y="156"/>
                      <a:pt x="82" y="156"/>
                    </a:cubicBezTo>
                    <a:lnTo>
                      <a:pt x="82" y="27"/>
                    </a:lnTo>
                    <a:close/>
                    <a:moveTo>
                      <a:pt x="0" y="0"/>
                    </a:move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71" y="156"/>
                      <a:pt x="62" y="150"/>
                      <a:pt x="62" y="143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143"/>
                      <a:pt x="37" y="143"/>
                      <a:pt x="37" y="143"/>
                    </a:cubicBezTo>
                    <a:cubicBezTo>
                      <a:pt x="37" y="162"/>
                      <a:pt x="57" y="177"/>
                      <a:pt x="82" y="177"/>
                    </a:cubicBezTo>
                    <a:cubicBezTo>
                      <a:pt x="82" y="177"/>
                      <a:pt x="82" y="177"/>
                      <a:pt x="82" y="177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0" y="240"/>
                      <a:pt x="0" y="240"/>
                      <a:pt x="0" y="24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8" name="Freeform 73"/>
              <p:cNvSpPr>
                <a:spLocks noEditPoints="1"/>
              </p:cNvSpPr>
              <p:nvPr/>
            </p:nvSpPr>
            <p:spPr bwMode="auto">
              <a:xfrm>
                <a:off x="11067" y="3447"/>
                <a:ext cx="221" cy="386"/>
              </a:xfrm>
              <a:custGeom>
                <a:avLst/>
                <a:gdLst>
                  <a:gd name="T0" fmla="*/ 37 w 86"/>
                  <a:gd name="T1" fmla="*/ 128 h 150"/>
                  <a:gd name="T2" fmla="*/ 34 w 86"/>
                  <a:gd name="T3" fmla="*/ 127 h 150"/>
                  <a:gd name="T4" fmla="*/ 34 w 86"/>
                  <a:gd name="T5" fmla="*/ 150 h 150"/>
                  <a:gd name="T6" fmla="*/ 45 w 86"/>
                  <a:gd name="T7" fmla="*/ 142 h 150"/>
                  <a:gd name="T8" fmla="*/ 37 w 86"/>
                  <a:gd name="T9" fmla="*/ 128 h 150"/>
                  <a:gd name="T10" fmla="*/ 34 w 86"/>
                  <a:gd name="T11" fmla="*/ 118 h 150"/>
                  <a:gd name="T12" fmla="*/ 34 w 86"/>
                  <a:gd name="T13" fmla="*/ 51 h 150"/>
                  <a:gd name="T14" fmla="*/ 51 w 86"/>
                  <a:gd name="T15" fmla="*/ 46 h 150"/>
                  <a:gd name="T16" fmla="*/ 61 w 86"/>
                  <a:gd name="T17" fmla="*/ 8 h 150"/>
                  <a:gd name="T18" fmla="*/ 72 w 86"/>
                  <a:gd name="T19" fmla="*/ 1 h 150"/>
                  <a:gd name="T20" fmla="*/ 78 w 86"/>
                  <a:gd name="T21" fmla="*/ 12 h 150"/>
                  <a:gd name="T22" fmla="*/ 69 w 86"/>
                  <a:gd name="T23" fmla="*/ 51 h 150"/>
                  <a:gd name="T24" fmla="*/ 82 w 86"/>
                  <a:gd name="T25" fmla="*/ 84 h 150"/>
                  <a:gd name="T26" fmla="*/ 77 w 86"/>
                  <a:gd name="T27" fmla="*/ 103 h 150"/>
                  <a:gd name="T28" fmla="*/ 77 w 86"/>
                  <a:gd name="T29" fmla="*/ 103 h 150"/>
                  <a:gd name="T30" fmla="*/ 86 w 86"/>
                  <a:gd name="T31" fmla="*/ 117 h 150"/>
                  <a:gd name="T32" fmla="*/ 83 w 86"/>
                  <a:gd name="T33" fmla="*/ 130 h 150"/>
                  <a:gd name="T34" fmla="*/ 34 w 86"/>
                  <a:gd name="T35" fmla="*/ 118 h 150"/>
                  <a:gd name="T36" fmla="*/ 34 w 86"/>
                  <a:gd name="T37" fmla="*/ 127 h 150"/>
                  <a:gd name="T38" fmla="*/ 23 w 86"/>
                  <a:gd name="T39" fmla="*/ 136 h 150"/>
                  <a:gd name="T40" fmla="*/ 31 w 86"/>
                  <a:gd name="T41" fmla="*/ 150 h 150"/>
                  <a:gd name="T42" fmla="*/ 34 w 86"/>
                  <a:gd name="T43" fmla="*/ 150 h 150"/>
                  <a:gd name="T44" fmla="*/ 34 w 86"/>
                  <a:gd name="T45" fmla="*/ 127 h 150"/>
                  <a:gd name="T46" fmla="*/ 34 w 86"/>
                  <a:gd name="T47" fmla="*/ 51 h 150"/>
                  <a:gd name="T48" fmla="*/ 34 w 86"/>
                  <a:gd name="T49" fmla="*/ 118 h 150"/>
                  <a:gd name="T50" fmla="*/ 0 w 86"/>
                  <a:gd name="T51" fmla="*/ 109 h 150"/>
                  <a:gd name="T52" fmla="*/ 3 w 86"/>
                  <a:gd name="T53" fmla="*/ 96 h 150"/>
                  <a:gd name="T54" fmla="*/ 18 w 86"/>
                  <a:gd name="T55" fmla="*/ 88 h 150"/>
                  <a:gd name="T56" fmla="*/ 23 w 86"/>
                  <a:gd name="T57" fmla="*/ 69 h 150"/>
                  <a:gd name="T58" fmla="*/ 34 w 86"/>
                  <a:gd name="T59" fmla="*/ 5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150">
                    <a:moveTo>
                      <a:pt x="37" y="128"/>
                    </a:moveTo>
                    <a:cubicBezTo>
                      <a:pt x="36" y="127"/>
                      <a:pt x="35" y="127"/>
                      <a:pt x="34" y="127"/>
                    </a:cubicBezTo>
                    <a:cubicBezTo>
                      <a:pt x="34" y="150"/>
                      <a:pt x="34" y="150"/>
                      <a:pt x="34" y="150"/>
                    </a:cubicBezTo>
                    <a:cubicBezTo>
                      <a:pt x="39" y="150"/>
                      <a:pt x="44" y="147"/>
                      <a:pt x="45" y="142"/>
                    </a:cubicBezTo>
                    <a:cubicBezTo>
                      <a:pt x="47" y="136"/>
                      <a:pt x="43" y="129"/>
                      <a:pt x="37" y="128"/>
                    </a:cubicBezTo>
                    <a:close/>
                    <a:moveTo>
                      <a:pt x="34" y="118"/>
                    </a:moveTo>
                    <a:cubicBezTo>
                      <a:pt x="34" y="51"/>
                      <a:pt x="34" y="51"/>
                      <a:pt x="34" y="51"/>
                    </a:cubicBezTo>
                    <a:cubicBezTo>
                      <a:pt x="39" y="48"/>
                      <a:pt x="45" y="46"/>
                      <a:pt x="51" y="4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3"/>
                      <a:pt x="67" y="0"/>
                      <a:pt x="72" y="1"/>
                    </a:cubicBezTo>
                    <a:cubicBezTo>
                      <a:pt x="77" y="2"/>
                      <a:pt x="80" y="7"/>
                      <a:pt x="78" y="12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79" y="57"/>
                      <a:pt x="86" y="68"/>
                      <a:pt x="82" y="84"/>
                    </a:cubicBezTo>
                    <a:cubicBezTo>
                      <a:pt x="82" y="84"/>
                      <a:pt x="79" y="97"/>
                      <a:pt x="77" y="103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12"/>
                      <a:pt x="86" y="117"/>
                      <a:pt x="86" y="117"/>
                    </a:cubicBezTo>
                    <a:cubicBezTo>
                      <a:pt x="83" y="130"/>
                      <a:pt x="83" y="130"/>
                      <a:pt x="83" y="130"/>
                    </a:cubicBezTo>
                    <a:lnTo>
                      <a:pt x="34" y="118"/>
                    </a:lnTo>
                    <a:close/>
                    <a:moveTo>
                      <a:pt x="34" y="127"/>
                    </a:moveTo>
                    <a:cubicBezTo>
                      <a:pt x="29" y="127"/>
                      <a:pt x="24" y="131"/>
                      <a:pt x="23" y="136"/>
                    </a:cubicBezTo>
                    <a:cubicBezTo>
                      <a:pt x="21" y="142"/>
                      <a:pt x="25" y="148"/>
                      <a:pt x="31" y="150"/>
                    </a:cubicBezTo>
                    <a:cubicBezTo>
                      <a:pt x="32" y="150"/>
                      <a:pt x="33" y="150"/>
                      <a:pt x="34" y="150"/>
                    </a:cubicBezTo>
                    <a:cubicBezTo>
                      <a:pt x="34" y="127"/>
                      <a:pt x="34" y="127"/>
                      <a:pt x="34" y="127"/>
                    </a:cubicBezTo>
                    <a:close/>
                    <a:moveTo>
                      <a:pt x="34" y="51"/>
                    </a:moveTo>
                    <a:cubicBezTo>
                      <a:pt x="34" y="118"/>
                      <a:pt x="34" y="118"/>
                      <a:pt x="34" y="11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16" y="97"/>
                      <a:pt x="18" y="88"/>
                    </a:cubicBezTo>
                    <a:cubicBezTo>
                      <a:pt x="20" y="80"/>
                      <a:pt x="23" y="69"/>
                      <a:pt x="23" y="69"/>
                    </a:cubicBezTo>
                    <a:cubicBezTo>
                      <a:pt x="25" y="61"/>
                      <a:pt x="29" y="55"/>
                      <a:pt x="3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74"/>
              <p:cNvSpPr>
                <a:spLocks noEditPoints="1"/>
              </p:cNvSpPr>
              <p:nvPr/>
            </p:nvSpPr>
            <p:spPr bwMode="auto">
              <a:xfrm>
                <a:off x="9137" y="2124"/>
                <a:ext cx="444" cy="544"/>
              </a:xfrm>
              <a:custGeom>
                <a:avLst/>
                <a:gdLst>
                  <a:gd name="T0" fmla="*/ 172 w 172"/>
                  <a:gd name="T1" fmla="*/ 9 h 211"/>
                  <a:gd name="T2" fmla="*/ 121 w 172"/>
                  <a:gd name="T3" fmla="*/ 37 h 211"/>
                  <a:gd name="T4" fmla="*/ 143 w 172"/>
                  <a:gd name="T5" fmla="*/ 211 h 211"/>
                  <a:gd name="T6" fmla="*/ 124 w 172"/>
                  <a:gd name="T7" fmla="*/ 165 h 211"/>
                  <a:gd name="T8" fmla="*/ 131 w 172"/>
                  <a:gd name="T9" fmla="*/ 108 h 211"/>
                  <a:gd name="T10" fmla="*/ 121 w 172"/>
                  <a:gd name="T11" fmla="*/ 86 h 211"/>
                  <a:gd name="T12" fmla="*/ 129 w 172"/>
                  <a:gd name="T13" fmla="*/ 146 h 211"/>
                  <a:gd name="T14" fmla="*/ 127 w 172"/>
                  <a:gd name="T15" fmla="*/ 116 h 211"/>
                  <a:gd name="T16" fmla="*/ 121 w 172"/>
                  <a:gd name="T17" fmla="*/ 156 h 211"/>
                  <a:gd name="T18" fmla="*/ 121 w 172"/>
                  <a:gd name="T19" fmla="*/ 9 h 211"/>
                  <a:gd name="T20" fmla="*/ 98 w 172"/>
                  <a:gd name="T21" fmla="*/ 37 h 211"/>
                  <a:gd name="T22" fmla="*/ 110 w 172"/>
                  <a:gd name="T23" fmla="*/ 88 h 211"/>
                  <a:gd name="T24" fmla="*/ 100 w 172"/>
                  <a:gd name="T25" fmla="*/ 81 h 211"/>
                  <a:gd name="T26" fmla="*/ 121 w 172"/>
                  <a:gd name="T27" fmla="*/ 211 h 211"/>
                  <a:gd name="T28" fmla="*/ 101 w 172"/>
                  <a:gd name="T29" fmla="*/ 163 h 211"/>
                  <a:gd name="T30" fmla="*/ 121 w 172"/>
                  <a:gd name="T31" fmla="*/ 211 h 211"/>
                  <a:gd name="T32" fmla="*/ 113 w 172"/>
                  <a:gd name="T33" fmla="*/ 148 h 211"/>
                  <a:gd name="T34" fmla="*/ 121 w 172"/>
                  <a:gd name="T35" fmla="*/ 156 h 211"/>
                  <a:gd name="T36" fmla="*/ 98 w 172"/>
                  <a:gd name="T37" fmla="*/ 0 h 211"/>
                  <a:gd name="T38" fmla="*/ 71 w 172"/>
                  <a:gd name="T39" fmla="*/ 0 h 211"/>
                  <a:gd name="T40" fmla="*/ 98 w 172"/>
                  <a:gd name="T41" fmla="*/ 80 h 211"/>
                  <a:gd name="T42" fmla="*/ 71 w 172"/>
                  <a:gd name="T43" fmla="*/ 37 h 211"/>
                  <a:gd name="T44" fmla="*/ 71 w 172"/>
                  <a:gd name="T45" fmla="*/ 166 h 211"/>
                  <a:gd name="T46" fmla="*/ 98 w 172"/>
                  <a:gd name="T47" fmla="*/ 141 h 211"/>
                  <a:gd name="T48" fmla="*/ 98 w 172"/>
                  <a:gd name="T49" fmla="*/ 160 h 211"/>
                  <a:gd name="T50" fmla="*/ 74 w 172"/>
                  <a:gd name="T51" fmla="*/ 124 h 211"/>
                  <a:gd name="T52" fmla="*/ 71 w 172"/>
                  <a:gd name="T53" fmla="*/ 118 h 211"/>
                  <a:gd name="T54" fmla="*/ 71 w 172"/>
                  <a:gd name="T55" fmla="*/ 98 h 211"/>
                  <a:gd name="T56" fmla="*/ 71 w 172"/>
                  <a:gd name="T57" fmla="*/ 0 h 211"/>
                  <a:gd name="T58" fmla="*/ 60 w 172"/>
                  <a:gd name="T59" fmla="*/ 0 h 211"/>
                  <a:gd name="T60" fmla="*/ 71 w 172"/>
                  <a:gd name="T61" fmla="*/ 88 h 211"/>
                  <a:gd name="T62" fmla="*/ 60 w 172"/>
                  <a:gd name="T63" fmla="*/ 37 h 211"/>
                  <a:gd name="T64" fmla="*/ 60 w 172"/>
                  <a:gd name="T65" fmla="*/ 120 h 211"/>
                  <a:gd name="T66" fmla="*/ 65 w 172"/>
                  <a:gd name="T67" fmla="*/ 166 h 211"/>
                  <a:gd name="T68" fmla="*/ 71 w 172"/>
                  <a:gd name="T69" fmla="*/ 98 h 211"/>
                  <a:gd name="T70" fmla="*/ 71 w 172"/>
                  <a:gd name="T71" fmla="*/ 98 h 211"/>
                  <a:gd name="T72" fmla="*/ 60 w 172"/>
                  <a:gd name="T73" fmla="*/ 9 h 211"/>
                  <a:gd name="T74" fmla="*/ 12 w 172"/>
                  <a:gd name="T75" fmla="*/ 23 h 211"/>
                  <a:gd name="T76" fmla="*/ 60 w 172"/>
                  <a:gd name="T77" fmla="*/ 100 h 211"/>
                  <a:gd name="T78" fmla="*/ 28 w 172"/>
                  <a:gd name="T79" fmla="*/ 118 h 211"/>
                  <a:gd name="T80" fmla="*/ 29 w 172"/>
                  <a:gd name="T81" fmla="*/ 134 h 211"/>
                  <a:gd name="T82" fmla="*/ 34 w 172"/>
                  <a:gd name="T83" fmla="*/ 127 h 211"/>
                  <a:gd name="T84" fmla="*/ 47 w 172"/>
                  <a:gd name="T85" fmla="*/ 120 h 211"/>
                  <a:gd name="T86" fmla="*/ 36 w 172"/>
                  <a:gd name="T87" fmla="*/ 178 h 211"/>
                  <a:gd name="T88" fmla="*/ 45 w 172"/>
                  <a:gd name="T89" fmla="*/ 163 h 211"/>
                  <a:gd name="T90" fmla="*/ 60 w 172"/>
                  <a:gd name="T91" fmla="*/ 211 h 211"/>
                  <a:gd name="T92" fmla="*/ 0 w 172"/>
                  <a:gd name="T93" fmla="*/ 2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2" h="211">
                    <a:moveTo>
                      <a:pt x="121" y="0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0"/>
                      <a:pt x="121" y="0"/>
                      <a:pt x="121" y="0"/>
                    </a:cubicBezTo>
                    <a:close/>
                    <a:moveTo>
                      <a:pt x="121" y="37"/>
                    </a:moveTo>
                    <a:cubicBezTo>
                      <a:pt x="172" y="37"/>
                      <a:pt x="172" y="37"/>
                      <a:pt x="172" y="37"/>
                    </a:cubicBezTo>
                    <a:cubicBezTo>
                      <a:pt x="172" y="183"/>
                      <a:pt x="172" y="183"/>
                      <a:pt x="172" y="183"/>
                    </a:cubicBezTo>
                    <a:cubicBezTo>
                      <a:pt x="172" y="198"/>
                      <a:pt x="159" y="211"/>
                      <a:pt x="143" y="211"/>
                    </a:cubicBezTo>
                    <a:cubicBezTo>
                      <a:pt x="121" y="211"/>
                      <a:pt x="121" y="211"/>
                      <a:pt x="121" y="211"/>
                    </a:cubicBezTo>
                    <a:cubicBezTo>
                      <a:pt x="121" y="166"/>
                      <a:pt x="121" y="166"/>
                      <a:pt x="121" y="166"/>
                    </a:cubicBezTo>
                    <a:cubicBezTo>
                      <a:pt x="122" y="166"/>
                      <a:pt x="123" y="166"/>
                      <a:pt x="124" y="165"/>
                    </a:cubicBezTo>
                    <a:cubicBezTo>
                      <a:pt x="130" y="163"/>
                      <a:pt x="134" y="159"/>
                      <a:pt x="138" y="153"/>
                    </a:cubicBezTo>
                    <a:cubicBezTo>
                      <a:pt x="142" y="145"/>
                      <a:pt x="145" y="137"/>
                      <a:pt x="145" y="128"/>
                    </a:cubicBezTo>
                    <a:cubicBezTo>
                      <a:pt x="145" y="115"/>
                      <a:pt x="140" y="108"/>
                      <a:pt x="131" y="108"/>
                    </a:cubicBezTo>
                    <a:cubicBezTo>
                      <a:pt x="128" y="108"/>
                      <a:pt x="125" y="109"/>
                      <a:pt x="121" y="111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1" y="37"/>
                      <a:pt x="121" y="37"/>
                      <a:pt x="121" y="37"/>
                    </a:cubicBezTo>
                    <a:close/>
                    <a:moveTo>
                      <a:pt x="121" y="156"/>
                    </a:moveTo>
                    <a:cubicBezTo>
                      <a:pt x="123" y="155"/>
                      <a:pt x="126" y="152"/>
                      <a:pt x="129" y="146"/>
                    </a:cubicBezTo>
                    <a:cubicBezTo>
                      <a:pt x="131" y="140"/>
                      <a:pt x="133" y="134"/>
                      <a:pt x="133" y="129"/>
                    </a:cubicBezTo>
                    <a:cubicBezTo>
                      <a:pt x="133" y="123"/>
                      <a:pt x="132" y="119"/>
                      <a:pt x="129" y="117"/>
                    </a:cubicBezTo>
                    <a:cubicBezTo>
                      <a:pt x="129" y="117"/>
                      <a:pt x="128" y="116"/>
                      <a:pt x="127" y="116"/>
                    </a:cubicBezTo>
                    <a:cubicBezTo>
                      <a:pt x="126" y="116"/>
                      <a:pt x="124" y="117"/>
                      <a:pt x="123" y="117"/>
                    </a:cubicBezTo>
                    <a:cubicBezTo>
                      <a:pt x="122" y="117"/>
                      <a:pt x="121" y="117"/>
                      <a:pt x="121" y="118"/>
                    </a:cubicBezTo>
                    <a:lnTo>
                      <a:pt x="121" y="156"/>
                    </a:lnTo>
                    <a:close/>
                    <a:moveTo>
                      <a:pt x="98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0"/>
                      <a:pt x="98" y="0"/>
                      <a:pt x="98" y="0"/>
                    </a:cubicBezTo>
                    <a:close/>
                    <a:moveTo>
                      <a:pt x="98" y="37"/>
                    </a:moveTo>
                    <a:cubicBezTo>
                      <a:pt x="121" y="37"/>
                      <a:pt x="121" y="37"/>
                      <a:pt x="121" y="37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10" y="88"/>
                      <a:pt x="110" y="88"/>
                      <a:pt x="110" y="88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100" y="81"/>
                      <a:pt x="99" y="81"/>
                      <a:pt x="98" y="80"/>
                    </a:cubicBezTo>
                    <a:cubicBezTo>
                      <a:pt x="98" y="37"/>
                      <a:pt x="98" y="37"/>
                      <a:pt x="98" y="37"/>
                    </a:cubicBezTo>
                    <a:close/>
                    <a:moveTo>
                      <a:pt x="121" y="211"/>
                    </a:moveTo>
                    <a:cubicBezTo>
                      <a:pt x="98" y="211"/>
                      <a:pt x="98" y="211"/>
                      <a:pt x="98" y="211"/>
                    </a:cubicBezTo>
                    <a:cubicBezTo>
                      <a:pt x="98" y="160"/>
                      <a:pt x="98" y="160"/>
                      <a:pt x="98" y="160"/>
                    </a:cubicBezTo>
                    <a:cubicBezTo>
                      <a:pt x="99" y="161"/>
                      <a:pt x="100" y="162"/>
                      <a:pt x="101" y="163"/>
                    </a:cubicBezTo>
                    <a:cubicBezTo>
                      <a:pt x="103" y="166"/>
                      <a:pt x="107" y="167"/>
                      <a:pt x="112" y="167"/>
                    </a:cubicBezTo>
                    <a:cubicBezTo>
                      <a:pt x="115" y="167"/>
                      <a:pt x="118" y="167"/>
                      <a:pt x="121" y="166"/>
                    </a:cubicBezTo>
                    <a:cubicBezTo>
                      <a:pt x="121" y="211"/>
                      <a:pt x="121" y="211"/>
                      <a:pt x="121" y="211"/>
                    </a:cubicBezTo>
                    <a:close/>
                    <a:moveTo>
                      <a:pt x="121" y="118"/>
                    </a:moveTo>
                    <a:cubicBezTo>
                      <a:pt x="120" y="118"/>
                      <a:pt x="120" y="118"/>
                      <a:pt x="120" y="119"/>
                    </a:cubicBezTo>
                    <a:cubicBezTo>
                      <a:pt x="113" y="148"/>
                      <a:pt x="113" y="148"/>
                      <a:pt x="113" y="148"/>
                    </a:cubicBezTo>
                    <a:cubicBezTo>
                      <a:pt x="113" y="149"/>
                      <a:pt x="113" y="150"/>
                      <a:pt x="113" y="151"/>
                    </a:cubicBezTo>
                    <a:cubicBezTo>
                      <a:pt x="113" y="154"/>
                      <a:pt x="115" y="156"/>
                      <a:pt x="119" y="156"/>
                    </a:cubicBezTo>
                    <a:cubicBezTo>
                      <a:pt x="120" y="156"/>
                      <a:pt x="120" y="156"/>
                      <a:pt x="121" y="156"/>
                    </a:cubicBezTo>
                    <a:lnTo>
                      <a:pt x="121" y="118"/>
                    </a:lnTo>
                    <a:close/>
                    <a:moveTo>
                      <a:pt x="71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0"/>
                      <a:pt x="71" y="0"/>
                      <a:pt x="71" y="0"/>
                    </a:cubicBezTo>
                    <a:close/>
                    <a:moveTo>
                      <a:pt x="71" y="37"/>
                    </a:moveTo>
                    <a:cubicBezTo>
                      <a:pt x="98" y="37"/>
                      <a:pt x="98" y="37"/>
                      <a:pt x="98" y="37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96" y="80"/>
                      <a:pt x="94" y="80"/>
                      <a:pt x="91" y="80"/>
                    </a:cubicBezTo>
                    <a:cubicBezTo>
                      <a:pt x="85" y="80"/>
                      <a:pt x="78" y="83"/>
                      <a:pt x="71" y="88"/>
                    </a:cubicBezTo>
                    <a:cubicBezTo>
                      <a:pt x="71" y="37"/>
                      <a:pt x="71" y="37"/>
                      <a:pt x="71" y="37"/>
                    </a:cubicBezTo>
                    <a:close/>
                    <a:moveTo>
                      <a:pt x="98" y="211"/>
                    </a:moveTo>
                    <a:cubicBezTo>
                      <a:pt x="71" y="211"/>
                      <a:pt x="71" y="211"/>
                      <a:pt x="71" y="211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82" y="166"/>
                      <a:pt x="82" y="166"/>
                      <a:pt x="82" y="166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8"/>
                      <a:pt x="97" y="150"/>
                      <a:pt x="97" y="152"/>
                    </a:cubicBezTo>
                    <a:cubicBezTo>
                      <a:pt x="97" y="155"/>
                      <a:pt x="97" y="158"/>
                      <a:pt x="98" y="160"/>
                    </a:cubicBezTo>
                    <a:cubicBezTo>
                      <a:pt x="98" y="211"/>
                      <a:pt x="98" y="211"/>
                      <a:pt x="98" y="211"/>
                    </a:cubicBezTo>
                    <a:close/>
                    <a:moveTo>
                      <a:pt x="71" y="137"/>
                    </a:moveTo>
                    <a:cubicBezTo>
                      <a:pt x="74" y="124"/>
                      <a:pt x="74" y="124"/>
                      <a:pt x="74" y="124"/>
                    </a:cubicBezTo>
                    <a:cubicBezTo>
                      <a:pt x="73" y="124"/>
                      <a:pt x="72" y="124"/>
                      <a:pt x="71" y="123"/>
                    </a:cubicBezTo>
                    <a:cubicBezTo>
                      <a:pt x="71" y="137"/>
                      <a:pt x="71" y="137"/>
                      <a:pt x="71" y="137"/>
                    </a:cubicBezTo>
                    <a:close/>
                    <a:moveTo>
                      <a:pt x="71" y="118"/>
                    </a:moveTo>
                    <a:cubicBezTo>
                      <a:pt x="73" y="118"/>
                      <a:pt x="74" y="119"/>
                      <a:pt x="75" y="11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9" y="90"/>
                      <a:pt x="75" y="93"/>
                      <a:pt x="71" y="98"/>
                    </a:cubicBezTo>
                    <a:lnTo>
                      <a:pt x="71" y="118"/>
                    </a:lnTo>
                    <a:close/>
                    <a:moveTo>
                      <a:pt x="60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0"/>
                      <a:pt x="60" y="0"/>
                      <a:pt x="60" y="0"/>
                    </a:cubicBezTo>
                    <a:close/>
                    <a:moveTo>
                      <a:pt x="60" y="37"/>
                    </a:move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67" y="92"/>
                      <a:pt x="64" y="96"/>
                      <a:pt x="60" y="100"/>
                    </a:cubicBezTo>
                    <a:cubicBezTo>
                      <a:pt x="60" y="37"/>
                      <a:pt x="60" y="37"/>
                      <a:pt x="60" y="37"/>
                    </a:cubicBezTo>
                    <a:close/>
                    <a:moveTo>
                      <a:pt x="71" y="211"/>
                    </a:moveTo>
                    <a:cubicBezTo>
                      <a:pt x="60" y="211"/>
                      <a:pt x="60" y="211"/>
                      <a:pt x="60" y="211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4" y="121"/>
                      <a:pt x="68" y="122"/>
                      <a:pt x="71" y="123"/>
                    </a:cubicBezTo>
                    <a:cubicBezTo>
                      <a:pt x="71" y="137"/>
                      <a:pt x="71" y="137"/>
                      <a:pt x="71" y="137"/>
                    </a:cubicBezTo>
                    <a:cubicBezTo>
                      <a:pt x="65" y="166"/>
                      <a:pt x="65" y="166"/>
                      <a:pt x="65" y="166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1" y="211"/>
                      <a:pt x="71" y="211"/>
                      <a:pt x="71" y="211"/>
                    </a:cubicBezTo>
                    <a:close/>
                    <a:moveTo>
                      <a:pt x="71" y="98"/>
                    </a:moveTo>
                    <a:cubicBezTo>
                      <a:pt x="68" y="102"/>
                      <a:pt x="65" y="108"/>
                      <a:pt x="61" y="115"/>
                    </a:cubicBezTo>
                    <a:cubicBezTo>
                      <a:pt x="65" y="116"/>
                      <a:pt x="68" y="117"/>
                      <a:pt x="71" y="118"/>
                    </a:cubicBezTo>
                    <a:lnTo>
                      <a:pt x="71" y="98"/>
                    </a:lnTo>
                    <a:close/>
                    <a:moveTo>
                      <a:pt x="2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8" y="9"/>
                      <a:pt x="12" y="15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30"/>
                      <a:pt x="18" y="37"/>
                      <a:pt x="26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57" y="104"/>
                      <a:pt x="54" y="109"/>
                      <a:pt x="51" y="114"/>
                    </a:cubicBezTo>
                    <a:cubicBezTo>
                      <a:pt x="48" y="114"/>
                      <a:pt x="46" y="113"/>
                      <a:pt x="45" y="113"/>
                    </a:cubicBezTo>
                    <a:cubicBezTo>
                      <a:pt x="38" y="113"/>
                      <a:pt x="32" y="115"/>
                      <a:pt x="28" y="118"/>
                    </a:cubicBezTo>
                    <a:cubicBezTo>
                      <a:pt x="23" y="120"/>
                      <a:pt x="21" y="124"/>
                      <a:pt x="21" y="128"/>
                    </a:cubicBezTo>
                    <a:cubicBezTo>
                      <a:pt x="21" y="130"/>
                      <a:pt x="22" y="131"/>
                      <a:pt x="23" y="133"/>
                    </a:cubicBezTo>
                    <a:cubicBezTo>
                      <a:pt x="24" y="134"/>
                      <a:pt x="26" y="134"/>
                      <a:pt x="29" y="134"/>
                    </a:cubicBezTo>
                    <a:cubicBezTo>
                      <a:pt x="30" y="134"/>
                      <a:pt x="31" y="134"/>
                      <a:pt x="33" y="133"/>
                    </a:cubicBezTo>
                    <a:cubicBezTo>
                      <a:pt x="34" y="132"/>
                      <a:pt x="35" y="131"/>
                      <a:pt x="35" y="130"/>
                    </a:cubicBezTo>
                    <a:cubicBezTo>
                      <a:pt x="35" y="129"/>
                      <a:pt x="34" y="128"/>
                      <a:pt x="34" y="127"/>
                    </a:cubicBezTo>
                    <a:cubicBezTo>
                      <a:pt x="34" y="127"/>
                      <a:pt x="33" y="126"/>
                      <a:pt x="33" y="126"/>
                    </a:cubicBezTo>
                    <a:cubicBezTo>
                      <a:pt x="34" y="124"/>
                      <a:pt x="35" y="123"/>
                      <a:pt x="38" y="122"/>
                    </a:cubicBezTo>
                    <a:cubicBezTo>
                      <a:pt x="40" y="121"/>
                      <a:pt x="43" y="120"/>
                      <a:pt x="47" y="120"/>
                    </a:cubicBezTo>
                    <a:cubicBezTo>
                      <a:pt x="44" y="125"/>
                      <a:pt x="42" y="129"/>
                      <a:pt x="40" y="134"/>
                    </a:cubicBezTo>
                    <a:cubicBezTo>
                      <a:pt x="33" y="148"/>
                      <a:pt x="30" y="159"/>
                      <a:pt x="30" y="167"/>
                    </a:cubicBezTo>
                    <a:cubicBezTo>
                      <a:pt x="30" y="173"/>
                      <a:pt x="32" y="176"/>
                      <a:pt x="36" y="178"/>
                    </a:cubicBezTo>
                    <a:cubicBezTo>
                      <a:pt x="37" y="179"/>
                      <a:pt x="41" y="180"/>
                      <a:pt x="45" y="180"/>
                    </a:cubicBezTo>
                    <a:cubicBezTo>
                      <a:pt x="44" y="178"/>
                      <a:pt x="44" y="176"/>
                      <a:pt x="44" y="173"/>
                    </a:cubicBezTo>
                    <a:cubicBezTo>
                      <a:pt x="44" y="170"/>
                      <a:pt x="44" y="167"/>
                      <a:pt x="45" y="163"/>
                    </a:cubicBezTo>
                    <a:cubicBezTo>
                      <a:pt x="47" y="150"/>
                      <a:pt x="52" y="136"/>
                      <a:pt x="59" y="120"/>
                    </a:cubicBezTo>
                    <a:cubicBezTo>
                      <a:pt x="59" y="120"/>
                      <a:pt x="60" y="120"/>
                      <a:pt x="60" y="120"/>
                    </a:cubicBezTo>
                    <a:cubicBezTo>
                      <a:pt x="60" y="211"/>
                      <a:pt x="60" y="211"/>
                      <a:pt x="60" y="211"/>
                    </a:cubicBezTo>
                    <a:cubicBezTo>
                      <a:pt x="29" y="211"/>
                      <a:pt x="29" y="211"/>
                      <a:pt x="29" y="211"/>
                    </a:cubicBezTo>
                    <a:cubicBezTo>
                      <a:pt x="13" y="211"/>
                      <a:pt x="0" y="198"/>
                      <a:pt x="0" y="18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75"/>
              <p:cNvSpPr>
                <a:spLocks noEditPoints="1"/>
              </p:cNvSpPr>
              <p:nvPr/>
            </p:nvSpPr>
            <p:spPr bwMode="auto">
              <a:xfrm>
                <a:off x="9992" y="2696"/>
                <a:ext cx="673" cy="675"/>
              </a:xfrm>
              <a:custGeom>
                <a:avLst/>
                <a:gdLst>
                  <a:gd name="T0" fmla="*/ 249 w 261"/>
                  <a:gd name="T1" fmla="*/ 220 h 262"/>
                  <a:gd name="T2" fmla="*/ 261 w 261"/>
                  <a:gd name="T3" fmla="*/ 70 h 262"/>
                  <a:gd name="T4" fmla="*/ 249 w 261"/>
                  <a:gd name="T5" fmla="*/ 70 h 262"/>
                  <a:gd name="T6" fmla="*/ 249 w 261"/>
                  <a:gd name="T7" fmla="*/ 154 h 262"/>
                  <a:gd name="T8" fmla="*/ 227 w 261"/>
                  <a:gd name="T9" fmla="*/ 180 h 262"/>
                  <a:gd name="T10" fmla="*/ 209 w 261"/>
                  <a:gd name="T11" fmla="*/ 262 h 262"/>
                  <a:gd name="T12" fmla="*/ 209 w 261"/>
                  <a:gd name="T13" fmla="*/ 262 h 262"/>
                  <a:gd name="T14" fmla="*/ 209 w 261"/>
                  <a:gd name="T15" fmla="*/ 15 h 262"/>
                  <a:gd name="T16" fmla="*/ 203 w 261"/>
                  <a:gd name="T17" fmla="*/ 28 h 262"/>
                  <a:gd name="T18" fmla="*/ 209 w 261"/>
                  <a:gd name="T19" fmla="*/ 50 h 262"/>
                  <a:gd name="T20" fmla="*/ 201 w 261"/>
                  <a:gd name="T21" fmla="*/ 120 h 262"/>
                  <a:gd name="T22" fmla="*/ 209 w 261"/>
                  <a:gd name="T23" fmla="*/ 197 h 262"/>
                  <a:gd name="T24" fmla="*/ 209 w 261"/>
                  <a:gd name="T25" fmla="*/ 197 h 262"/>
                  <a:gd name="T26" fmla="*/ 195 w 261"/>
                  <a:gd name="T27" fmla="*/ 232 h 262"/>
                  <a:gd name="T28" fmla="*/ 168 w 261"/>
                  <a:gd name="T29" fmla="*/ 36 h 262"/>
                  <a:gd name="T30" fmla="*/ 195 w 261"/>
                  <a:gd name="T31" fmla="*/ 20 h 262"/>
                  <a:gd name="T32" fmla="*/ 195 w 261"/>
                  <a:gd name="T33" fmla="*/ 50 h 262"/>
                  <a:gd name="T34" fmla="*/ 195 w 261"/>
                  <a:gd name="T35" fmla="*/ 120 h 262"/>
                  <a:gd name="T36" fmla="*/ 168 w 261"/>
                  <a:gd name="T37" fmla="*/ 220 h 262"/>
                  <a:gd name="T38" fmla="*/ 192 w 261"/>
                  <a:gd name="T39" fmla="*/ 249 h 262"/>
                  <a:gd name="T40" fmla="*/ 168 w 261"/>
                  <a:gd name="T41" fmla="*/ 21 h 262"/>
                  <a:gd name="T42" fmla="*/ 168 w 261"/>
                  <a:gd name="T43" fmla="*/ 44 h 262"/>
                  <a:gd name="T44" fmla="*/ 135 w 261"/>
                  <a:gd name="T45" fmla="*/ 120 h 262"/>
                  <a:gd name="T46" fmla="*/ 167 w 261"/>
                  <a:gd name="T47" fmla="*/ 198 h 262"/>
                  <a:gd name="T48" fmla="*/ 167 w 261"/>
                  <a:gd name="T49" fmla="*/ 167 h 262"/>
                  <a:gd name="T50" fmla="*/ 130 w 261"/>
                  <a:gd name="T51" fmla="*/ 147 h 262"/>
                  <a:gd name="T52" fmla="*/ 93 w 261"/>
                  <a:gd name="T53" fmla="*/ 44 h 262"/>
                  <a:gd name="T54" fmla="*/ 130 w 261"/>
                  <a:gd name="T55" fmla="*/ 0 h 262"/>
                  <a:gd name="T56" fmla="*/ 126 w 261"/>
                  <a:gd name="T57" fmla="*/ 120 h 262"/>
                  <a:gd name="T58" fmla="*/ 130 w 261"/>
                  <a:gd name="T59" fmla="*/ 159 h 262"/>
                  <a:gd name="T60" fmla="*/ 130 w 261"/>
                  <a:gd name="T61" fmla="*/ 179 h 262"/>
                  <a:gd name="T62" fmla="*/ 130 w 261"/>
                  <a:gd name="T63" fmla="*/ 198 h 262"/>
                  <a:gd name="T64" fmla="*/ 93 w 261"/>
                  <a:gd name="T65" fmla="*/ 3 h 262"/>
                  <a:gd name="T66" fmla="*/ 93 w 261"/>
                  <a:gd name="T67" fmla="*/ 36 h 262"/>
                  <a:gd name="T68" fmla="*/ 67 w 261"/>
                  <a:gd name="T69" fmla="*/ 20 h 262"/>
                  <a:gd name="T70" fmla="*/ 67 w 261"/>
                  <a:gd name="T71" fmla="*/ 70 h 262"/>
                  <a:gd name="T72" fmla="*/ 92 w 261"/>
                  <a:gd name="T73" fmla="*/ 147 h 262"/>
                  <a:gd name="T74" fmla="*/ 92 w 261"/>
                  <a:gd name="T75" fmla="*/ 179 h 262"/>
                  <a:gd name="T76" fmla="*/ 93 w 261"/>
                  <a:gd name="T77" fmla="*/ 198 h 262"/>
                  <a:gd name="T78" fmla="*/ 67 w 261"/>
                  <a:gd name="T79" fmla="*/ 171 h 262"/>
                  <a:gd name="T80" fmla="*/ 69 w 261"/>
                  <a:gd name="T81" fmla="*/ 232 h 262"/>
                  <a:gd name="T82" fmla="*/ 58 w 261"/>
                  <a:gd name="T83" fmla="*/ 28 h 262"/>
                  <a:gd name="T84" fmla="*/ 67 w 261"/>
                  <a:gd name="T85" fmla="*/ 9 h 262"/>
                  <a:gd name="T86" fmla="*/ 67 w 261"/>
                  <a:gd name="T87" fmla="*/ 120 h 262"/>
                  <a:gd name="T88" fmla="*/ 67 w 261"/>
                  <a:gd name="T89" fmla="*/ 188 h 262"/>
                  <a:gd name="T90" fmla="*/ 67 w 261"/>
                  <a:gd name="T91" fmla="*/ 232 h 262"/>
                  <a:gd name="T92" fmla="*/ 67 w 261"/>
                  <a:gd name="T93" fmla="*/ 232 h 262"/>
                  <a:gd name="T94" fmla="*/ 52 w 261"/>
                  <a:gd name="T95" fmla="*/ 50 h 262"/>
                  <a:gd name="T96" fmla="*/ 12 w 261"/>
                  <a:gd name="T97" fmla="*/ 220 h 262"/>
                  <a:gd name="T98" fmla="*/ 52 w 261"/>
                  <a:gd name="T99" fmla="*/ 232 h 262"/>
                  <a:gd name="T100" fmla="*/ 52 w 261"/>
                  <a:gd name="T101" fmla="*/ 232 h 262"/>
                  <a:gd name="T102" fmla="*/ 12 w 261"/>
                  <a:gd name="T103" fmla="*/ 114 h 262"/>
                  <a:gd name="T104" fmla="*/ 0 w 261"/>
                  <a:gd name="T105" fmla="*/ 104 h 262"/>
                  <a:gd name="T106" fmla="*/ 12 w 261"/>
                  <a:gd name="T107" fmla="*/ 15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" h="262">
                    <a:moveTo>
                      <a:pt x="249" y="220"/>
                    </a:moveTo>
                    <a:cubicBezTo>
                      <a:pt x="249" y="154"/>
                      <a:pt x="249" y="154"/>
                      <a:pt x="249" y="154"/>
                    </a:cubicBezTo>
                    <a:cubicBezTo>
                      <a:pt x="251" y="157"/>
                      <a:pt x="252" y="160"/>
                      <a:pt x="252" y="164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49" y="220"/>
                      <a:pt x="249" y="220"/>
                      <a:pt x="249" y="220"/>
                    </a:cubicBezTo>
                    <a:close/>
                    <a:moveTo>
                      <a:pt x="249" y="114"/>
                    </a:moveTo>
                    <a:cubicBezTo>
                      <a:pt x="249" y="70"/>
                      <a:pt x="249" y="70"/>
                      <a:pt x="249" y="70"/>
                    </a:cubicBezTo>
                    <a:cubicBezTo>
                      <a:pt x="250" y="70"/>
                      <a:pt x="250" y="70"/>
                      <a:pt x="250" y="69"/>
                    </a:cubicBezTo>
                    <a:cubicBezTo>
                      <a:pt x="257" y="67"/>
                      <a:pt x="257" y="67"/>
                      <a:pt x="257" y="67"/>
                    </a:cubicBezTo>
                    <a:cubicBezTo>
                      <a:pt x="259" y="66"/>
                      <a:pt x="261" y="67"/>
                      <a:pt x="261" y="70"/>
                    </a:cubicBezTo>
                    <a:cubicBezTo>
                      <a:pt x="261" y="104"/>
                      <a:pt x="261" y="104"/>
                      <a:pt x="261" y="104"/>
                    </a:cubicBezTo>
                    <a:cubicBezTo>
                      <a:pt x="261" y="107"/>
                      <a:pt x="259" y="110"/>
                      <a:pt x="257" y="111"/>
                    </a:cubicBezTo>
                    <a:cubicBezTo>
                      <a:pt x="250" y="113"/>
                      <a:pt x="250" y="113"/>
                      <a:pt x="250" y="113"/>
                    </a:cubicBezTo>
                    <a:cubicBezTo>
                      <a:pt x="250" y="114"/>
                      <a:pt x="250" y="114"/>
                      <a:pt x="249" y="114"/>
                    </a:cubicBezTo>
                    <a:close/>
                    <a:moveTo>
                      <a:pt x="249" y="70"/>
                    </a:moveTo>
                    <a:cubicBezTo>
                      <a:pt x="249" y="114"/>
                      <a:pt x="249" y="114"/>
                      <a:pt x="249" y="114"/>
                    </a:cubicBezTo>
                    <a:cubicBezTo>
                      <a:pt x="248" y="114"/>
                      <a:pt x="246" y="112"/>
                      <a:pt x="246" y="110"/>
                    </a:cubicBezTo>
                    <a:cubicBezTo>
                      <a:pt x="246" y="76"/>
                      <a:pt x="246" y="76"/>
                      <a:pt x="246" y="76"/>
                    </a:cubicBezTo>
                    <a:cubicBezTo>
                      <a:pt x="246" y="74"/>
                      <a:pt x="248" y="71"/>
                      <a:pt x="249" y="70"/>
                    </a:cubicBezTo>
                    <a:close/>
                    <a:moveTo>
                      <a:pt x="249" y="154"/>
                    </a:moveTo>
                    <a:cubicBezTo>
                      <a:pt x="246" y="150"/>
                      <a:pt x="241" y="146"/>
                      <a:pt x="235" y="146"/>
                    </a:cubicBezTo>
                    <a:cubicBezTo>
                      <a:pt x="235" y="50"/>
                      <a:pt x="235" y="50"/>
                      <a:pt x="235" y="50"/>
                    </a:cubicBezTo>
                    <a:cubicBezTo>
                      <a:pt x="209" y="50"/>
                      <a:pt x="209" y="50"/>
                      <a:pt x="209" y="50"/>
                    </a:cubicBezTo>
                    <a:cubicBezTo>
                      <a:pt x="209" y="162"/>
                      <a:pt x="209" y="162"/>
                      <a:pt x="209" y="162"/>
                    </a:cubicBezTo>
                    <a:cubicBezTo>
                      <a:pt x="219" y="162"/>
                      <a:pt x="227" y="170"/>
                      <a:pt x="227" y="180"/>
                    </a:cubicBezTo>
                    <a:cubicBezTo>
                      <a:pt x="227" y="189"/>
                      <a:pt x="219" y="197"/>
                      <a:pt x="209" y="197"/>
                    </a:cubicBezTo>
                    <a:cubicBezTo>
                      <a:pt x="209" y="220"/>
                      <a:pt x="209" y="220"/>
                      <a:pt x="209" y="220"/>
                    </a:cubicBezTo>
                    <a:cubicBezTo>
                      <a:pt x="249" y="220"/>
                      <a:pt x="249" y="220"/>
                      <a:pt x="249" y="220"/>
                    </a:cubicBezTo>
                    <a:cubicBezTo>
                      <a:pt x="249" y="154"/>
                      <a:pt x="249" y="154"/>
                      <a:pt x="249" y="154"/>
                    </a:cubicBezTo>
                    <a:close/>
                    <a:moveTo>
                      <a:pt x="209" y="262"/>
                    </a:moveTo>
                    <a:cubicBezTo>
                      <a:pt x="209" y="232"/>
                      <a:pt x="209" y="232"/>
                      <a:pt x="209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49"/>
                      <a:pt x="226" y="249"/>
                      <a:pt x="226" y="249"/>
                    </a:cubicBezTo>
                    <a:cubicBezTo>
                      <a:pt x="226" y="257"/>
                      <a:pt x="220" y="262"/>
                      <a:pt x="213" y="262"/>
                    </a:cubicBezTo>
                    <a:cubicBezTo>
                      <a:pt x="209" y="262"/>
                      <a:pt x="209" y="262"/>
                      <a:pt x="209" y="262"/>
                    </a:cubicBezTo>
                    <a:close/>
                    <a:moveTo>
                      <a:pt x="209" y="44"/>
                    </a:moveTo>
                    <a:cubicBezTo>
                      <a:pt x="209" y="15"/>
                      <a:pt x="209" y="15"/>
                      <a:pt x="209" y="15"/>
                    </a:cubicBezTo>
                    <a:cubicBezTo>
                      <a:pt x="225" y="23"/>
                      <a:pt x="235" y="33"/>
                      <a:pt x="235" y="44"/>
                    </a:cubicBezTo>
                    <a:lnTo>
                      <a:pt x="209" y="44"/>
                    </a:lnTo>
                    <a:close/>
                    <a:moveTo>
                      <a:pt x="209" y="15"/>
                    </a:moveTo>
                    <a:cubicBezTo>
                      <a:pt x="209" y="44"/>
                      <a:pt x="209" y="44"/>
                      <a:pt x="209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7"/>
                      <a:pt x="203" y="33"/>
                      <a:pt x="203" y="28"/>
                    </a:cubicBezTo>
                    <a:cubicBezTo>
                      <a:pt x="203" y="24"/>
                      <a:pt x="199" y="20"/>
                      <a:pt x="195" y="20"/>
                    </a:cubicBezTo>
                    <a:cubicBezTo>
                      <a:pt x="195" y="20"/>
                      <a:pt x="195" y="20"/>
                      <a:pt x="195" y="20"/>
                    </a:cubicBezTo>
                    <a:cubicBezTo>
                      <a:pt x="195" y="9"/>
                      <a:pt x="195" y="9"/>
                      <a:pt x="195" y="9"/>
                    </a:cubicBezTo>
                    <a:cubicBezTo>
                      <a:pt x="200" y="11"/>
                      <a:pt x="205" y="13"/>
                      <a:pt x="209" y="15"/>
                    </a:cubicBezTo>
                    <a:close/>
                    <a:moveTo>
                      <a:pt x="209" y="50"/>
                    </a:moveTo>
                    <a:cubicBezTo>
                      <a:pt x="209" y="162"/>
                      <a:pt x="209" y="162"/>
                      <a:pt x="209" y="162"/>
                    </a:cubicBezTo>
                    <a:cubicBezTo>
                      <a:pt x="209" y="162"/>
                      <a:pt x="209" y="162"/>
                      <a:pt x="209" y="162"/>
                    </a:cubicBezTo>
                    <a:cubicBezTo>
                      <a:pt x="203" y="162"/>
                      <a:pt x="198" y="166"/>
                      <a:pt x="195" y="171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201" y="120"/>
                      <a:pt x="201" y="120"/>
                      <a:pt x="201" y="120"/>
                    </a:cubicBezTo>
                    <a:cubicBezTo>
                      <a:pt x="201" y="70"/>
                      <a:pt x="201" y="70"/>
                      <a:pt x="201" y="70"/>
                    </a:cubicBezTo>
                    <a:cubicBezTo>
                      <a:pt x="195" y="70"/>
                      <a:pt x="195" y="70"/>
                      <a:pt x="195" y="70"/>
                    </a:cubicBezTo>
                    <a:cubicBezTo>
                      <a:pt x="195" y="50"/>
                      <a:pt x="195" y="50"/>
                      <a:pt x="195" y="50"/>
                    </a:cubicBezTo>
                    <a:cubicBezTo>
                      <a:pt x="209" y="50"/>
                      <a:pt x="209" y="50"/>
                      <a:pt x="209" y="50"/>
                    </a:cubicBezTo>
                    <a:close/>
                    <a:moveTo>
                      <a:pt x="209" y="197"/>
                    </a:moveTo>
                    <a:cubicBezTo>
                      <a:pt x="209" y="220"/>
                      <a:pt x="209" y="220"/>
                      <a:pt x="209" y="220"/>
                    </a:cubicBezTo>
                    <a:cubicBezTo>
                      <a:pt x="195" y="220"/>
                      <a:pt x="195" y="220"/>
                      <a:pt x="195" y="220"/>
                    </a:cubicBezTo>
                    <a:cubicBezTo>
                      <a:pt x="195" y="188"/>
                      <a:pt x="195" y="188"/>
                      <a:pt x="195" y="188"/>
                    </a:cubicBezTo>
                    <a:cubicBezTo>
                      <a:pt x="198" y="193"/>
                      <a:pt x="203" y="197"/>
                      <a:pt x="209" y="197"/>
                    </a:cubicBezTo>
                    <a:cubicBezTo>
                      <a:pt x="209" y="197"/>
                      <a:pt x="209" y="197"/>
                      <a:pt x="209" y="197"/>
                    </a:cubicBezTo>
                    <a:close/>
                    <a:moveTo>
                      <a:pt x="209" y="232"/>
                    </a:moveTo>
                    <a:cubicBezTo>
                      <a:pt x="209" y="262"/>
                      <a:pt x="209" y="262"/>
                      <a:pt x="209" y="262"/>
                    </a:cubicBezTo>
                    <a:cubicBezTo>
                      <a:pt x="206" y="262"/>
                      <a:pt x="206" y="262"/>
                      <a:pt x="206" y="262"/>
                    </a:cubicBezTo>
                    <a:cubicBezTo>
                      <a:pt x="201" y="262"/>
                      <a:pt x="197" y="260"/>
                      <a:pt x="195" y="257"/>
                    </a:cubicBezTo>
                    <a:cubicBezTo>
                      <a:pt x="195" y="232"/>
                      <a:pt x="195" y="232"/>
                      <a:pt x="195" y="232"/>
                    </a:cubicBezTo>
                    <a:lnTo>
                      <a:pt x="209" y="232"/>
                    </a:lnTo>
                    <a:close/>
                    <a:moveTo>
                      <a:pt x="171" y="20"/>
                    </a:moveTo>
                    <a:cubicBezTo>
                      <a:pt x="175" y="20"/>
                      <a:pt x="179" y="24"/>
                      <a:pt x="179" y="28"/>
                    </a:cubicBezTo>
                    <a:cubicBezTo>
                      <a:pt x="179" y="33"/>
                      <a:pt x="175" y="37"/>
                      <a:pt x="171" y="37"/>
                    </a:cubicBezTo>
                    <a:cubicBezTo>
                      <a:pt x="170" y="37"/>
                      <a:pt x="169" y="37"/>
                      <a:pt x="168" y="36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0" y="37"/>
                      <a:pt x="186" y="33"/>
                      <a:pt x="186" y="28"/>
                    </a:cubicBezTo>
                    <a:cubicBezTo>
                      <a:pt x="186" y="24"/>
                      <a:pt x="190" y="20"/>
                      <a:pt x="195" y="20"/>
                    </a:cubicBezTo>
                    <a:cubicBezTo>
                      <a:pt x="195" y="9"/>
                      <a:pt x="195" y="9"/>
                      <a:pt x="195" y="9"/>
                    </a:cubicBezTo>
                    <a:cubicBezTo>
                      <a:pt x="187" y="6"/>
                      <a:pt x="178" y="4"/>
                      <a:pt x="168" y="3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69" y="20"/>
                      <a:pt x="170" y="20"/>
                      <a:pt x="171" y="20"/>
                    </a:cubicBezTo>
                    <a:close/>
                    <a:moveTo>
                      <a:pt x="195" y="50"/>
                    </a:moveTo>
                    <a:cubicBezTo>
                      <a:pt x="195" y="70"/>
                      <a:pt x="195" y="70"/>
                      <a:pt x="195" y="70"/>
                    </a:cubicBezTo>
                    <a:cubicBezTo>
                      <a:pt x="168" y="70"/>
                      <a:pt x="168" y="70"/>
                      <a:pt x="168" y="7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95" y="50"/>
                      <a:pt x="195" y="50"/>
                      <a:pt x="195" y="50"/>
                    </a:cubicBezTo>
                    <a:close/>
                    <a:moveTo>
                      <a:pt x="195" y="120"/>
                    </a:moveTo>
                    <a:cubicBezTo>
                      <a:pt x="195" y="171"/>
                      <a:pt x="195" y="171"/>
                      <a:pt x="195" y="171"/>
                    </a:cubicBezTo>
                    <a:cubicBezTo>
                      <a:pt x="193" y="173"/>
                      <a:pt x="192" y="176"/>
                      <a:pt x="192" y="180"/>
                    </a:cubicBezTo>
                    <a:cubicBezTo>
                      <a:pt x="192" y="183"/>
                      <a:pt x="193" y="186"/>
                      <a:pt x="195" y="188"/>
                    </a:cubicBezTo>
                    <a:cubicBezTo>
                      <a:pt x="195" y="220"/>
                      <a:pt x="195" y="220"/>
                      <a:pt x="195" y="220"/>
                    </a:cubicBezTo>
                    <a:cubicBezTo>
                      <a:pt x="168" y="220"/>
                      <a:pt x="168" y="220"/>
                      <a:pt x="168" y="220"/>
                    </a:cubicBezTo>
                    <a:cubicBezTo>
                      <a:pt x="168" y="120"/>
                      <a:pt x="168" y="120"/>
                      <a:pt x="168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lose/>
                    <a:moveTo>
                      <a:pt x="195" y="232"/>
                    </a:moveTo>
                    <a:cubicBezTo>
                      <a:pt x="195" y="257"/>
                      <a:pt x="195" y="257"/>
                      <a:pt x="195" y="257"/>
                    </a:cubicBezTo>
                    <a:cubicBezTo>
                      <a:pt x="193" y="254"/>
                      <a:pt x="192" y="252"/>
                      <a:pt x="192" y="249"/>
                    </a:cubicBezTo>
                    <a:cubicBezTo>
                      <a:pt x="192" y="232"/>
                      <a:pt x="192" y="232"/>
                      <a:pt x="192" y="232"/>
                    </a:cubicBezTo>
                    <a:lnTo>
                      <a:pt x="195" y="232"/>
                    </a:lnTo>
                    <a:close/>
                    <a:moveTo>
                      <a:pt x="168" y="36"/>
                    </a:moveTo>
                    <a:cubicBezTo>
                      <a:pt x="165" y="35"/>
                      <a:pt x="162" y="32"/>
                      <a:pt x="162" y="28"/>
                    </a:cubicBezTo>
                    <a:cubicBezTo>
                      <a:pt x="162" y="25"/>
                      <a:pt x="165" y="22"/>
                      <a:pt x="168" y="21"/>
                    </a:cubicBezTo>
                    <a:cubicBezTo>
                      <a:pt x="168" y="3"/>
                      <a:pt x="168" y="3"/>
                      <a:pt x="168" y="3"/>
                    </a:cubicBezTo>
                    <a:cubicBezTo>
                      <a:pt x="157" y="1"/>
                      <a:pt x="144" y="0"/>
                      <a:pt x="131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36"/>
                      <a:pt x="168" y="36"/>
                      <a:pt x="168" y="36"/>
                    </a:cubicBezTo>
                    <a:close/>
                    <a:moveTo>
                      <a:pt x="168" y="50"/>
                    </a:moveTo>
                    <a:cubicBezTo>
                      <a:pt x="168" y="70"/>
                      <a:pt x="168" y="70"/>
                      <a:pt x="168" y="70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5" y="120"/>
                      <a:pt x="135" y="120"/>
                      <a:pt x="135" y="120"/>
                    </a:cubicBezTo>
                    <a:cubicBezTo>
                      <a:pt x="168" y="120"/>
                      <a:pt x="168" y="120"/>
                      <a:pt x="168" y="120"/>
                    </a:cubicBezTo>
                    <a:cubicBezTo>
                      <a:pt x="168" y="220"/>
                      <a:pt x="168" y="220"/>
                      <a:pt x="168" y="220"/>
                    </a:cubicBezTo>
                    <a:cubicBezTo>
                      <a:pt x="130" y="220"/>
                      <a:pt x="130" y="220"/>
                      <a:pt x="130" y="220"/>
                    </a:cubicBezTo>
                    <a:cubicBezTo>
                      <a:pt x="130" y="198"/>
                      <a:pt x="130" y="198"/>
                      <a:pt x="130" y="198"/>
                    </a:cubicBezTo>
                    <a:cubicBezTo>
                      <a:pt x="167" y="198"/>
                      <a:pt x="167" y="198"/>
                      <a:pt x="167" y="198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30" y="187"/>
                      <a:pt x="130" y="187"/>
                      <a:pt x="130" y="187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67" y="179"/>
                      <a:pt x="167" y="179"/>
                      <a:pt x="167" y="179"/>
                    </a:cubicBezTo>
                    <a:cubicBezTo>
                      <a:pt x="167" y="167"/>
                      <a:pt x="167" y="167"/>
                      <a:pt x="167" y="167"/>
                    </a:cubicBezTo>
                    <a:cubicBezTo>
                      <a:pt x="130" y="167"/>
                      <a:pt x="130" y="167"/>
                      <a:pt x="130" y="167"/>
                    </a:cubicBezTo>
                    <a:cubicBezTo>
                      <a:pt x="130" y="159"/>
                      <a:pt x="130" y="159"/>
                      <a:pt x="130" y="159"/>
                    </a:cubicBezTo>
                    <a:cubicBezTo>
                      <a:pt x="167" y="159"/>
                      <a:pt x="167" y="159"/>
                      <a:pt x="167" y="159"/>
                    </a:cubicBezTo>
                    <a:cubicBezTo>
                      <a:pt x="167" y="147"/>
                      <a:pt x="167" y="147"/>
                      <a:pt x="167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50"/>
                      <a:pt x="130" y="50"/>
                      <a:pt x="130" y="50"/>
                    </a:cubicBezTo>
                    <a:lnTo>
                      <a:pt x="168" y="50"/>
                    </a:lnTo>
                    <a:close/>
                    <a:moveTo>
                      <a:pt x="130" y="0"/>
                    </a:moveTo>
                    <a:cubicBezTo>
                      <a:pt x="130" y="44"/>
                      <a:pt x="130" y="44"/>
                      <a:pt x="130" y="44"/>
                    </a:cubicBezTo>
                    <a:cubicBezTo>
                      <a:pt x="93" y="44"/>
                      <a:pt x="93" y="44"/>
                      <a:pt x="93" y="44"/>
                    </a:cubicBezTo>
                    <a:cubicBezTo>
                      <a:pt x="93" y="36"/>
                      <a:pt x="93" y="36"/>
                      <a:pt x="93" y="36"/>
                    </a:cubicBezTo>
                    <a:cubicBezTo>
                      <a:pt x="96" y="35"/>
                      <a:pt x="99" y="32"/>
                      <a:pt x="99" y="28"/>
                    </a:cubicBezTo>
                    <a:cubicBezTo>
                      <a:pt x="99" y="25"/>
                      <a:pt x="96" y="22"/>
                      <a:pt x="93" y="21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104" y="1"/>
                      <a:pt x="117" y="0"/>
                      <a:pt x="130" y="0"/>
                    </a:cubicBezTo>
                    <a:close/>
                    <a:moveTo>
                      <a:pt x="130" y="50"/>
                    </a:moveTo>
                    <a:cubicBezTo>
                      <a:pt x="130" y="147"/>
                      <a:pt x="130" y="147"/>
                      <a:pt x="130" y="147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20"/>
                      <a:pt x="93" y="120"/>
                      <a:pt x="93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0"/>
                      <a:pt x="126" y="70"/>
                      <a:pt x="126" y="70"/>
                    </a:cubicBezTo>
                    <a:cubicBezTo>
                      <a:pt x="93" y="70"/>
                      <a:pt x="93" y="70"/>
                      <a:pt x="93" y="7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30" y="50"/>
                      <a:pt x="130" y="50"/>
                      <a:pt x="130" y="50"/>
                    </a:cubicBezTo>
                    <a:close/>
                    <a:moveTo>
                      <a:pt x="130" y="159"/>
                    </a:moveTo>
                    <a:cubicBezTo>
                      <a:pt x="130" y="167"/>
                      <a:pt x="130" y="167"/>
                      <a:pt x="130" y="167"/>
                    </a:cubicBezTo>
                    <a:cubicBezTo>
                      <a:pt x="93" y="167"/>
                      <a:pt x="93" y="167"/>
                      <a:pt x="93" y="167"/>
                    </a:cubicBezTo>
                    <a:cubicBezTo>
                      <a:pt x="93" y="159"/>
                      <a:pt x="93" y="159"/>
                      <a:pt x="93" y="159"/>
                    </a:cubicBezTo>
                    <a:cubicBezTo>
                      <a:pt x="130" y="159"/>
                      <a:pt x="130" y="159"/>
                      <a:pt x="130" y="159"/>
                    </a:cubicBezTo>
                    <a:close/>
                    <a:moveTo>
                      <a:pt x="130" y="179"/>
                    </a:moveTo>
                    <a:cubicBezTo>
                      <a:pt x="130" y="187"/>
                      <a:pt x="130" y="187"/>
                      <a:pt x="130" y="187"/>
                    </a:cubicBezTo>
                    <a:cubicBezTo>
                      <a:pt x="93" y="187"/>
                      <a:pt x="93" y="187"/>
                      <a:pt x="93" y="187"/>
                    </a:cubicBezTo>
                    <a:cubicBezTo>
                      <a:pt x="93" y="179"/>
                      <a:pt x="93" y="179"/>
                      <a:pt x="93" y="179"/>
                    </a:cubicBezTo>
                    <a:cubicBezTo>
                      <a:pt x="130" y="179"/>
                      <a:pt x="130" y="179"/>
                      <a:pt x="130" y="179"/>
                    </a:cubicBezTo>
                    <a:close/>
                    <a:moveTo>
                      <a:pt x="130" y="198"/>
                    </a:moveTo>
                    <a:cubicBezTo>
                      <a:pt x="130" y="220"/>
                      <a:pt x="130" y="220"/>
                      <a:pt x="130" y="220"/>
                    </a:cubicBezTo>
                    <a:cubicBezTo>
                      <a:pt x="93" y="220"/>
                      <a:pt x="93" y="220"/>
                      <a:pt x="93" y="220"/>
                    </a:cubicBezTo>
                    <a:cubicBezTo>
                      <a:pt x="93" y="198"/>
                      <a:pt x="93" y="198"/>
                      <a:pt x="93" y="198"/>
                    </a:cubicBezTo>
                    <a:lnTo>
                      <a:pt x="130" y="198"/>
                    </a:lnTo>
                    <a:close/>
                    <a:moveTo>
                      <a:pt x="93" y="3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20"/>
                      <a:pt x="92" y="20"/>
                      <a:pt x="91" y="20"/>
                    </a:cubicBezTo>
                    <a:cubicBezTo>
                      <a:pt x="86" y="20"/>
                      <a:pt x="83" y="24"/>
                      <a:pt x="83" y="28"/>
                    </a:cubicBezTo>
                    <a:cubicBezTo>
                      <a:pt x="83" y="33"/>
                      <a:pt x="86" y="37"/>
                      <a:pt x="91" y="37"/>
                    </a:cubicBezTo>
                    <a:cubicBezTo>
                      <a:pt x="92" y="37"/>
                      <a:pt x="92" y="37"/>
                      <a:pt x="93" y="36"/>
                    </a:cubicBezTo>
                    <a:cubicBezTo>
                      <a:pt x="93" y="44"/>
                      <a:pt x="93" y="44"/>
                      <a:pt x="93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71" y="37"/>
                      <a:pt x="75" y="33"/>
                      <a:pt x="75" y="28"/>
                    </a:cubicBezTo>
                    <a:cubicBezTo>
                      <a:pt x="75" y="24"/>
                      <a:pt x="71" y="20"/>
                      <a:pt x="67" y="2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75" y="6"/>
                      <a:pt x="84" y="4"/>
                      <a:pt x="93" y="3"/>
                    </a:cubicBezTo>
                    <a:close/>
                    <a:moveTo>
                      <a:pt x="93" y="50"/>
                    </a:moveTo>
                    <a:cubicBezTo>
                      <a:pt x="93" y="70"/>
                      <a:pt x="93" y="70"/>
                      <a:pt x="93" y="70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93" y="50"/>
                      <a:pt x="93" y="50"/>
                      <a:pt x="93" y="50"/>
                    </a:cubicBezTo>
                    <a:close/>
                    <a:moveTo>
                      <a:pt x="93" y="120"/>
                    </a:moveTo>
                    <a:cubicBezTo>
                      <a:pt x="93" y="147"/>
                      <a:pt x="93" y="147"/>
                      <a:pt x="93" y="147"/>
                    </a:cubicBezTo>
                    <a:cubicBezTo>
                      <a:pt x="92" y="147"/>
                      <a:pt x="92" y="147"/>
                      <a:pt x="92" y="147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93" y="159"/>
                      <a:pt x="93" y="159"/>
                      <a:pt x="93" y="159"/>
                    </a:cubicBezTo>
                    <a:cubicBezTo>
                      <a:pt x="93" y="167"/>
                      <a:pt x="93" y="167"/>
                      <a:pt x="93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79"/>
                      <a:pt x="92" y="179"/>
                      <a:pt x="92" y="179"/>
                    </a:cubicBezTo>
                    <a:cubicBezTo>
                      <a:pt x="93" y="179"/>
                      <a:pt x="93" y="179"/>
                      <a:pt x="93" y="179"/>
                    </a:cubicBezTo>
                    <a:cubicBezTo>
                      <a:pt x="93" y="187"/>
                      <a:pt x="93" y="187"/>
                      <a:pt x="93" y="187"/>
                    </a:cubicBezTo>
                    <a:cubicBezTo>
                      <a:pt x="92" y="187"/>
                      <a:pt x="92" y="187"/>
                      <a:pt x="92" y="187"/>
                    </a:cubicBezTo>
                    <a:cubicBezTo>
                      <a:pt x="92" y="198"/>
                      <a:pt x="92" y="198"/>
                      <a:pt x="92" y="198"/>
                    </a:cubicBezTo>
                    <a:cubicBezTo>
                      <a:pt x="93" y="198"/>
                      <a:pt x="93" y="198"/>
                      <a:pt x="93" y="198"/>
                    </a:cubicBezTo>
                    <a:cubicBezTo>
                      <a:pt x="93" y="220"/>
                      <a:pt x="93" y="220"/>
                      <a:pt x="93" y="220"/>
                    </a:cubicBezTo>
                    <a:cubicBezTo>
                      <a:pt x="67" y="220"/>
                      <a:pt x="67" y="220"/>
                      <a:pt x="67" y="220"/>
                    </a:cubicBezTo>
                    <a:cubicBezTo>
                      <a:pt x="67" y="188"/>
                      <a:pt x="67" y="188"/>
                      <a:pt x="67" y="188"/>
                    </a:cubicBezTo>
                    <a:cubicBezTo>
                      <a:pt x="68" y="186"/>
                      <a:pt x="69" y="183"/>
                      <a:pt x="69" y="180"/>
                    </a:cubicBezTo>
                    <a:cubicBezTo>
                      <a:pt x="69" y="176"/>
                      <a:pt x="68" y="173"/>
                      <a:pt x="67" y="171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93" y="120"/>
                      <a:pt x="93" y="120"/>
                      <a:pt x="93" y="120"/>
                    </a:cubicBezTo>
                    <a:close/>
                    <a:moveTo>
                      <a:pt x="67" y="257"/>
                    </a:moveTo>
                    <a:cubicBezTo>
                      <a:pt x="67" y="232"/>
                      <a:pt x="67" y="232"/>
                      <a:pt x="67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52"/>
                      <a:pt x="68" y="254"/>
                      <a:pt x="67" y="257"/>
                    </a:cubicBezTo>
                    <a:close/>
                    <a:moveTo>
                      <a:pt x="67" y="9"/>
                    </a:moveTo>
                    <a:cubicBezTo>
                      <a:pt x="67" y="20"/>
                      <a:pt x="67" y="20"/>
                      <a:pt x="67" y="20"/>
                    </a:cubicBezTo>
                    <a:cubicBezTo>
                      <a:pt x="62" y="20"/>
                      <a:pt x="58" y="24"/>
                      <a:pt x="58" y="28"/>
                    </a:cubicBezTo>
                    <a:cubicBezTo>
                      <a:pt x="58" y="33"/>
                      <a:pt x="62" y="37"/>
                      <a:pt x="67" y="3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6" y="13"/>
                      <a:pt x="61" y="11"/>
                      <a:pt x="67" y="9"/>
                    </a:cubicBezTo>
                    <a:close/>
                    <a:moveTo>
                      <a:pt x="67" y="50"/>
                    </a:moveTo>
                    <a:cubicBezTo>
                      <a:pt x="67" y="70"/>
                      <a:pt x="67" y="70"/>
                      <a:pt x="67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71"/>
                      <a:pt x="67" y="171"/>
                      <a:pt x="67" y="171"/>
                    </a:cubicBezTo>
                    <a:cubicBezTo>
                      <a:pt x="64" y="166"/>
                      <a:pt x="58" y="162"/>
                      <a:pt x="52" y="162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67" y="50"/>
                      <a:pt x="67" y="50"/>
                      <a:pt x="67" y="50"/>
                    </a:cubicBezTo>
                    <a:close/>
                    <a:moveTo>
                      <a:pt x="67" y="188"/>
                    </a:moveTo>
                    <a:cubicBezTo>
                      <a:pt x="67" y="220"/>
                      <a:pt x="67" y="220"/>
                      <a:pt x="67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197"/>
                      <a:pt x="52" y="197"/>
                      <a:pt x="52" y="197"/>
                    </a:cubicBezTo>
                    <a:cubicBezTo>
                      <a:pt x="58" y="197"/>
                      <a:pt x="64" y="193"/>
                      <a:pt x="67" y="188"/>
                    </a:cubicBezTo>
                    <a:close/>
                    <a:moveTo>
                      <a:pt x="67" y="232"/>
                    </a:moveTo>
                    <a:cubicBezTo>
                      <a:pt x="67" y="257"/>
                      <a:pt x="67" y="257"/>
                      <a:pt x="67" y="257"/>
                    </a:cubicBezTo>
                    <a:cubicBezTo>
                      <a:pt x="64" y="260"/>
                      <a:pt x="60" y="262"/>
                      <a:pt x="56" y="262"/>
                    </a:cubicBezTo>
                    <a:cubicBezTo>
                      <a:pt x="52" y="262"/>
                      <a:pt x="52" y="262"/>
                      <a:pt x="52" y="262"/>
                    </a:cubicBezTo>
                    <a:cubicBezTo>
                      <a:pt x="52" y="232"/>
                      <a:pt x="52" y="232"/>
                      <a:pt x="52" y="232"/>
                    </a:cubicBezTo>
                    <a:lnTo>
                      <a:pt x="67" y="232"/>
                    </a:lnTo>
                    <a:close/>
                    <a:moveTo>
                      <a:pt x="52" y="15"/>
                    </a:moveTo>
                    <a:cubicBezTo>
                      <a:pt x="52" y="44"/>
                      <a:pt x="52" y="44"/>
                      <a:pt x="52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33"/>
                      <a:pt x="36" y="23"/>
                      <a:pt x="52" y="15"/>
                    </a:cubicBezTo>
                    <a:close/>
                    <a:moveTo>
                      <a:pt x="52" y="50"/>
                    </a:moveTo>
                    <a:cubicBezTo>
                      <a:pt x="52" y="162"/>
                      <a:pt x="52" y="162"/>
                      <a:pt x="52" y="162"/>
                    </a:cubicBezTo>
                    <a:cubicBezTo>
                      <a:pt x="42" y="162"/>
                      <a:pt x="35" y="170"/>
                      <a:pt x="35" y="180"/>
                    </a:cubicBezTo>
                    <a:cubicBezTo>
                      <a:pt x="35" y="189"/>
                      <a:pt x="42" y="197"/>
                      <a:pt x="52" y="197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12" y="220"/>
                      <a:pt x="12" y="220"/>
                      <a:pt x="12" y="220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5" y="150"/>
                      <a:pt x="21" y="146"/>
                      <a:pt x="27" y="146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52" y="50"/>
                      <a:pt x="52" y="50"/>
                      <a:pt x="52" y="50"/>
                    </a:cubicBezTo>
                    <a:close/>
                    <a:moveTo>
                      <a:pt x="52" y="232"/>
                    </a:moveTo>
                    <a:cubicBezTo>
                      <a:pt x="52" y="262"/>
                      <a:pt x="52" y="262"/>
                      <a:pt x="52" y="262"/>
                    </a:cubicBezTo>
                    <a:cubicBezTo>
                      <a:pt x="48" y="262"/>
                      <a:pt x="48" y="262"/>
                      <a:pt x="48" y="262"/>
                    </a:cubicBezTo>
                    <a:cubicBezTo>
                      <a:pt x="41" y="262"/>
                      <a:pt x="35" y="257"/>
                      <a:pt x="35" y="249"/>
                    </a:cubicBezTo>
                    <a:cubicBezTo>
                      <a:pt x="35" y="232"/>
                      <a:pt x="35" y="232"/>
                      <a:pt x="35" y="232"/>
                    </a:cubicBezTo>
                    <a:cubicBezTo>
                      <a:pt x="52" y="232"/>
                      <a:pt x="52" y="232"/>
                      <a:pt x="52" y="232"/>
                    </a:cubicBezTo>
                    <a:close/>
                    <a:moveTo>
                      <a:pt x="12" y="114"/>
                    </a:moveTo>
                    <a:cubicBezTo>
                      <a:pt x="14" y="114"/>
                      <a:pt x="15" y="112"/>
                      <a:pt x="15" y="110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4"/>
                      <a:pt x="14" y="71"/>
                      <a:pt x="12" y="70"/>
                    </a:cubicBezTo>
                    <a:lnTo>
                      <a:pt x="12" y="114"/>
                    </a:lnTo>
                    <a:close/>
                    <a:moveTo>
                      <a:pt x="12" y="70"/>
                    </a:move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14"/>
                      <a:pt x="11" y="114"/>
                      <a:pt x="11" y="113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2" y="110"/>
                      <a:pt x="0" y="107"/>
                      <a:pt x="0" y="10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7"/>
                      <a:pt x="2" y="66"/>
                      <a:pt x="4" y="6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70"/>
                      <a:pt x="12" y="70"/>
                      <a:pt x="12" y="70"/>
                    </a:cubicBezTo>
                    <a:close/>
                    <a:moveTo>
                      <a:pt x="12" y="154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9" y="220"/>
                      <a:pt x="9" y="220"/>
                      <a:pt x="9" y="220"/>
                    </a:cubicBezTo>
                    <a:cubicBezTo>
                      <a:pt x="9" y="164"/>
                      <a:pt x="9" y="164"/>
                      <a:pt x="9" y="164"/>
                    </a:cubicBezTo>
                    <a:cubicBezTo>
                      <a:pt x="9" y="160"/>
                      <a:pt x="10" y="157"/>
                      <a:pt x="12" y="1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76"/>
              <p:cNvSpPr>
                <a:spLocks noEditPoints="1"/>
              </p:cNvSpPr>
              <p:nvPr/>
            </p:nvSpPr>
            <p:spPr bwMode="auto">
              <a:xfrm>
                <a:off x="9320" y="3566"/>
                <a:ext cx="759" cy="576"/>
              </a:xfrm>
              <a:custGeom>
                <a:avLst/>
                <a:gdLst>
                  <a:gd name="T0" fmla="*/ 271 w 295"/>
                  <a:gd name="T1" fmla="*/ 0 h 224"/>
                  <a:gd name="T2" fmla="*/ 277 w 295"/>
                  <a:gd name="T3" fmla="*/ 35 h 224"/>
                  <a:gd name="T4" fmla="*/ 224 w 295"/>
                  <a:gd name="T5" fmla="*/ 224 h 224"/>
                  <a:gd name="T6" fmla="*/ 248 w 295"/>
                  <a:gd name="T7" fmla="*/ 188 h 224"/>
                  <a:gd name="T8" fmla="*/ 249 w 295"/>
                  <a:gd name="T9" fmla="*/ 29 h 224"/>
                  <a:gd name="T10" fmla="*/ 224 w 295"/>
                  <a:gd name="T11" fmla="*/ 194 h 224"/>
                  <a:gd name="T12" fmla="*/ 224 w 295"/>
                  <a:gd name="T13" fmla="*/ 16 h 224"/>
                  <a:gd name="T14" fmla="*/ 224 w 295"/>
                  <a:gd name="T15" fmla="*/ 208 h 224"/>
                  <a:gd name="T16" fmla="*/ 224 w 295"/>
                  <a:gd name="T17" fmla="*/ 179 h 224"/>
                  <a:gd name="T18" fmla="*/ 224 w 295"/>
                  <a:gd name="T19" fmla="*/ 194 h 224"/>
                  <a:gd name="T20" fmla="*/ 201 w 295"/>
                  <a:gd name="T21" fmla="*/ 128 h 224"/>
                  <a:gd name="T22" fmla="*/ 203 w 295"/>
                  <a:gd name="T23" fmla="*/ 98 h 224"/>
                  <a:gd name="T24" fmla="*/ 195 w 295"/>
                  <a:gd name="T25" fmla="*/ 67 h 224"/>
                  <a:gd name="T26" fmla="*/ 187 w 295"/>
                  <a:gd name="T27" fmla="*/ 128 h 224"/>
                  <a:gd name="T28" fmla="*/ 187 w 295"/>
                  <a:gd name="T29" fmla="*/ 100 h 224"/>
                  <a:gd name="T30" fmla="*/ 190 w 295"/>
                  <a:gd name="T31" fmla="*/ 75 h 224"/>
                  <a:gd name="T32" fmla="*/ 187 w 295"/>
                  <a:gd name="T33" fmla="*/ 0 h 224"/>
                  <a:gd name="T34" fmla="*/ 187 w 295"/>
                  <a:gd name="T35" fmla="*/ 0 h 224"/>
                  <a:gd name="T36" fmla="*/ 147 w 295"/>
                  <a:gd name="T37" fmla="*/ 208 h 224"/>
                  <a:gd name="T38" fmla="*/ 182 w 295"/>
                  <a:gd name="T39" fmla="*/ 67 h 224"/>
                  <a:gd name="T40" fmla="*/ 168 w 295"/>
                  <a:gd name="T41" fmla="*/ 109 h 224"/>
                  <a:gd name="T42" fmla="*/ 187 w 295"/>
                  <a:gd name="T43" fmla="*/ 194 h 224"/>
                  <a:gd name="T44" fmla="*/ 148 w 295"/>
                  <a:gd name="T45" fmla="*/ 125 h 224"/>
                  <a:gd name="T46" fmla="*/ 147 w 295"/>
                  <a:gd name="T47" fmla="*/ 106 h 224"/>
                  <a:gd name="T48" fmla="*/ 184 w 295"/>
                  <a:gd name="T49" fmla="*/ 70 h 224"/>
                  <a:gd name="T50" fmla="*/ 187 w 295"/>
                  <a:gd name="T51" fmla="*/ 91 h 224"/>
                  <a:gd name="T52" fmla="*/ 179 w 295"/>
                  <a:gd name="T53" fmla="*/ 116 h 224"/>
                  <a:gd name="T54" fmla="*/ 187 w 295"/>
                  <a:gd name="T55" fmla="*/ 100 h 224"/>
                  <a:gd name="T56" fmla="*/ 147 w 295"/>
                  <a:gd name="T57" fmla="*/ 16 h 224"/>
                  <a:gd name="T58" fmla="*/ 147 w 295"/>
                  <a:gd name="T59" fmla="*/ 208 h 224"/>
                  <a:gd name="T60" fmla="*/ 147 w 295"/>
                  <a:gd name="T61" fmla="*/ 106 h 224"/>
                  <a:gd name="T62" fmla="*/ 127 w 295"/>
                  <a:gd name="T63" fmla="*/ 121 h 224"/>
                  <a:gd name="T64" fmla="*/ 147 w 295"/>
                  <a:gd name="T65" fmla="*/ 137 h 224"/>
                  <a:gd name="T66" fmla="*/ 102 w 295"/>
                  <a:gd name="T67" fmla="*/ 156 h 224"/>
                  <a:gd name="T68" fmla="*/ 109 w 295"/>
                  <a:gd name="T69" fmla="*/ 113 h 224"/>
                  <a:gd name="T70" fmla="*/ 100 w 295"/>
                  <a:gd name="T71" fmla="*/ 93 h 224"/>
                  <a:gd name="T72" fmla="*/ 111 w 295"/>
                  <a:gd name="T73" fmla="*/ 97 h 224"/>
                  <a:gd name="T74" fmla="*/ 99 w 295"/>
                  <a:gd name="T75" fmla="*/ 88 h 224"/>
                  <a:gd name="T76" fmla="*/ 101 w 295"/>
                  <a:gd name="T77" fmla="*/ 150 h 224"/>
                  <a:gd name="T78" fmla="*/ 99 w 295"/>
                  <a:gd name="T79" fmla="*/ 123 h 224"/>
                  <a:gd name="T80" fmla="*/ 0 w 295"/>
                  <a:gd name="T81" fmla="*/ 23 h 224"/>
                  <a:gd name="T82" fmla="*/ 99 w 295"/>
                  <a:gd name="T83" fmla="*/ 208 h 224"/>
                  <a:gd name="T84" fmla="*/ 17 w 295"/>
                  <a:gd name="T85" fmla="*/ 35 h 224"/>
                  <a:gd name="T86" fmla="*/ 99 w 295"/>
                  <a:gd name="T87" fmla="*/ 29 h 224"/>
                  <a:gd name="T88" fmla="*/ 79 w 295"/>
                  <a:gd name="T89" fmla="*/ 129 h 224"/>
                  <a:gd name="T90" fmla="*/ 99 w 295"/>
                  <a:gd name="T91" fmla="*/ 157 h 224"/>
                  <a:gd name="T92" fmla="*/ 30 w 295"/>
                  <a:gd name="T93" fmla="*/ 45 h 224"/>
                  <a:gd name="T94" fmla="*/ 99 w 295"/>
                  <a:gd name="T95" fmla="*/ 115 h 224"/>
                  <a:gd name="T96" fmla="*/ 99 w 295"/>
                  <a:gd name="T97" fmla="*/ 123 h 224"/>
                  <a:gd name="T98" fmla="*/ 91 w 295"/>
                  <a:gd name="T99" fmla="*/ 13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5" h="224">
                    <a:moveTo>
                      <a:pt x="271" y="224"/>
                    </a:moveTo>
                    <a:cubicBezTo>
                      <a:pt x="284" y="224"/>
                      <a:pt x="295" y="213"/>
                      <a:pt x="295" y="200"/>
                    </a:cubicBezTo>
                    <a:cubicBezTo>
                      <a:pt x="295" y="23"/>
                      <a:pt x="295" y="23"/>
                      <a:pt x="295" y="23"/>
                    </a:cubicBezTo>
                    <a:cubicBezTo>
                      <a:pt x="295" y="10"/>
                      <a:pt x="284" y="0"/>
                      <a:pt x="271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58" y="16"/>
                      <a:pt x="258" y="16"/>
                      <a:pt x="258" y="16"/>
                    </a:cubicBezTo>
                    <a:cubicBezTo>
                      <a:pt x="268" y="16"/>
                      <a:pt x="277" y="24"/>
                      <a:pt x="277" y="35"/>
                    </a:cubicBezTo>
                    <a:cubicBezTo>
                      <a:pt x="277" y="189"/>
                      <a:pt x="277" y="189"/>
                      <a:pt x="277" y="189"/>
                    </a:cubicBezTo>
                    <a:cubicBezTo>
                      <a:pt x="277" y="199"/>
                      <a:pt x="268" y="208"/>
                      <a:pt x="258" y="208"/>
                    </a:cubicBezTo>
                    <a:cubicBezTo>
                      <a:pt x="224" y="208"/>
                      <a:pt x="224" y="208"/>
                      <a:pt x="224" y="208"/>
                    </a:cubicBezTo>
                    <a:cubicBezTo>
                      <a:pt x="224" y="224"/>
                      <a:pt x="224" y="224"/>
                      <a:pt x="224" y="224"/>
                    </a:cubicBezTo>
                    <a:cubicBezTo>
                      <a:pt x="271" y="224"/>
                      <a:pt x="271" y="224"/>
                      <a:pt x="271" y="224"/>
                    </a:cubicBezTo>
                    <a:close/>
                    <a:moveTo>
                      <a:pt x="224" y="194"/>
                    </a:moveTo>
                    <a:cubicBezTo>
                      <a:pt x="224" y="188"/>
                      <a:pt x="224" y="188"/>
                      <a:pt x="224" y="188"/>
                    </a:cubicBezTo>
                    <a:cubicBezTo>
                      <a:pt x="248" y="188"/>
                      <a:pt x="248" y="188"/>
                      <a:pt x="248" y="188"/>
                    </a:cubicBezTo>
                    <a:cubicBezTo>
                      <a:pt x="248" y="179"/>
                      <a:pt x="248" y="179"/>
                      <a:pt x="248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cubicBezTo>
                      <a:pt x="224" y="29"/>
                      <a:pt x="224" y="29"/>
                      <a:pt x="224" y="29"/>
                    </a:cubicBezTo>
                    <a:cubicBezTo>
                      <a:pt x="249" y="29"/>
                      <a:pt x="249" y="29"/>
                      <a:pt x="249" y="29"/>
                    </a:cubicBezTo>
                    <a:cubicBezTo>
                      <a:pt x="257" y="29"/>
                      <a:pt x="264" y="36"/>
                      <a:pt x="264" y="45"/>
                    </a:cubicBezTo>
                    <a:cubicBezTo>
                      <a:pt x="264" y="179"/>
                      <a:pt x="264" y="179"/>
                      <a:pt x="264" y="179"/>
                    </a:cubicBezTo>
                    <a:cubicBezTo>
                      <a:pt x="264" y="187"/>
                      <a:pt x="257" y="194"/>
                      <a:pt x="249" y="194"/>
                    </a:cubicBezTo>
                    <a:lnTo>
                      <a:pt x="224" y="194"/>
                    </a:lnTo>
                    <a:close/>
                    <a:moveTo>
                      <a:pt x="2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16"/>
                      <a:pt x="187" y="16"/>
                      <a:pt x="187" y="16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0"/>
                      <a:pt x="224" y="0"/>
                      <a:pt x="224" y="0"/>
                    </a:cubicBezTo>
                    <a:close/>
                    <a:moveTo>
                      <a:pt x="187" y="224"/>
                    </a:moveTo>
                    <a:cubicBezTo>
                      <a:pt x="224" y="224"/>
                      <a:pt x="224" y="224"/>
                      <a:pt x="224" y="224"/>
                    </a:cubicBezTo>
                    <a:cubicBezTo>
                      <a:pt x="224" y="208"/>
                      <a:pt x="224" y="208"/>
                      <a:pt x="224" y="208"/>
                    </a:cubicBezTo>
                    <a:cubicBezTo>
                      <a:pt x="187" y="208"/>
                      <a:pt x="187" y="208"/>
                      <a:pt x="187" y="208"/>
                    </a:cubicBezTo>
                    <a:cubicBezTo>
                      <a:pt x="187" y="224"/>
                      <a:pt x="187" y="224"/>
                      <a:pt x="187" y="224"/>
                    </a:cubicBezTo>
                    <a:close/>
                    <a:moveTo>
                      <a:pt x="224" y="29"/>
                    </a:moveTo>
                    <a:cubicBezTo>
                      <a:pt x="224" y="179"/>
                      <a:pt x="224" y="179"/>
                      <a:pt x="224" y="179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200" y="188"/>
                      <a:pt x="200" y="188"/>
                      <a:pt x="200" y="188"/>
                    </a:cubicBezTo>
                    <a:cubicBezTo>
                      <a:pt x="224" y="188"/>
                      <a:pt x="224" y="188"/>
                      <a:pt x="224" y="188"/>
                    </a:cubicBezTo>
                    <a:cubicBezTo>
                      <a:pt x="224" y="194"/>
                      <a:pt x="224" y="194"/>
                      <a:pt x="224" y="194"/>
                    </a:cubicBezTo>
                    <a:cubicBezTo>
                      <a:pt x="187" y="194"/>
                      <a:pt x="187" y="194"/>
                      <a:pt x="187" y="194"/>
                    </a:cubicBezTo>
                    <a:cubicBezTo>
                      <a:pt x="187" y="135"/>
                      <a:pt x="187" y="135"/>
                      <a:pt x="187" y="135"/>
                    </a:cubicBezTo>
                    <a:cubicBezTo>
                      <a:pt x="188" y="135"/>
                      <a:pt x="189" y="134"/>
                      <a:pt x="189" y="134"/>
                    </a:cubicBezTo>
                    <a:cubicBezTo>
                      <a:pt x="194" y="133"/>
                      <a:pt x="197" y="131"/>
                      <a:pt x="201" y="128"/>
                    </a:cubicBezTo>
                    <a:cubicBezTo>
                      <a:pt x="204" y="124"/>
                      <a:pt x="206" y="121"/>
                      <a:pt x="207" y="117"/>
                    </a:cubicBezTo>
                    <a:cubicBezTo>
                      <a:pt x="208" y="115"/>
                      <a:pt x="208" y="113"/>
                      <a:pt x="208" y="111"/>
                    </a:cubicBezTo>
                    <a:cubicBezTo>
                      <a:pt x="208" y="109"/>
                      <a:pt x="208" y="107"/>
                      <a:pt x="207" y="104"/>
                    </a:cubicBezTo>
                    <a:cubicBezTo>
                      <a:pt x="207" y="102"/>
                      <a:pt x="205" y="100"/>
                      <a:pt x="203" y="98"/>
                    </a:cubicBezTo>
                    <a:cubicBezTo>
                      <a:pt x="200" y="96"/>
                      <a:pt x="197" y="94"/>
                      <a:pt x="193" y="94"/>
                    </a:cubicBezTo>
                    <a:cubicBezTo>
                      <a:pt x="197" y="91"/>
                      <a:pt x="199" y="88"/>
                      <a:pt x="201" y="85"/>
                    </a:cubicBezTo>
                    <a:cubicBezTo>
                      <a:pt x="202" y="81"/>
                      <a:pt x="202" y="78"/>
                      <a:pt x="201" y="74"/>
                    </a:cubicBezTo>
                    <a:cubicBezTo>
                      <a:pt x="200" y="71"/>
                      <a:pt x="198" y="69"/>
                      <a:pt x="195" y="67"/>
                    </a:cubicBezTo>
                    <a:cubicBezTo>
                      <a:pt x="193" y="66"/>
                      <a:pt x="190" y="66"/>
                      <a:pt x="187" y="66"/>
                    </a:cubicBezTo>
                    <a:cubicBezTo>
                      <a:pt x="187" y="29"/>
                      <a:pt x="187" y="29"/>
                      <a:pt x="187" y="29"/>
                    </a:cubicBezTo>
                    <a:cubicBezTo>
                      <a:pt x="224" y="29"/>
                      <a:pt x="224" y="29"/>
                      <a:pt x="224" y="29"/>
                    </a:cubicBezTo>
                    <a:close/>
                    <a:moveTo>
                      <a:pt x="187" y="128"/>
                    </a:moveTo>
                    <a:cubicBezTo>
                      <a:pt x="187" y="128"/>
                      <a:pt x="188" y="128"/>
                      <a:pt x="188" y="128"/>
                    </a:cubicBezTo>
                    <a:cubicBezTo>
                      <a:pt x="191" y="127"/>
                      <a:pt x="193" y="125"/>
                      <a:pt x="194" y="122"/>
                    </a:cubicBezTo>
                    <a:cubicBezTo>
                      <a:pt x="195" y="118"/>
                      <a:pt x="195" y="115"/>
                      <a:pt x="194" y="111"/>
                    </a:cubicBezTo>
                    <a:cubicBezTo>
                      <a:pt x="193" y="106"/>
                      <a:pt x="191" y="103"/>
                      <a:pt x="187" y="100"/>
                    </a:cubicBezTo>
                    <a:cubicBezTo>
                      <a:pt x="187" y="128"/>
                      <a:pt x="187" y="128"/>
                      <a:pt x="187" y="128"/>
                    </a:cubicBezTo>
                    <a:close/>
                    <a:moveTo>
                      <a:pt x="187" y="91"/>
                    </a:moveTo>
                    <a:cubicBezTo>
                      <a:pt x="189" y="87"/>
                      <a:pt x="190" y="84"/>
                      <a:pt x="190" y="80"/>
                    </a:cubicBezTo>
                    <a:cubicBezTo>
                      <a:pt x="190" y="78"/>
                      <a:pt x="190" y="77"/>
                      <a:pt x="190" y="75"/>
                    </a:cubicBezTo>
                    <a:cubicBezTo>
                      <a:pt x="189" y="74"/>
                      <a:pt x="189" y="72"/>
                      <a:pt x="188" y="71"/>
                    </a:cubicBezTo>
                    <a:cubicBezTo>
                      <a:pt x="187" y="71"/>
                      <a:pt x="187" y="71"/>
                      <a:pt x="187" y="71"/>
                    </a:cubicBezTo>
                    <a:lnTo>
                      <a:pt x="187" y="91"/>
                    </a:lnTo>
                    <a:close/>
                    <a:moveTo>
                      <a:pt x="187" y="0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87" y="16"/>
                      <a:pt x="187" y="16"/>
                      <a:pt x="187" y="16"/>
                    </a:cubicBezTo>
                    <a:cubicBezTo>
                      <a:pt x="187" y="0"/>
                      <a:pt x="187" y="0"/>
                      <a:pt x="187" y="0"/>
                    </a:cubicBezTo>
                    <a:close/>
                    <a:moveTo>
                      <a:pt x="147" y="224"/>
                    </a:move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87" y="208"/>
                      <a:pt x="187" y="208"/>
                      <a:pt x="18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24"/>
                      <a:pt x="147" y="224"/>
                      <a:pt x="147" y="224"/>
                    </a:cubicBezTo>
                    <a:close/>
                    <a:moveTo>
                      <a:pt x="187" y="29"/>
                    </a:moveTo>
                    <a:cubicBezTo>
                      <a:pt x="187" y="66"/>
                      <a:pt x="187" y="66"/>
                      <a:pt x="187" y="66"/>
                    </a:cubicBezTo>
                    <a:cubicBezTo>
                      <a:pt x="185" y="66"/>
                      <a:pt x="184" y="66"/>
                      <a:pt x="182" y="67"/>
                    </a:cubicBezTo>
                    <a:cubicBezTo>
                      <a:pt x="176" y="68"/>
                      <a:pt x="172" y="71"/>
                      <a:pt x="169" y="75"/>
                    </a:cubicBezTo>
                    <a:cubicBezTo>
                      <a:pt x="167" y="80"/>
                      <a:pt x="166" y="84"/>
                      <a:pt x="167" y="88"/>
                    </a:cubicBezTo>
                    <a:cubicBezTo>
                      <a:pt x="168" y="93"/>
                      <a:pt x="172" y="97"/>
                      <a:pt x="177" y="98"/>
                    </a:cubicBezTo>
                    <a:cubicBezTo>
                      <a:pt x="173" y="101"/>
                      <a:pt x="169" y="105"/>
                      <a:pt x="168" y="109"/>
                    </a:cubicBezTo>
                    <a:cubicBezTo>
                      <a:pt x="166" y="113"/>
                      <a:pt x="165" y="117"/>
                      <a:pt x="167" y="122"/>
                    </a:cubicBezTo>
                    <a:cubicBezTo>
                      <a:pt x="168" y="126"/>
                      <a:pt x="170" y="130"/>
                      <a:pt x="175" y="133"/>
                    </a:cubicBezTo>
                    <a:cubicBezTo>
                      <a:pt x="178" y="135"/>
                      <a:pt x="182" y="135"/>
                      <a:pt x="187" y="135"/>
                    </a:cubicBezTo>
                    <a:cubicBezTo>
                      <a:pt x="187" y="194"/>
                      <a:pt x="187" y="194"/>
                      <a:pt x="187" y="194"/>
                    </a:cubicBezTo>
                    <a:cubicBezTo>
                      <a:pt x="147" y="194"/>
                      <a:pt x="147" y="194"/>
                      <a:pt x="147" y="194"/>
                    </a:cubicBez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8" y="125"/>
                      <a:pt x="148" y="125"/>
                      <a:pt x="148" y="125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47" y="115"/>
                      <a:pt x="147" y="115"/>
                      <a:pt x="147" y="115"/>
                    </a:cubicBezTo>
                    <a:cubicBezTo>
                      <a:pt x="147" y="106"/>
                      <a:pt x="147" y="106"/>
                      <a:pt x="147" y="106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187" y="29"/>
                      <a:pt x="187" y="29"/>
                      <a:pt x="187" y="29"/>
                    </a:cubicBezTo>
                    <a:close/>
                    <a:moveTo>
                      <a:pt x="187" y="71"/>
                    </a:moveTo>
                    <a:cubicBezTo>
                      <a:pt x="186" y="70"/>
                      <a:pt x="185" y="70"/>
                      <a:pt x="184" y="70"/>
                    </a:cubicBezTo>
                    <a:cubicBezTo>
                      <a:pt x="181" y="71"/>
                      <a:pt x="179" y="73"/>
                      <a:pt x="178" y="76"/>
                    </a:cubicBezTo>
                    <a:cubicBezTo>
                      <a:pt x="177" y="78"/>
                      <a:pt x="177" y="81"/>
                      <a:pt x="178" y="83"/>
                    </a:cubicBezTo>
                    <a:cubicBezTo>
                      <a:pt x="179" y="88"/>
                      <a:pt x="181" y="91"/>
                      <a:pt x="185" y="93"/>
                    </a:cubicBezTo>
                    <a:cubicBezTo>
                      <a:pt x="186" y="92"/>
                      <a:pt x="187" y="91"/>
                      <a:pt x="187" y="91"/>
                    </a:cubicBezTo>
                    <a:cubicBezTo>
                      <a:pt x="187" y="71"/>
                      <a:pt x="187" y="71"/>
                      <a:pt x="187" y="71"/>
                    </a:cubicBezTo>
                    <a:close/>
                    <a:moveTo>
                      <a:pt x="187" y="100"/>
                    </a:moveTo>
                    <a:cubicBezTo>
                      <a:pt x="187" y="100"/>
                      <a:pt x="186" y="100"/>
                      <a:pt x="186" y="99"/>
                    </a:cubicBezTo>
                    <a:cubicBezTo>
                      <a:pt x="181" y="104"/>
                      <a:pt x="179" y="110"/>
                      <a:pt x="179" y="116"/>
                    </a:cubicBezTo>
                    <a:cubicBezTo>
                      <a:pt x="179" y="118"/>
                      <a:pt x="179" y="120"/>
                      <a:pt x="180" y="121"/>
                    </a:cubicBezTo>
                    <a:cubicBezTo>
                      <a:pt x="180" y="124"/>
                      <a:pt x="182" y="126"/>
                      <a:pt x="183" y="127"/>
                    </a:cubicBezTo>
                    <a:cubicBezTo>
                      <a:pt x="184" y="128"/>
                      <a:pt x="186" y="128"/>
                      <a:pt x="187" y="128"/>
                    </a:cubicBezTo>
                    <a:lnTo>
                      <a:pt x="187" y="100"/>
                    </a:lnTo>
                    <a:close/>
                    <a:moveTo>
                      <a:pt x="147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0"/>
                      <a:pt x="147" y="0"/>
                      <a:pt x="147" y="0"/>
                    </a:cubicBezTo>
                    <a:close/>
                    <a:moveTo>
                      <a:pt x="99" y="224"/>
                    </a:moveTo>
                    <a:cubicBezTo>
                      <a:pt x="147" y="224"/>
                      <a:pt x="147" y="224"/>
                      <a:pt x="147" y="22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24"/>
                      <a:pt x="99" y="224"/>
                      <a:pt x="99" y="224"/>
                    </a:cubicBezTo>
                    <a:close/>
                    <a:moveTo>
                      <a:pt x="147" y="29"/>
                    </a:moveTo>
                    <a:cubicBezTo>
                      <a:pt x="147" y="106"/>
                      <a:pt x="147" y="106"/>
                      <a:pt x="147" y="106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37" y="107"/>
                      <a:pt x="137" y="107"/>
                      <a:pt x="137" y="107"/>
                    </a:cubicBez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27" y="121"/>
                      <a:pt x="127" y="121"/>
                      <a:pt x="127" y="121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39"/>
                      <a:pt x="138" y="139"/>
                      <a:pt x="138" y="139"/>
                    </a:cubicBez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94"/>
                      <a:pt x="147" y="194"/>
                      <a:pt x="147" y="194"/>
                    </a:cubicBezTo>
                    <a:cubicBezTo>
                      <a:pt x="99" y="194"/>
                      <a:pt x="99" y="194"/>
                      <a:pt x="99" y="194"/>
                    </a:cubicBezTo>
                    <a:cubicBezTo>
                      <a:pt x="99" y="157"/>
                      <a:pt x="99" y="157"/>
                      <a:pt x="99" y="157"/>
                    </a:cubicBezTo>
                    <a:cubicBezTo>
                      <a:pt x="100" y="157"/>
                      <a:pt x="101" y="157"/>
                      <a:pt x="102" y="156"/>
                    </a:cubicBezTo>
                    <a:cubicBezTo>
                      <a:pt x="109" y="155"/>
                      <a:pt x="113" y="151"/>
                      <a:pt x="117" y="145"/>
                    </a:cubicBezTo>
                    <a:cubicBezTo>
                      <a:pt x="120" y="139"/>
                      <a:pt x="121" y="132"/>
                      <a:pt x="119" y="124"/>
                    </a:cubicBezTo>
                    <a:cubicBezTo>
                      <a:pt x="118" y="120"/>
                      <a:pt x="116" y="117"/>
                      <a:pt x="114" y="115"/>
                    </a:cubicBezTo>
                    <a:cubicBezTo>
                      <a:pt x="112" y="114"/>
                      <a:pt x="111" y="113"/>
                      <a:pt x="109" y="113"/>
                    </a:cubicBezTo>
                    <a:cubicBezTo>
                      <a:pt x="108" y="112"/>
                      <a:pt x="105" y="113"/>
                      <a:pt x="103" y="113"/>
                    </a:cubicBezTo>
                    <a:cubicBezTo>
                      <a:pt x="101" y="114"/>
                      <a:pt x="100" y="114"/>
                      <a:pt x="99" y="115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2" y="93"/>
                      <a:pt x="103" y="93"/>
                      <a:pt x="104" y="94"/>
                    </a:cubicBezTo>
                    <a:cubicBezTo>
                      <a:pt x="105" y="94"/>
                      <a:pt x="106" y="95"/>
                      <a:pt x="106" y="97"/>
                    </a:cubicBezTo>
                    <a:cubicBezTo>
                      <a:pt x="106" y="98"/>
                      <a:pt x="106" y="99"/>
                      <a:pt x="105" y="100"/>
                    </a:cubicBezTo>
                    <a:cubicBezTo>
                      <a:pt x="108" y="99"/>
                      <a:pt x="110" y="98"/>
                      <a:pt x="111" y="97"/>
                    </a:cubicBezTo>
                    <a:cubicBezTo>
                      <a:pt x="112" y="95"/>
                      <a:pt x="112" y="93"/>
                      <a:pt x="111" y="92"/>
                    </a:cubicBezTo>
                    <a:cubicBezTo>
                      <a:pt x="111" y="90"/>
                      <a:pt x="110" y="89"/>
                      <a:pt x="107" y="88"/>
                    </a:cubicBezTo>
                    <a:cubicBezTo>
                      <a:pt x="105" y="87"/>
                      <a:pt x="103" y="87"/>
                      <a:pt x="100" y="88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29"/>
                      <a:pt x="99" y="29"/>
                      <a:pt x="99" y="29"/>
                    </a:cubicBezTo>
                    <a:cubicBezTo>
                      <a:pt x="147" y="29"/>
                      <a:pt x="147" y="29"/>
                      <a:pt x="147" y="29"/>
                    </a:cubicBezTo>
                    <a:close/>
                    <a:moveTo>
                      <a:pt x="99" y="150"/>
                    </a:moveTo>
                    <a:cubicBezTo>
                      <a:pt x="100" y="150"/>
                      <a:pt x="101" y="150"/>
                      <a:pt x="101" y="150"/>
                    </a:cubicBezTo>
                    <a:cubicBezTo>
                      <a:pt x="105" y="149"/>
                      <a:pt x="107" y="146"/>
                      <a:pt x="109" y="142"/>
                    </a:cubicBezTo>
                    <a:cubicBezTo>
                      <a:pt x="110" y="137"/>
                      <a:pt x="111" y="133"/>
                      <a:pt x="110" y="129"/>
                    </a:cubicBezTo>
                    <a:cubicBezTo>
                      <a:pt x="108" y="123"/>
                      <a:pt x="106" y="120"/>
                      <a:pt x="103" y="121"/>
                    </a:cubicBezTo>
                    <a:cubicBezTo>
                      <a:pt x="101" y="121"/>
                      <a:pt x="100" y="122"/>
                      <a:pt x="99" y="123"/>
                    </a:cubicBezTo>
                    <a:lnTo>
                      <a:pt x="99" y="150"/>
                    </a:lnTo>
                    <a:close/>
                    <a:moveTo>
                      <a:pt x="9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13"/>
                      <a:pt x="10" y="224"/>
                      <a:pt x="23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37" y="208"/>
                      <a:pt x="37" y="208"/>
                      <a:pt x="37" y="208"/>
                    </a:cubicBezTo>
                    <a:cubicBezTo>
                      <a:pt x="37" y="208"/>
                      <a:pt x="37" y="208"/>
                      <a:pt x="37" y="208"/>
                    </a:cubicBezTo>
                    <a:cubicBezTo>
                      <a:pt x="26" y="208"/>
                      <a:pt x="17" y="199"/>
                      <a:pt x="17" y="18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24"/>
                      <a:pt x="26" y="16"/>
                      <a:pt x="37" y="16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0"/>
                      <a:pt x="99" y="0"/>
                      <a:pt x="99" y="0"/>
                    </a:cubicBezTo>
                    <a:close/>
                    <a:moveTo>
                      <a:pt x="99" y="29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3" y="89"/>
                      <a:pt x="89" y="93"/>
                      <a:pt x="85" y="97"/>
                    </a:cubicBezTo>
                    <a:cubicBezTo>
                      <a:pt x="82" y="102"/>
                      <a:pt x="80" y="109"/>
                      <a:pt x="79" y="116"/>
                    </a:cubicBezTo>
                    <a:cubicBezTo>
                      <a:pt x="78" y="120"/>
                      <a:pt x="78" y="124"/>
                      <a:pt x="79" y="129"/>
                    </a:cubicBezTo>
                    <a:cubicBezTo>
                      <a:pt x="79" y="134"/>
                      <a:pt x="80" y="138"/>
                      <a:pt x="81" y="142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82" y="146"/>
                      <a:pt x="82" y="148"/>
                      <a:pt x="83" y="150"/>
                    </a:cubicBezTo>
                    <a:cubicBezTo>
                      <a:pt x="86" y="156"/>
                      <a:pt x="92" y="158"/>
                      <a:pt x="99" y="157"/>
                    </a:cubicBezTo>
                    <a:cubicBezTo>
                      <a:pt x="99" y="194"/>
                      <a:pt x="99" y="194"/>
                      <a:pt x="99" y="194"/>
                    </a:cubicBezTo>
                    <a:cubicBezTo>
                      <a:pt x="46" y="194"/>
                      <a:pt x="46" y="194"/>
                      <a:pt x="46" y="194"/>
                    </a:cubicBezTo>
                    <a:cubicBezTo>
                      <a:pt x="37" y="194"/>
                      <a:pt x="30" y="187"/>
                      <a:pt x="30" y="179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36"/>
                      <a:pt x="37" y="29"/>
                      <a:pt x="46" y="29"/>
                    </a:cubicBezTo>
                    <a:cubicBezTo>
                      <a:pt x="99" y="29"/>
                      <a:pt x="99" y="29"/>
                      <a:pt x="99" y="29"/>
                    </a:cubicBezTo>
                    <a:close/>
                    <a:moveTo>
                      <a:pt x="99" y="93"/>
                    </a:moveTo>
                    <a:cubicBezTo>
                      <a:pt x="99" y="115"/>
                      <a:pt x="99" y="115"/>
                      <a:pt x="99" y="115"/>
                    </a:cubicBezTo>
                    <a:cubicBezTo>
                      <a:pt x="98" y="115"/>
                      <a:pt x="97" y="116"/>
                      <a:pt x="96" y="118"/>
                    </a:cubicBezTo>
                    <a:cubicBezTo>
                      <a:pt x="94" y="120"/>
                      <a:pt x="93" y="122"/>
                      <a:pt x="94" y="125"/>
                    </a:cubicBezTo>
                    <a:cubicBezTo>
                      <a:pt x="94" y="127"/>
                      <a:pt x="95" y="128"/>
                      <a:pt x="97" y="129"/>
                    </a:cubicBezTo>
                    <a:cubicBezTo>
                      <a:pt x="97" y="127"/>
                      <a:pt x="98" y="125"/>
                      <a:pt x="99" y="123"/>
                    </a:cubicBezTo>
                    <a:cubicBezTo>
                      <a:pt x="99" y="150"/>
                      <a:pt x="99" y="150"/>
                      <a:pt x="99" y="150"/>
                    </a:cubicBezTo>
                    <a:cubicBezTo>
                      <a:pt x="98" y="150"/>
                      <a:pt x="97" y="149"/>
                      <a:pt x="96" y="149"/>
                    </a:cubicBezTo>
                    <a:cubicBezTo>
                      <a:pt x="95" y="148"/>
                      <a:pt x="94" y="146"/>
                      <a:pt x="93" y="142"/>
                    </a:cubicBezTo>
                    <a:cubicBezTo>
                      <a:pt x="92" y="140"/>
                      <a:pt x="92" y="137"/>
                      <a:pt x="91" y="133"/>
                    </a:cubicBezTo>
                    <a:cubicBezTo>
                      <a:pt x="91" y="128"/>
                      <a:pt x="90" y="124"/>
                      <a:pt x="90" y="119"/>
                    </a:cubicBezTo>
                    <a:cubicBezTo>
                      <a:pt x="90" y="111"/>
                      <a:pt x="91" y="104"/>
                      <a:pt x="93" y="100"/>
                    </a:cubicBezTo>
                    <a:cubicBezTo>
                      <a:pt x="95" y="97"/>
                      <a:pt x="97" y="94"/>
                      <a:pt x="99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77"/>
              <p:cNvSpPr/>
              <p:nvPr/>
            </p:nvSpPr>
            <p:spPr bwMode="auto">
              <a:xfrm>
                <a:off x="9652" y="2722"/>
                <a:ext cx="253" cy="189"/>
              </a:xfrm>
              <a:custGeom>
                <a:avLst/>
                <a:gdLst>
                  <a:gd name="T0" fmla="*/ 69 w 98"/>
                  <a:gd name="T1" fmla="*/ 0 h 74"/>
                  <a:gd name="T2" fmla="*/ 49 w 98"/>
                  <a:gd name="T3" fmla="*/ 8 h 74"/>
                  <a:gd name="T4" fmla="*/ 30 w 98"/>
                  <a:gd name="T5" fmla="*/ 0 h 74"/>
                  <a:gd name="T6" fmla="*/ 0 w 98"/>
                  <a:gd name="T7" fmla="*/ 29 h 74"/>
                  <a:gd name="T8" fmla="*/ 51 w 98"/>
                  <a:gd name="T9" fmla="*/ 74 h 74"/>
                  <a:gd name="T10" fmla="*/ 98 w 98"/>
                  <a:gd name="T11" fmla="*/ 29 h 74"/>
                  <a:gd name="T12" fmla="*/ 69 w 98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74">
                    <a:moveTo>
                      <a:pt x="69" y="0"/>
                    </a:moveTo>
                    <a:cubicBezTo>
                      <a:pt x="61" y="0"/>
                      <a:pt x="54" y="3"/>
                      <a:pt x="49" y="8"/>
                    </a:cubicBezTo>
                    <a:cubicBezTo>
                      <a:pt x="44" y="3"/>
                      <a:pt x="37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7"/>
                      <a:pt x="15" y="74"/>
                      <a:pt x="51" y="74"/>
                    </a:cubicBezTo>
                    <a:cubicBezTo>
                      <a:pt x="88" y="74"/>
                      <a:pt x="98" y="45"/>
                      <a:pt x="98" y="29"/>
                    </a:cubicBezTo>
                    <a:cubicBezTo>
                      <a:pt x="98" y="13"/>
                      <a:pt x="85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78"/>
              <p:cNvSpPr/>
              <p:nvPr/>
            </p:nvSpPr>
            <p:spPr bwMode="auto">
              <a:xfrm>
                <a:off x="9765" y="2673"/>
                <a:ext cx="69" cy="86"/>
              </a:xfrm>
              <a:custGeom>
                <a:avLst/>
                <a:gdLst>
                  <a:gd name="T0" fmla="*/ 6 w 27"/>
                  <a:gd name="T1" fmla="*/ 34 h 34"/>
                  <a:gd name="T2" fmla="*/ 13 w 27"/>
                  <a:gd name="T3" fmla="*/ 0 h 34"/>
                  <a:gd name="T4" fmla="*/ 27 w 27"/>
                  <a:gd name="T5" fmla="*/ 3 h 34"/>
                  <a:gd name="T6" fmla="*/ 6 w 27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4">
                    <a:moveTo>
                      <a:pt x="6" y="34"/>
                    </a:moveTo>
                    <a:cubicBezTo>
                      <a:pt x="0" y="22"/>
                      <a:pt x="4" y="9"/>
                      <a:pt x="13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4" y="10"/>
                      <a:pt x="6" y="18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79"/>
              <p:cNvSpPr>
                <a:spLocks noEditPoints="1"/>
              </p:cNvSpPr>
              <p:nvPr/>
            </p:nvSpPr>
            <p:spPr bwMode="auto">
              <a:xfrm>
                <a:off x="9371" y="4252"/>
                <a:ext cx="266" cy="369"/>
              </a:xfrm>
              <a:custGeom>
                <a:avLst/>
                <a:gdLst>
                  <a:gd name="T0" fmla="*/ 87 w 103"/>
                  <a:gd name="T1" fmla="*/ 88 h 143"/>
                  <a:gd name="T2" fmla="*/ 103 w 103"/>
                  <a:gd name="T3" fmla="*/ 112 h 143"/>
                  <a:gd name="T4" fmla="*/ 102 w 103"/>
                  <a:gd name="T5" fmla="*/ 143 h 143"/>
                  <a:gd name="T6" fmla="*/ 87 w 103"/>
                  <a:gd name="T7" fmla="*/ 137 h 143"/>
                  <a:gd name="T8" fmla="*/ 87 w 103"/>
                  <a:gd name="T9" fmla="*/ 134 h 143"/>
                  <a:gd name="T10" fmla="*/ 91 w 103"/>
                  <a:gd name="T11" fmla="*/ 136 h 143"/>
                  <a:gd name="T12" fmla="*/ 100 w 103"/>
                  <a:gd name="T13" fmla="*/ 130 h 143"/>
                  <a:gd name="T14" fmla="*/ 100 w 103"/>
                  <a:gd name="T15" fmla="*/ 113 h 143"/>
                  <a:gd name="T16" fmla="*/ 100 w 103"/>
                  <a:gd name="T17" fmla="*/ 113 h 143"/>
                  <a:gd name="T18" fmla="*/ 99 w 103"/>
                  <a:gd name="T19" fmla="*/ 111 h 143"/>
                  <a:gd name="T20" fmla="*/ 92 w 103"/>
                  <a:gd name="T21" fmla="*/ 110 h 143"/>
                  <a:gd name="T22" fmla="*/ 90 w 103"/>
                  <a:gd name="T23" fmla="*/ 116 h 143"/>
                  <a:gd name="T24" fmla="*/ 87 w 103"/>
                  <a:gd name="T25" fmla="*/ 115 h 143"/>
                  <a:gd name="T26" fmla="*/ 87 w 103"/>
                  <a:gd name="T27" fmla="*/ 88 h 143"/>
                  <a:gd name="T28" fmla="*/ 73 w 103"/>
                  <a:gd name="T29" fmla="*/ 132 h 143"/>
                  <a:gd name="T30" fmla="*/ 32 w 103"/>
                  <a:gd name="T31" fmla="*/ 70 h 143"/>
                  <a:gd name="T32" fmla="*/ 28 w 103"/>
                  <a:gd name="T33" fmla="*/ 68 h 143"/>
                  <a:gd name="T34" fmla="*/ 28 w 103"/>
                  <a:gd name="T35" fmla="*/ 67 h 143"/>
                  <a:gd name="T36" fmla="*/ 28 w 103"/>
                  <a:gd name="T37" fmla="*/ 63 h 143"/>
                  <a:gd name="T38" fmla="*/ 29 w 103"/>
                  <a:gd name="T39" fmla="*/ 65 h 143"/>
                  <a:gd name="T40" fmla="*/ 34 w 103"/>
                  <a:gd name="T41" fmla="*/ 66 h 143"/>
                  <a:gd name="T42" fmla="*/ 41 w 103"/>
                  <a:gd name="T43" fmla="*/ 61 h 143"/>
                  <a:gd name="T44" fmla="*/ 41 w 103"/>
                  <a:gd name="T45" fmla="*/ 61 h 143"/>
                  <a:gd name="T46" fmla="*/ 37 w 103"/>
                  <a:gd name="T47" fmla="*/ 59 h 143"/>
                  <a:gd name="T48" fmla="*/ 28 w 103"/>
                  <a:gd name="T49" fmla="*/ 45 h 143"/>
                  <a:gd name="T50" fmla="*/ 28 w 103"/>
                  <a:gd name="T51" fmla="*/ 26 h 143"/>
                  <a:gd name="T52" fmla="*/ 39 w 103"/>
                  <a:gd name="T53" fmla="*/ 19 h 143"/>
                  <a:gd name="T54" fmla="*/ 44 w 103"/>
                  <a:gd name="T55" fmla="*/ 21 h 143"/>
                  <a:gd name="T56" fmla="*/ 61 w 103"/>
                  <a:gd name="T57" fmla="*/ 46 h 143"/>
                  <a:gd name="T58" fmla="*/ 61 w 103"/>
                  <a:gd name="T59" fmla="*/ 50 h 143"/>
                  <a:gd name="T60" fmla="*/ 87 w 103"/>
                  <a:gd name="T61" fmla="*/ 88 h 143"/>
                  <a:gd name="T62" fmla="*/ 87 w 103"/>
                  <a:gd name="T63" fmla="*/ 115 h 143"/>
                  <a:gd name="T64" fmla="*/ 84 w 103"/>
                  <a:gd name="T65" fmla="*/ 116 h 143"/>
                  <a:gd name="T66" fmla="*/ 82 w 103"/>
                  <a:gd name="T67" fmla="*/ 122 h 143"/>
                  <a:gd name="T68" fmla="*/ 75 w 103"/>
                  <a:gd name="T69" fmla="*/ 121 h 143"/>
                  <a:gd name="T70" fmla="*/ 74 w 103"/>
                  <a:gd name="T71" fmla="*/ 128 h 143"/>
                  <a:gd name="T72" fmla="*/ 75 w 103"/>
                  <a:gd name="T73" fmla="*/ 130 h 143"/>
                  <a:gd name="T74" fmla="*/ 87 w 103"/>
                  <a:gd name="T75" fmla="*/ 134 h 143"/>
                  <a:gd name="T76" fmla="*/ 87 w 103"/>
                  <a:gd name="T77" fmla="*/ 137 h 143"/>
                  <a:gd name="T78" fmla="*/ 73 w 103"/>
                  <a:gd name="T79" fmla="*/ 132 h 143"/>
                  <a:gd name="T80" fmla="*/ 28 w 103"/>
                  <a:gd name="T81" fmla="*/ 4 h 143"/>
                  <a:gd name="T82" fmla="*/ 28 w 103"/>
                  <a:gd name="T83" fmla="*/ 24 h 143"/>
                  <a:gd name="T84" fmla="*/ 36 w 103"/>
                  <a:gd name="T85" fmla="*/ 15 h 143"/>
                  <a:gd name="T86" fmla="*/ 32 w 103"/>
                  <a:gd name="T87" fmla="*/ 8 h 143"/>
                  <a:gd name="T88" fmla="*/ 28 w 103"/>
                  <a:gd name="T89" fmla="*/ 4 h 143"/>
                  <a:gd name="T90" fmla="*/ 28 w 103"/>
                  <a:gd name="T91" fmla="*/ 67 h 143"/>
                  <a:gd name="T92" fmla="*/ 11 w 103"/>
                  <a:gd name="T93" fmla="*/ 43 h 143"/>
                  <a:gd name="T94" fmla="*/ 11 w 103"/>
                  <a:gd name="T95" fmla="*/ 37 h 143"/>
                  <a:gd name="T96" fmla="*/ 5 w 103"/>
                  <a:gd name="T97" fmla="*/ 27 h 143"/>
                  <a:gd name="T98" fmla="*/ 9 w 103"/>
                  <a:gd name="T99" fmla="*/ 4 h 143"/>
                  <a:gd name="T100" fmla="*/ 28 w 103"/>
                  <a:gd name="T101" fmla="*/ 4 h 143"/>
                  <a:gd name="T102" fmla="*/ 28 w 103"/>
                  <a:gd name="T103" fmla="*/ 24 h 143"/>
                  <a:gd name="T104" fmla="*/ 21 w 103"/>
                  <a:gd name="T105" fmla="*/ 31 h 143"/>
                  <a:gd name="T106" fmla="*/ 28 w 103"/>
                  <a:gd name="T107" fmla="*/ 26 h 143"/>
                  <a:gd name="T108" fmla="*/ 28 w 103"/>
                  <a:gd name="T109" fmla="*/ 45 h 143"/>
                  <a:gd name="T110" fmla="*/ 22 w 103"/>
                  <a:gd name="T111" fmla="*/ 37 h 143"/>
                  <a:gd name="T112" fmla="*/ 22 w 103"/>
                  <a:gd name="T113" fmla="*/ 33 h 143"/>
                  <a:gd name="T114" fmla="*/ 15 w 103"/>
                  <a:gd name="T115" fmla="*/ 37 h 143"/>
                  <a:gd name="T116" fmla="*/ 14 w 103"/>
                  <a:gd name="T117" fmla="*/ 43 h 143"/>
                  <a:gd name="T118" fmla="*/ 28 w 103"/>
                  <a:gd name="T119" fmla="*/ 63 h 143"/>
                  <a:gd name="T120" fmla="*/ 28 w 103"/>
                  <a:gd name="T121" fmla="*/ 6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3" h="143">
                    <a:moveTo>
                      <a:pt x="87" y="88"/>
                    </a:move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2" y="143"/>
                      <a:pt x="102" y="143"/>
                      <a:pt x="102" y="143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87" y="134"/>
                      <a:pt x="87" y="134"/>
                      <a:pt x="87" y="134"/>
                    </a:cubicBezTo>
                    <a:cubicBezTo>
                      <a:pt x="91" y="136"/>
                      <a:pt x="91" y="136"/>
                      <a:pt x="91" y="136"/>
                    </a:cubicBezTo>
                    <a:cubicBezTo>
                      <a:pt x="100" y="130"/>
                      <a:pt x="100" y="130"/>
                      <a:pt x="100" y="130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9" y="111"/>
                      <a:pt x="99" y="111"/>
                      <a:pt x="99" y="111"/>
                    </a:cubicBezTo>
                    <a:cubicBezTo>
                      <a:pt x="98" y="109"/>
                      <a:pt x="95" y="108"/>
                      <a:pt x="92" y="110"/>
                    </a:cubicBezTo>
                    <a:cubicBezTo>
                      <a:pt x="90" y="111"/>
                      <a:pt x="89" y="114"/>
                      <a:pt x="90" y="116"/>
                    </a:cubicBezTo>
                    <a:cubicBezTo>
                      <a:pt x="89" y="115"/>
                      <a:pt x="88" y="115"/>
                      <a:pt x="87" y="115"/>
                    </a:cubicBezTo>
                    <a:lnTo>
                      <a:pt x="87" y="88"/>
                    </a:lnTo>
                    <a:close/>
                    <a:moveTo>
                      <a:pt x="73" y="132"/>
                    </a:moveTo>
                    <a:cubicBezTo>
                      <a:pt x="32" y="70"/>
                      <a:pt x="32" y="70"/>
                      <a:pt x="32" y="70"/>
                    </a:cubicBezTo>
                    <a:cubicBezTo>
                      <a:pt x="30" y="70"/>
                      <a:pt x="29" y="69"/>
                      <a:pt x="28" y="68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7"/>
                      <a:pt x="33" y="67"/>
                      <a:pt x="34" y="66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0" y="61"/>
                      <a:pt x="38" y="61"/>
                      <a:pt x="37" y="59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1" y="18"/>
                      <a:pt x="43" y="19"/>
                      <a:pt x="44" y="21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7"/>
                      <a:pt x="62" y="49"/>
                      <a:pt x="61" y="50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6" y="115"/>
                      <a:pt x="85" y="115"/>
                      <a:pt x="84" y="116"/>
                    </a:cubicBezTo>
                    <a:cubicBezTo>
                      <a:pt x="82" y="117"/>
                      <a:pt x="81" y="120"/>
                      <a:pt x="82" y="122"/>
                    </a:cubicBezTo>
                    <a:cubicBezTo>
                      <a:pt x="80" y="120"/>
                      <a:pt x="77" y="120"/>
                      <a:pt x="75" y="121"/>
                    </a:cubicBezTo>
                    <a:cubicBezTo>
                      <a:pt x="73" y="123"/>
                      <a:pt x="72" y="126"/>
                      <a:pt x="74" y="128"/>
                    </a:cubicBezTo>
                    <a:cubicBezTo>
                      <a:pt x="75" y="130"/>
                      <a:pt x="75" y="130"/>
                      <a:pt x="75" y="130"/>
                    </a:cubicBezTo>
                    <a:cubicBezTo>
                      <a:pt x="87" y="134"/>
                      <a:pt x="87" y="134"/>
                      <a:pt x="87" y="134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73" y="132"/>
                      <a:pt x="73" y="132"/>
                      <a:pt x="73" y="132"/>
                    </a:cubicBezTo>
                    <a:close/>
                    <a:moveTo>
                      <a:pt x="28" y="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7"/>
                      <a:pt x="29" y="5"/>
                      <a:pt x="28" y="4"/>
                    </a:cubicBezTo>
                    <a:close/>
                    <a:moveTo>
                      <a:pt x="28" y="67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1"/>
                      <a:pt x="10" y="38"/>
                      <a:pt x="11" y="3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19"/>
                      <a:pt x="2" y="9"/>
                      <a:pt x="9" y="4"/>
                    </a:cubicBezTo>
                    <a:cubicBezTo>
                      <a:pt x="15" y="0"/>
                      <a:pt x="22" y="0"/>
                      <a:pt x="28" y="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1" y="36"/>
                      <a:pt x="21" y="34"/>
                      <a:pt x="22" y="33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3" y="41"/>
                      <a:pt x="14" y="43"/>
                    </a:cubicBezTo>
                    <a:cubicBezTo>
                      <a:pt x="28" y="63"/>
                      <a:pt x="28" y="63"/>
                      <a:pt x="28" y="63"/>
                    </a:cubicBezTo>
                    <a:lnTo>
                      <a:pt x="28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80"/>
              <p:cNvSpPr>
                <a:spLocks noEditPoints="1"/>
              </p:cNvSpPr>
              <p:nvPr/>
            </p:nvSpPr>
            <p:spPr bwMode="auto">
              <a:xfrm>
                <a:off x="11416" y="2358"/>
                <a:ext cx="334" cy="366"/>
              </a:xfrm>
              <a:custGeom>
                <a:avLst/>
                <a:gdLst>
                  <a:gd name="T0" fmla="*/ 101 w 130"/>
                  <a:gd name="T1" fmla="*/ 65 h 142"/>
                  <a:gd name="T2" fmla="*/ 97 w 130"/>
                  <a:gd name="T3" fmla="*/ 81 h 142"/>
                  <a:gd name="T4" fmla="*/ 97 w 130"/>
                  <a:gd name="T5" fmla="*/ 94 h 142"/>
                  <a:gd name="T6" fmla="*/ 100 w 130"/>
                  <a:gd name="T7" fmla="*/ 95 h 142"/>
                  <a:gd name="T8" fmla="*/ 111 w 130"/>
                  <a:gd name="T9" fmla="*/ 112 h 142"/>
                  <a:gd name="T10" fmla="*/ 97 w 130"/>
                  <a:gd name="T11" fmla="*/ 103 h 142"/>
                  <a:gd name="T12" fmla="*/ 97 w 130"/>
                  <a:gd name="T13" fmla="*/ 28 h 142"/>
                  <a:gd name="T14" fmla="*/ 111 w 130"/>
                  <a:gd name="T15" fmla="*/ 19 h 142"/>
                  <a:gd name="T16" fmla="*/ 100 w 130"/>
                  <a:gd name="T17" fmla="*/ 35 h 142"/>
                  <a:gd name="T18" fmla="*/ 97 w 130"/>
                  <a:gd name="T19" fmla="*/ 36 h 142"/>
                  <a:gd name="T20" fmla="*/ 127 w 130"/>
                  <a:gd name="T21" fmla="*/ 62 h 142"/>
                  <a:gd name="T22" fmla="*/ 108 w 130"/>
                  <a:gd name="T23" fmla="*/ 65 h 142"/>
                  <a:gd name="T24" fmla="*/ 127 w 130"/>
                  <a:gd name="T25" fmla="*/ 69 h 142"/>
                  <a:gd name="T26" fmla="*/ 127 w 130"/>
                  <a:gd name="T27" fmla="*/ 62 h 142"/>
                  <a:gd name="T28" fmla="*/ 67 w 130"/>
                  <a:gd name="T29" fmla="*/ 142 h 142"/>
                  <a:gd name="T30" fmla="*/ 85 w 130"/>
                  <a:gd name="T31" fmla="*/ 95 h 142"/>
                  <a:gd name="T32" fmla="*/ 97 w 130"/>
                  <a:gd name="T33" fmla="*/ 50 h 142"/>
                  <a:gd name="T34" fmla="*/ 65 w 130"/>
                  <a:gd name="T35" fmla="*/ 37 h 142"/>
                  <a:gd name="T36" fmla="*/ 93 w 130"/>
                  <a:gd name="T37" fmla="*/ 65 h 142"/>
                  <a:gd name="T38" fmla="*/ 79 w 130"/>
                  <a:gd name="T39" fmla="*/ 90 h 142"/>
                  <a:gd name="T40" fmla="*/ 78 w 130"/>
                  <a:gd name="T41" fmla="*/ 110 h 142"/>
                  <a:gd name="T42" fmla="*/ 65 w 130"/>
                  <a:gd name="T43" fmla="*/ 142 h 142"/>
                  <a:gd name="T44" fmla="*/ 97 w 130"/>
                  <a:gd name="T45" fmla="*/ 36 h 142"/>
                  <a:gd name="T46" fmla="*/ 95 w 130"/>
                  <a:gd name="T47" fmla="*/ 31 h 142"/>
                  <a:gd name="T48" fmla="*/ 97 w 130"/>
                  <a:gd name="T49" fmla="*/ 94 h 142"/>
                  <a:gd name="T50" fmla="*/ 95 w 130"/>
                  <a:gd name="T51" fmla="*/ 100 h 142"/>
                  <a:gd name="T52" fmla="*/ 97 w 130"/>
                  <a:gd name="T53" fmla="*/ 94 h 142"/>
                  <a:gd name="T54" fmla="*/ 65 w 130"/>
                  <a:gd name="T55" fmla="*/ 0 h 142"/>
                  <a:gd name="T56" fmla="*/ 68 w 130"/>
                  <a:gd name="T57" fmla="*/ 3 h 142"/>
                  <a:gd name="T58" fmla="*/ 65 w 130"/>
                  <a:gd name="T59" fmla="*/ 23 h 142"/>
                  <a:gd name="T60" fmla="*/ 65 w 130"/>
                  <a:gd name="T61" fmla="*/ 23 h 142"/>
                  <a:gd name="T62" fmla="*/ 32 w 130"/>
                  <a:gd name="T63" fmla="*/ 50 h 142"/>
                  <a:gd name="T64" fmla="*/ 45 w 130"/>
                  <a:gd name="T65" fmla="*/ 96 h 142"/>
                  <a:gd name="T66" fmla="*/ 63 w 130"/>
                  <a:gd name="T67" fmla="*/ 142 h 142"/>
                  <a:gd name="T68" fmla="*/ 65 w 130"/>
                  <a:gd name="T69" fmla="*/ 110 h 142"/>
                  <a:gd name="T70" fmla="*/ 52 w 130"/>
                  <a:gd name="T71" fmla="*/ 93 h 142"/>
                  <a:gd name="T72" fmla="*/ 36 w 130"/>
                  <a:gd name="T73" fmla="*/ 65 h 142"/>
                  <a:gd name="T74" fmla="*/ 65 w 130"/>
                  <a:gd name="T75" fmla="*/ 37 h 142"/>
                  <a:gd name="T76" fmla="*/ 65 w 130"/>
                  <a:gd name="T77" fmla="*/ 29 h 142"/>
                  <a:gd name="T78" fmla="*/ 65 w 130"/>
                  <a:gd name="T79" fmla="*/ 0 h 142"/>
                  <a:gd name="T80" fmla="*/ 62 w 130"/>
                  <a:gd name="T81" fmla="*/ 20 h 142"/>
                  <a:gd name="T82" fmla="*/ 65 w 130"/>
                  <a:gd name="T83" fmla="*/ 0 h 142"/>
                  <a:gd name="T84" fmla="*/ 32 w 130"/>
                  <a:gd name="T85" fmla="*/ 94 h 142"/>
                  <a:gd name="T86" fmla="*/ 35 w 130"/>
                  <a:gd name="T87" fmla="*/ 100 h 142"/>
                  <a:gd name="T88" fmla="*/ 32 w 130"/>
                  <a:gd name="T89" fmla="*/ 36 h 142"/>
                  <a:gd name="T90" fmla="*/ 35 w 130"/>
                  <a:gd name="T91" fmla="*/ 31 h 142"/>
                  <a:gd name="T92" fmla="*/ 32 w 130"/>
                  <a:gd name="T93" fmla="*/ 36 h 142"/>
                  <a:gd name="T94" fmla="*/ 29 w 130"/>
                  <a:gd name="T95" fmla="*/ 65 h 142"/>
                  <a:gd name="T96" fmla="*/ 32 w 130"/>
                  <a:gd name="T97" fmla="*/ 50 h 142"/>
                  <a:gd name="T98" fmla="*/ 32 w 130"/>
                  <a:gd name="T99" fmla="*/ 36 h 142"/>
                  <a:gd name="T100" fmla="*/ 30 w 130"/>
                  <a:gd name="T101" fmla="*/ 35 h 142"/>
                  <a:gd name="T102" fmla="*/ 19 w 130"/>
                  <a:gd name="T103" fmla="*/ 19 h 142"/>
                  <a:gd name="T104" fmla="*/ 32 w 130"/>
                  <a:gd name="T105" fmla="*/ 28 h 142"/>
                  <a:gd name="T106" fmla="*/ 32 w 130"/>
                  <a:gd name="T107" fmla="*/ 103 h 142"/>
                  <a:gd name="T108" fmla="*/ 19 w 130"/>
                  <a:gd name="T109" fmla="*/ 112 h 142"/>
                  <a:gd name="T110" fmla="*/ 30 w 130"/>
                  <a:gd name="T111" fmla="*/ 95 h 142"/>
                  <a:gd name="T112" fmla="*/ 32 w 130"/>
                  <a:gd name="T113" fmla="*/ 94 h 142"/>
                  <a:gd name="T114" fmla="*/ 22 w 130"/>
                  <a:gd name="T115" fmla="*/ 65 h 142"/>
                  <a:gd name="T116" fmla="*/ 3 w 130"/>
                  <a:gd name="T117" fmla="*/ 62 h 142"/>
                  <a:gd name="T118" fmla="*/ 3 w 130"/>
                  <a:gd name="T119" fmla="*/ 69 h 142"/>
                  <a:gd name="T120" fmla="*/ 22 w 130"/>
                  <a:gd name="T121" fmla="*/ 6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0" h="142">
                    <a:moveTo>
                      <a:pt x="97" y="81"/>
                    </a:moveTo>
                    <a:cubicBezTo>
                      <a:pt x="100" y="76"/>
                      <a:pt x="101" y="71"/>
                      <a:pt x="101" y="65"/>
                    </a:cubicBezTo>
                    <a:cubicBezTo>
                      <a:pt x="101" y="60"/>
                      <a:pt x="100" y="55"/>
                      <a:pt x="97" y="50"/>
                    </a:cubicBezTo>
                    <a:cubicBezTo>
                      <a:pt x="97" y="81"/>
                      <a:pt x="97" y="81"/>
                      <a:pt x="97" y="81"/>
                    </a:cubicBezTo>
                    <a:close/>
                    <a:moveTo>
                      <a:pt x="97" y="103"/>
                    </a:moveTo>
                    <a:cubicBezTo>
                      <a:pt x="97" y="94"/>
                      <a:pt x="97" y="94"/>
                      <a:pt x="97" y="94"/>
                    </a:cubicBezTo>
                    <a:cubicBezTo>
                      <a:pt x="98" y="94"/>
                      <a:pt x="99" y="95"/>
                      <a:pt x="100" y="95"/>
                    </a:cubicBezTo>
                    <a:cubicBezTo>
                      <a:pt x="100" y="95"/>
                      <a:pt x="100" y="95"/>
                      <a:pt x="100" y="95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13" y="108"/>
                      <a:pt x="113" y="110"/>
                      <a:pt x="111" y="112"/>
                    </a:cubicBezTo>
                    <a:cubicBezTo>
                      <a:pt x="110" y="113"/>
                      <a:pt x="108" y="113"/>
                      <a:pt x="106" y="112"/>
                    </a:cubicBezTo>
                    <a:cubicBezTo>
                      <a:pt x="97" y="103"/>
                      <a:pt x="97" y="103"/>
                      <a:pt x="97" y="103"/>
                    </a:cubicBezTo>
                    <a:close/>
                    <a:moveTo>
                      <a:pt x="97" y="36"/>
                    </a:moveTo>
                    <a:cubicBezTo>
                      <a:pt x="97" y="28"/>
                      <a:pt x="97" y="28"/>
                      <a:pt x="97" y="28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8" y="18"/>
                      <a:pt x="110" y="18"/>
                      <a:pt x="111" y="19"/>
                    </a:cubicBezTo>
                    <a:cubicBezTo>
                      <a:pt x="113" y="20"/>
                      <a:pt x="113" y="23"/>
                      <a:pt x="111" y="24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99" y="36"/>
                      <a:pt x="98" y="36"/>
                      <a:pt x="97" y="36"/>
                    </a:cubicBezTo>
                    <a:close/>
                    <a:moveTo>
                      <a:pt x="127" y="62"/>
                    </a:moveTo>
                    <a:cubicBezTo>
                      <a:pt x="127" y="62"/>
                      <a:pt x="127" y="62"/>
                      <a:pt x="127" y="62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2"/>
                      <a:pt x="108" y="64"/>
                      <a:pt x="108" y="65"/>
                    </a:cubicBezTo>
                    <a:cubicBezTo>
                      <a:pt x="108" y="67"/>
                      <a:pt x="109" y="69"/>
                      <a:pt x="111" y="69"/>
                    </a:cubicBezTo>
                    <a:cubicBezTo>
                      <a:pt x="127" y="69"/>
                      <a:pt x="127" y="69"/>
                      <a:pt x="127" y="69"/>
                    </a:cubicBezTo>
                    <a:cubicBezTo>
                      <a:pt x="129" y="69"/>
                      <a:pt x="130" y="67"/>
                      <a:pt x="130" y="65"/>
                    </a:cubicBezTo>
                    <a:cubicBezTo>
                      <a:pt x="130" y="64"/>
                      <a:pt x="129" y="62"/>
                      <a:pt x="127" y="62"/>
                    </a:cubicBezTo>
                    <a:close/>
                    <a:moveTo>
                      <a:pt x="65" y="142"/>
                    </a:moveTo>
                    <a:cubicBezTo>
                      <a:pt x="67" y="142"/>
                      <a:pt x="67" y="142"/>
                      <a:pt x="67" y="142"/>
                    </a:cubicBezTo>
                    <a:cubicBezTo>
                      <a:pt x="77" y="142"/>
                      <a:pt x="85" y="134"/>
                      <a:pt x="85" y="124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90" y="92"/>
                      <a:pt x="95" y="87"/>
                      <a:pt x="97" y="81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2" y="38"/>
                      <a:pt x="79" y="29"/>
                      <a:pt x="65" y="29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73" y="37"/>
                      <a:pt x="80" y="40"/>
                      <a:pt x="85" y="45"/>
                    </a:cubicBezTo>
                    <a:cubicBezTo>
                      <a:pt x="90" y="50"/>
                      <a:pt x="93" y="57"/>
                      <a:pt x="93" y="65"/>
                    </a:cubicBezTo>
                    <a:cubicBezTo>
                      <a:pt x="93" y="76"/>
                      <a:pt x="88" y="85"/>
                      <a:pt x="79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8" y="91"/>
                      <a:pt x="78" y="92"/>
                      <a:pt x="78" y="93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65" y="110"/>
                      <a:pt x="65" y="110"/>
                      <a:pt x="65" y="110"/>
                    </a:cubicBezTo>
                    <a:cubicBezTo>
                      <a:pt x="65" y="142"/>
                      <a:pt x="65" y="142"/>
                      <a:pt x="65" y="142"/>
                    </a:cubicBezTo>
                    <a:close/>
                    <a:moveTo>
                      <a:pt x="97" y="28"/>
                    </a:move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4" y="34"/>
                      <a:pt x="94" y="32"/>
                      <a:pt x="95" y="31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97" y="94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4" y="99"/>
                      <a:pt x="94" y="97"/>
                      <a:pt x="95" y="95"/>
                    </a:cubicBezTo>
                    <a:cubicBezTo>
                      <a:pt x="96" y="95"/>
                      <a:pt x="97" y="94"/>
                      <a:pt x="97" y="94"/>
                    </a:cubicBezTo>
                    <a:close/>
                    <a:moveTo>
                      <a:pt x="65" y="23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7" y="0"/>
                      <a:pt x="68" y="2"/>
                      <a:pt x="68" y="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1"/>
                      <a:pt x="67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lose/>
                    <a:moveTo>
                      <a:pt x="65" y="29"/>
                    </a:moveTo>
                    <a:cubicBezTo>
                      <a:pt x="50" y="29"/>
                      <a:pt x="38" y="37"/>
                      <a:pt x="32" y="5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5" y="87"/>
                      <a:pt x="40" y="92"/>
                      <a:pt x="45" y="96"/>
                    </a:cubicBezTo>
                    <a:cubicBezTo>
                      <a:pt x="45" y="124"/>
                      <a:pt x="45" y="124"/>
                      <a:pt x="45" y="124"/>
                    </a:cubicBezTo>
                    <a:cubicBezTo>
                      <a:pt x="45" y="134"/>
                      <a:pt x="53" y="142"/>
                      <a:pt x="63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10"/>
                      <a:pt x="65" y="110"/>
                      <a:pt x="65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2"/>
                      <a:pt x="52" y="91"/>
                      <a:pt x="51" y="90"/>
                    </a:cubicBezTo>
                    <a:cubicBezTo>
                      <a:pt x="42" y="85"/>
                      <a:pt x="36" y="76"/>
                      <a:pt x="36" y="65"/>
                    </a:cubicBezTo>
                    <a:cubicBezTo>
                      <a:pt x="36" y="57"/>
                      <a:pt x="39" y="50"/>
                      <a:pt x="44" y="45"/>
                    </a:cubicBezTo>
                    <a:cubicBezTo>
                      <a:pt x="50" y="40"/>
                      <a:pt x="57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5" y="29"/>
                      <a:pt x="65" y="29"/>
                    </a:cubicBezTo>
                    <a:close/>
                    <a:moveTo>
                      <a:pt x="65" y="0"/>
                    </a:move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3"/>
                      <a:pt x="62" y="21"/>
                      <a:pt x="62" y="2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3" y="0"/>
                      <a:pt x="65" y="0"/>
                    </a:cubicBezTo>
                    <a:close/>
                    <a:moveTo>
                      <a:pt x="32" y="103"/>
                    </a:moveTo>
                    <a:cubicBezTo>
                      <a:pt x="32" y="94"/>
                      <a:pt x="32" y="94"/>
                      <a:pt x="32" y="94"/>
                    </a:cubicBezTo>
                    <a:cubicBezTo>
                      <a:pt x="33" y="94"/>
                      <a:pt x="34" y="95"/>
                      <a:pt x="35" y="95"/>
                    </a:cubicBezTo>
                    <a:cubicBezTo>
                      <a:pt x="36" y="97"/>
                      <a:pt x="36" y="99"/>
                      <a:pt x="35" y="100"/>
                    </a:cubicBezTo>
                    <a:cubicBezTo>
                      <a:pt x="32" y="103"/>
                      <a:pt x="32" y="103"/>
                      <a:pt x="32" y="103"/>
                    </a:cubicBezTo>
                    <a:close/>
                    <a:moveTo>
                      <a:pt x="32" y="36"/>
                    </a:moveTo>
                    <a:cubicBezTo>
                      <a:pt x="32" y="28"/>
                      <a:pt x="32" y="28"/>
                      <a:pt x="32" y="28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2"/>
                      <a:pt x="36" y="34"/>
                      <a:pt x="35" y="35"/>
                    </a:cubicBezTo>
                    <a:cubicBezTo>
                      <a:pt x="34" y="36"/>
                      <a:pt x="33" y="36"/>
                      <a:pt x="32" y="36"/>
                    </a:cubicBezTo>
                    <a:close/>
                    <a:moveTo>
                      <a:pt x="32" y="50"/>
                    </a:moveTo>
                    <a:cubicBezTo>
                      <a:pt x="30" y="54"/>
                      <a:pt x="29" y="60"/>
                      <a:pt x="29" y="65"/>
                    </a:cubicBezTo>
                    <a:cubicBezTo>
                      <a:pt x="29" y="71"/>
                      <a:pt x="30" y="76"/>
                      <a:pt x="32" y="81"/>
                    </a:cubicBezTo>
                    <a:cubicBezTo>
                      <a:pt x="32" y="50"/>
                      <a:pt x="32" y="50"/>
                      <a:pt x="32" y="50"/>
                    </a:cubicBezTo>
                    <a:close/>
                    <a:moveTo>
                      <a:pt x="32" y="28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1" y="36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7" y="23"/>
                      <a:pt x="17" y="20"/>
                      <a:pt x="19" y="19"/>
                    </a:cubicBezTo>
                    <a:cubicBezTo>
                      <a:pt x="20" y="18"/>
                      <a:pt x="22" y="18"/>
                      <a:pt x="24" y="19"/>
                    </a:cubicBezTo>
                    <a:cubicBezTo>
                      <a:pt x="32" y="28"/>
                      <a:pt x="32" y="28"/>
                      <a:pt x="32" y="28"/>
                    </a:cubicBezTo>
                    <a:close/>
                    <a:moveTo>
                      <a:pt x="32" y="94"/>
                    </a:moveTo>
                    <a:cubicBezTo>
                      <a:pt x="32" y="103"/>
                      <a:pt x="32" y="103"/>
                      <a:pt x="32" y="10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2" y="113"/>
                      <a:pt x="20" y="113"/>
                      <a:pt x="19" y="112"/>
                    </a:cubicBezTo>
                    <a:cubicBezTo>
                      <a:pt x="17" y="110"/>
                      <a:pt x="17" y="108"/>
                      <a:pt x="19" y="107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95"/>
                      <a:pt x="32" y="95"/>
                      <a:pt x="32" y="94"/>
                    </a:cubicBezTo>
                    <a:close/>
                    <a:moveTo>
                      <a:pt x="22" y="65"/>
                    </a:move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4"/>
                      <a:pt x="21" y="62"/>
                      <a:pt x="19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2"/>
                      <a:pt x="0" y="64"/>
                      <a:pt x="0" y="65"/>
                    </a:cubicBezTo>
                    <a:cubicBezTo>
                      <a:pt x="0" y="67"/>
                      <a:pt x="1" y="69"/>
                      <a:pt x="3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1" y="69"/>
                      <a:pt x="22" y="67"/>
                      <a:pt x="2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81"/>
              <p:cNvSpPr>
                <a:spLocks noEditPoints="1"/>
              </p:cNvSpPr>
              <p:nvPr/>
            </p:nvSpPr>
            <p:spPr bwMode="auto">
              <a:xfrm>
                <a:off x="9748" y="1867"/>
                <a:ext cx="504" cy="726"/>
              </a:xfrm>
              <a:custGeom>
                <a:avLst/>
                <a:gdLst>
                  <a:gd name="T0" fmla="*/ 98 w 196"/>
                  <a:gd name="T1" fmla="*/ 5 h 282"/>
                  <a:gd name="T2" fmla="*/ 113 w 196"/>
                  <a:gd name="T3" fmla="*/ 0 h 282"/>
                  <a:gd name="T4" fmla="*/ 155 w 196"/>
                  <a:gd name="T5" fmla="*/ 128 h 282"/>
                  <a:gd name="T6" fmla="*/ 108 w 196"/>
                  <a:gd name="T7" fmla="*/ 143 h 282"/>
                  <a:gd name="T8" fmla="*/ 98 w 196"/>
                  <a:gd name="T9" fmla="*/ 111 h 282"/>
                  <a:gd name="T10" fmla="*/ 98 w 196"/>
                  <a:gd name="T11" fmla="*/ 5 h 282"/>
                  <a:gd name="T12" fmla="*/ 98 w 196"/>
                  <a:gd name="T13" fmla="*/ 222 h 282"/>
                  <a:gd name="T14" fmla="*/ 136 w 196"/>
                  <a:gd name="T15" fmla="*/ 209 h 282"/>
                  <a:gd name="T16" fmla="*/ 107 w 196"/>
                  <a:gd name="T17" fmla="*/ 209 h 282"/>
                  <a:gd name="T18" fmla="*/ 107 w 196"/>
                  <a:gd name="T19" fmla="*/ 192 h 282"/>
                  <a:gd name="T20" fmla="*/ 152 w 196"/>
                  <a:gd name="T21" fmla="*/ 192 h 282"/>
                  <a:gd name="T22" fmla="*/ 189 w 196"/>
                  <a:gd name="T23" fmla="*/ 192 h 282"/>
                  <a:gd name="T24" fmla="*/ 196 w 196"/>
                  <a:gd name="T25" fmla="*/ 192 h 282"/>
                  <a:gd name="T26" fmla="*/ 196 w 196"/>
                  <a:gd name="T27" fmla="*/ 209 h 282"/>
                  <a:gd name="T28" fmla="*/ 180 w 196"/>
                  <a:gd name="T29" fmla="*/ 209 h 282"/>
                  <a:gd name="T30" fmla="*/ 134 w 196"/>
                  <a:gd name="T31" fmla="*/ 247 h 282"/>
                  <a:gd name="T32" fmla="*/ 169 w 196"/>
                  <a:gd name="T33" fmla="*/ 267 h 282"/>
                  <a:gd name="T34" fmla="*/ 169 w 196"/>
                  <a:gd name="T35" fmla="*/ 282 h 282"/>
                  <a:gd name="T36" fmla="*/ 98 w 196"/>
                  <a:gd name="T37" fmla="*/ 282 h 282"/>
                  <a:gd name="T38" fmla="*/ 98 w 196"/>
                  <a:gd name="T39" fmla="*/ 268 h 282"/>
                  <a:gd name="T40" fmla="*/ 111 w 196"/>
                  <a:gd name="T41" fmla="*/ 255 h 282"/>
                  <a:gd name="T42" fmla="*/ 98 w 196"/>
                  <a:gd name="T43" fmla="*/ 242 h 282"/>
                  <a:gd name="T44" fmla="*/ 98 w 196"/>
                  <a:gd name="T45" fmla="*/ 222 h 282"/>
                  <a:gd name="T46" fmla="*/ 67 w 196"/>
                  <a:gd name="T47" fmla="*/ 15 h 282"/>
                  <a:gd name="T48" fmla="*/ 98 w 196"/>
                  <a:gd name="T49" fmla="*/ 5 h 282"/>
                  <a:gd name="T50" fmla="*/ 98 w 196"/>
                  <a:gd name="T51" fmla="*/ 111 h 282"/>
                  <a:gd name="T52" fmla="*/ 92 w 196"/>
                  <a:gd name="T53" fmla="*/ 92 h 282"/>
                  <a:gd name="T54" fmla="*/ 33 w 196"/>
                  <a:gd name="T55" fmla="*/ 157 h 282"/>
                  <a:gd name="T56" fmla="*/ 98 w 196"/>
                  <a:gd name="T57" fmla="*/ 222 h 282"/>
                  <a:gd name="T58" fmla="*/ 98 w 196"/>
                  <a:gd name="T59" fmla="*/ 222 h 282"/>
                  <a:gd name="T60" fmla="*/ 98 w 196"/>
                  <a:gd name="T61" fmla="*/ 242 h 282"/>
                  <a:gd name="T62" fmla="*/ 85 w 196"/>
                  <a:gd name="T63" fmla="*/ 255 h 282"/>
                  <a:gd name="T64" fmla="*/ 98 w 196"/>
                  <a:gd name="T65" fmla="*/ 268 h 282"/>
                  <a:gd name="T66" fmla="*/ 98 w 196"/>
                  <a:gd name="T67" fmla="*/ 282 h 282"/>
                  <a:gd name="T68" fmla="*/ 27 w 196"/>
                  <a:gd name="T69" fmla="*/ 282 h 282"/>
                  <a:gd name="T70" fmla="*/ 27 w 196"/>
                  <a:gd name="T71" fmla="*/ 267 h 282"/>
                  <a:gd name="T72" fmla="*/ 61 w 196"/>
                  <a:gd name="T73" fmla="*/ 247 h 282"/>
                  <a:gd name="T74" fmla="*/ 0 w 196"/>
                  <a:gd name="T75" fmla="*/ 157 h 282"/>
                  <a:gd name="T76" fmla="*/ 82 w 196"/>
                  <a:gd name="T77" fmla="*/ 61 h 282"/>
                  <a:gd name="T78" fmla="*/ 67 w 196"/>
                  <a:gd name="T79" fmla="*/ 15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6" h="282">
                    <a:moveTo>
                      <a:pt x="98" y="5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98" y="222"/>
                    </a:moveTo>
                    <a:cubicBezTo>
                      <a:pt x="112" y="222"/>
                      <a:pt x="125" y="217"/>
                      <a:pt x="136" y="209"/>
                    </a:cubicBezTo>
                    <a:cubicBezTo>
                      <a:pt x="107" y="209"/>
                      <a:pt x="107" y="209"/>
                      <a:pt x="107" y="209"/>
                    </a:cubicBezTo>
                    <a:cubicBezTo>
                      <a:pt x="107" y="192"/>
                      <a:pt x="107" y="192"/>
                      <a:pt x="107" y="192"/>
                    </a:cubicBezTo>
                    <a:cubicBezTo>
                      <a:pt x="152" y="192"/>
                      <a:pt x="152" y="192"/>
                      <a:pt x="152" y="192"/>
                    </a:cubicBezTo>
                    <a:cubicBezTo>
                      <a:pt x="189" y="192"/>
                      <a:pt x="189" y="192"/>
                      <a:pt x="189" y="192"/>
                    </a:cubicBezTo>
                    <a:cubicBezTo>
                      <a:pt x="196" y="192"/>
                      <a:pt x="196" y="192"/>
                      <a:pt x="196" y="192"/>
                    </a:cubicBezTo>
                    <a:cubicBezTo>
                      <a:pt x="196" y="209"/>
                      <a:pt x="196" y="209"/>
                      <a:pt x="196" y="209"/>
                    </a:cubicBezTo>
                    <a:cubicBezTo>
                      <a:pt x="180" y="209"/>
                      <a:pt x="180" y="209"/>
                      <a:pt x="180" y="209"/>
                    </a:cubicBezTo>
                    <a:cubicBezTo>
                      <a:pt x="169" y="226"/>
                      <a:pt x="153" y="239"/>
                      <a:pt x="134" y="247"/>
                    </a:cubicBezTo>
                    <a:cubicBezTo>
                      <a:pt x="154" y="251"/>
                      <a:pt x="169" y="257"/>
                      <a:pt x="169" y="267"/>
                    </a:cubicBezTo>
                    <a:cubicBezTo>
                      <a:pt x="169" y="282"/>
                      <a:pt x="169" y="282"/>
                      <a:pt x="169" y="282"/>
                    </a:cubicBezTo>
                    <a:cubicBezTo>
                      <a:pt x="98" y="282"/>
                      <a:pt x="98" y="282"/>
                      <a:pt x="98" y="282"/>
                    </a:cubicBezTo>
                    <a:cubicBezTo>
                      <a:pt x="98" y="268"/>
                      <a:pt x="98" y="268"/>
                      <a:pt x="98" y="268"/>
                    </a:cubicBezTo>
                    <a:cubicBezTo>
                      <a:pt x="105" y="268"/>
                      <a:pt x="111" y="262"/>
                      <a:pt x="111" y="255"/>
                    </a:cubicBezTo>
                    <a:cubicBezTo>
                      <a:pt x="111" y="248"/>
                      <a:pt x="105" y="242"/>
                      <a:pt x="98" y="242"/>
                    </a:cubicBezTo>
                    <a:lnTo>
                      <a:pt x="98" y="222"/>
                    </a:lnTo>
                    <a:close/>
                    <a:moveTo>
                      <a:pt x="67" y="15"/>
                    </a:moveTo>
                    <a:cubicBezTo>
                      <a:pt x="98" y="5"/>
                      <a:pt x="98" y="5"/>
                      <a:pt x="98" y="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59" y="95"/>
                      <a:pt x="33" y="123"/>
                      <a:pt x="33" y="157"/>
                    </a:cubicBezTo>
                    <a:cubicBezTo>
                      <a:pt x="33" y="193"/>
                      <a:pt x="62" y="222"/>
                      <a:pt x="98" y="222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8" y="242"/>
                      <a:pt x="98" y="242"/>
                      <a:pt x="98" y="242"/>
                    </a:cubicBezTo>
                    <a:cubicBezTo>
                      <a:pt x="91" y="242"/>
                      <a:pt x="85" y="248"/>
                      <a:pt x="85" y="255"/>
                    </a:cubicBezTo>
                    <a:cubicBezTo>
                      <a:pt x="85" y="262"/>
                      <a:pt x="91" y="268"/>
                      <a:pt x="98" y="268"/>
                    </a:cubicBezTo>
                    <a:cubicBezTo>
                      <a:pt x="98" y="282"/>
                      <a:pt x="98" y="282"/>
                      <a:pt x="98" y="282"/>
                    </a:cubicBezTo>
                    <a:cubicBezTo>
                      <a:pt x="27" y="282"/>
                      <a:pt x="27" y="282"/>
                      <a:pt x="27" y="282"/>
                    </a:cubicBezTo>
                    <a:cubicBezTo>
                      <a:pt x="27" y="267"/>
                      <a:pt x="27" y="267"/>
                      <a:pt x="27" y="267"/>
                    </a:cubicBezTo>
                    <a:cubicBezTo>
                      <a:pt x="27" y="257"/>
                      <a:pt x="41" y="251"/>
                      <a:pt x="61" y="247"/>
                    </a:cubicBezTo>
                    <a:cubicBezTo>
                      <a:pt x="26" y="233"/>
                      <a:pt x="0" y="198"/>
                      <a:pt x="0" y="157"/>
                    </a:cubicBezTo>
                    <a:cubicBezTo>
                      <a:pt x="0" y="108"/>
                      <a:pt x="36" y="68"/>
                      <a:pt x="82" y="61"/>
                    </a:cubicBezTo>
                    <a:lnTo>
                      <a:pt x="67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82"/>
              <p:cNvSpPr>
                <a:spLocks noEditPoints="1"/>
              </p:cNvSpPr>
              <p:nvPr/>
            </p:nvSpPr>
            <p:spPr bwMode="auto">
              <a:xfrm>
                <a:off x="9568" y="1764"/>
                <a:ext cx="291" cy="257"/>
              </a:xfrm>
              <a:custGeom>
                <a:avLst/>
                <a:gdLst>
                  <a:gd name="T0" fmla="*/ 103 w 113"/>
                  <a:gd name="T1" fmla="*/ 31 h 100"/>
                  <a:gd name="T2" fmla="*/ 57 w 113"/>
                  <a:gd name="T3" fmla="*/ 0 h 100"/>
                  <a:gd name="T4" fmla="*/ 57 w 113"/>
                  <a:gd name="T5" fmla="*/ 9 h 100"/>
                  <a:gd name="T6" fmla="*/ 95 w 113"/>
                  <a:gd name="T7" fmla="*/ 35 h 100"/>
                  <a:gd name="T8" fmla="*/ 72 w 113"/>
                  <a:gd name="T9" fmla="*/ 88 h 100"/>
                  <a:gd name="T10" fmla="*/ 57 w 113"/>
                  <a:gd name="T11" fmla="*/ 91 h 100"/>
                  <a:gd name="T12" fmla="*/ 57 w 113"/>
                  <a:gd name="T13" fmla="*/ 100 h 100"/>
                  <a:gd name="T14" fmla="*/ 75 w 113"/>
                  <a:gd name="T15" fmla="*/ 96 h 100"/>
                  <a:gd name="T16" fmla="*/ 103 w 113"/>
                  <a:gd name="T17" fmla="*/ 31 h 100"/>
                  <a:gd name="T18" fmla="*/ 57 w 113"/>
                  <a:gd name="T19" fmla="*/ 0 h 100"/>
                  <a:gd name="T20" fmla="*/ 38 w 113"/>
                  <a:gd name="T21" fmla="*/ 4 h 100"/>
                  <a:gd name="T22" fmla="*/ 11 w 113"/>
                  <a:gd name="T23" fmla="*/ 68 h 100"/>
                  <a:gd name="T24" fmla="*/ 57 w 113"/>
                  <a:gd name="T25" fmla="*/ 100 h 100"/>
                  <a:gd name="T26" fmla="*/ 57 w 113"/>
                  <a:gd name="T27" fmla="*/ 91 h 100"/>
                  <a:gd name="T28" fmla="*/ 19 w 113"/>
                  <a:gd name="T29" fmla="*/ 65 h 100"/>
                  <a:gd name="T30" fmla="*/ 19 w 113"/>
                  <a:gd name="T31" fmla="*/ 65 h 100"/>
                  <a:gd name="T32" fmla="*/ 42 w 113"/>
                  <a:gd name="T33" fmla="*/ 12 h 100"/>
                  <a:gd name="T34" fmla="*/ 57 w 113"/>
                  <a:gd name="T35" fmla="*/ 9 h 100"/>
                  <a:gd name="T36" fmla="*/ 57 w 113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3" h="100">
                    <a:moveTo>
                      <a:pt x="103" y="31"/>
                    </a:moveTo>
                    <a:cubicBezTo>
                      <a:pt x="95" y="12"/>
                      <a:pt x="77" y="0"/>
                      <a:pt x="57" y="0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73" y="9"/>
                      <a:pt x="88" y="19"/>
                      <a:pt x="95" y="35"/>
                    </a:cubicBezTo>
                    <a:cubicBezTo>
                      <a:pt x="103" y="56"/>
                      <a:pt x="93" y="79"/>
                      <a:pt x="72" y="88"/>
                    </a:cubicBezTo>
                    <a:cubicBezTo>
                      <a:pt x="67" y="90"/>
                      <a:pt x="62" y="91"/>
                      <a:pt x="57" y="91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63" y="100"/>
                      <a:pt x="69" y="99"/>
                      <a:pt x="75" y="96"/>
                    </a:cubicBezTo>
                    <a:cubicBezTo>
                      <a:pt x="101" y="86"/>
                      <a:pt x="113" y="57"/>
                      <a:pt x="103" y="31"/>
                    </a:cubicBezTo>
                    <a:close/>
                    <a:moveTo>
                      <a:pt x="57" y="0"/>
                    </a:moveTo>
                    <a:cubicBezTo>
                      <a:pt x="51" y="0"/>
                      <a:pt x="44" y="1"/>
                      <a:pt x="38" y="4"/>
                    </a:cubicBezTo>
                    <a:cubicBezTo>
                      <a:pt x="13" y="14"/>
                      <a:pt x="0" y="43"/>
                      <a:pt x="11" y="68"/>
                    </a:cubicBezTo>
                    <a:cubicBezTo>
                      <a:pt x="18" y="88"/>
                      <a:pt x="37" y="100"/>
                      <a:pt x="57" y="100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41" y="90"/>
                      <a:pt x="26" y="81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1" y="44"/>
                      <a:pt x="21" y="21"/>
                      <a:pt x="42" y="12"/>
                    </a:cubicBezTo>
                    <a:cubicBezTo>
                      <a:pt x="47" y="10"/>
                      <a:pt x="52" y="9"/>
                      <a:pt x="57" y="9"/>
                    </a:cubicBez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83"/>
              <p:cNvSpPr/>
              <p:nvPr/>
            </p:nvSpPr>
            <p:spPr bwMode="auto">
              <a:xfrm>
                <a:off x="9485" y="1917"/>
                <a:ext cx="127" cy="81"/>
              </a:xfrm>
              <a:custGeom>
                <a:avLst/>
                <a:gdLst>
                  <a:gd name="T0" fmla="*/ 7 w 68"/>
                  <a:gd name="T1" fmla="*/ 43 h 43"/>
                  <a:gd name="T2" fmla="*/ 0 w 68"/>
                  <a:gd name="T3" fmla="*/ 25 h 43"/>
                  <a:gd name="T4" fmla="*/ 62 w 68"/>
                  <a:gd name="T5" fmla="*/ 0 h 43"/>
                  <a:gd name="T6" fmla="*/ 68 w 68"/>
                  <a:gd name="T7" fmla="*/ 18 h 43"/>
                  <a:gd name="T8" fmla="*/ 7 w 6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3">
                    <a:moveTo>
                      <a:pt x="7" y="43"/>
                    </a:moveTo>
                    <a:lnTo>
                      <a:pt x="0" y="25"/>
                    </a:lnTo>
                    <a:lnTo>
                      <a:pt x="62" y="0"/>
                    </a:lnTo>
                    <a:lnTo>
                      <a:pt x="68" y="18"/>
                    </a:lnTo>
                    <a:lnTo>
                      <a:pt x="7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84"/>
              <p:cNvSpPr/>
              <p:nvPr/>
            </p:nvSpPr>
            <p:spPr bwMode="auto">
              <a:xfrm>
                <a:off x="9405" y="1929"/>
                <a:ext cx="172" cy="105"/>
              </a:xfrm>
              <a:custGeom>
                <a:avLst/>
                <a:gdLst>
                  <a:gd name="T0" fmla="*/ 16 w 67"/>
                  <a:gd name="T1" fmla="*/ 39 h 41"/>
                  <a:gd name="T2" fmla="*/ 2 w 67"/>
                  <a:gd name="T3" fmla="*/ 33 h 41"/>
                  <a:gd name="T4" fmla="*/ 8 w 67"/>
                  <a:gd name="T5" fmla="*/ 19 h 41"/>
                  <a:gd name="T6" fmla="*/ 50 w 67"/>
                  <a:gd name="T7" fmla="*/ 2 h 41"/>
                  <a:gd name="T8" fmla="*/ 64 w 67"/>
                  <a:gd name="T9" fmla="*/ 8 h 41"/>
                  <a:gd name="T10" fmla="*/ 58 w 67"/>
                  <a:gd name="T11" fmla="*/ 22 h 41"/>
                  <a:gd name="T12" fmla="*/ 16 w 67"/>
                  <a:gd name="T13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41">
                    <a:moveTo>
                      <a:pt x="16" y="39"/>
                    </a:moveTo>
                    <a:cubicBezTo>
                      <a:pt x="10" y="41"/>
                      <a:pt x="4" y="39"/>
                      <a:pt x="2" y="33"/>
                    </a:cubicBezTo>
                    <a:cubicBezTo>
                      <a:pt x="0" y="28"/>
                      <a:pt x="2" y="21"/>
                      <a:pt x="8" y="19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6" y="0"/>
                      <a:pt x="62" y="3"/>
                      <a:pt x="64" y="8"/>
                    </a:cubicBezTo>
                    <a:cubicBezTo>
                      <a:pt x="67" y="14"/>
                      <a:pt x="64" y="20"/>
                      <a:pt x="58" y="22"/>
                    </a:cubicBezTo>
                    <a:lnTo>
                      <a:pt x="1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85"/>
              <p:cNvSpPr>
                <a:spLocks noEditPoints="1"/>
              </p:cNvSpPr>
              <p:nvPr/>
            </p:nvSpPr>
            <p:spPr bwMode="auto">
              <a:xfrm>
                <a:off x="9305" y="3297"/>
                <a:ext cx="527" cy="188"/>
              </a:xfrm>
              <a:custGeom>
                <a:avLst/>
                <a:gdLst>
                  <a:gd name="T0" fmla="*/ 142 w 205"/>
                  <a:gd name="T1" fmla="*/ 5 h 73"/>
                  <a:gd name="T2" fmla="*/ 157 w 205"/>
                  <a:gd name="T3" fmla="*/ 2 h 73"/>
                  <a:gd name="T4" fmla="*/ 164 w 205"/>
                  <a:gd name="T5" fmla="*/ 5 h 73"/>
                  <a:gd name="T6" fmla="*/ 179 w 205"/>
                  <a:gd name="T7" fmla="*/ 2 h 73"/>
                  <a:gd name="T8" fmla="*/ 202 w 205"/>
                  <a:gd name="T9" fmla="*/ 18 h 73"/>
                  <a:gd name="T10" fmla="*/ 187 w 205"/>
                  <a:gd name="T11" fmla="*/ 42 h 73"/>
                  <a:gd name="T12" fmla="*/ 177 w 205"/>
                  <a:gd name="T13" fmla="*/ 43 h 73"/>
                  <a:gd name="T14" fmla="*/ 166 w 205"/>
                  <a:gd name="T15" fmla="*/ 18 h 73"/>
                  <a:gd name="T16" fmla="*/ 172 w 205"/>
                  <a:gd name="T17" fmla="*/ 45 h 73"/>
                  <a:gd name="T18" fmla="*/ 167 w 205"/>
                  <a:gd name="T19" fmla="*/ 50 h 73"/>
                  <a:gd name="T20" fmla="*/ 142 w 205"/>
                  <a:gd name="T21" fmla="*/ 55 h 73"/>
                  <a:gd name="T22" fmla="*/ 142 w 205"/>
                  <a:gd name="T23" fmla="*/ 20 h 73"/>
                  <a:gd name="T24" fmla="*/ 158 w 205"/>
                  <a:gd name="T25" fmla="*/ 17 h 73"/>
                  <a:gd name="T26" fmla="*/ 163 w 205"/>
                  <a:gd name="T27" fmla="*/ 19 h 73"/>
                  <a:gd name="T28" fmla="*/ 161 w 205"/>
                  <a:gd name="T29" fmla="*/ 9 h 73"/>
                  <a:gd name="T30" fmla="*/ 155 w 205"/>
                  <a:gd name="T31" fmla="*/ 5 h 73"/>
                  <a:gd name="T32" fmla="*/ 142 w 205"/>
                  <a:gd name="T33" fmla="*/ 8 h 73"/>
                  <a:gd name="T34" fmla="*/ 142 w 205"/>
                  <a:gd name="T35" fmla="*/ 5 h 73"/>
                  <a:gd name="T36" fmla="*/ 28 w 205"/>
                  <a:gd name="T37" fmla="*/ 30 h 73"/>
                  <a:gd name="T38" fmla="*/ 116 w 205"/>
                  <a:gd name="T39" fmla="*/ 13 h 73"/>
                  <a:gd name="T40" fmla="*/ 121 w 205"/>
                  <a:gd name="T41" fmla="*/ 9 h 73"/>
                  <a:gd name="T42" fmla="*/ 142 w 205"/>
                  <a:gd name="T43" fmla="*/ 5 h 73"/>
                  <a:gd name="T44" fmla="*/ 142 w 205"/>
                  <a:gd name="T45" fmla="*/ 8 h 73"/>
                  <a:gd name="T46" fmla="*/ 124 w 205"/>
                  <a:gd name="T47" fmla="*/ 11 h 73"/>
                  <a:gd name="T48" fmla="*/ 120 w 205"/>
                  <a:gd name="T49" fmla="*/ 17 h 73"/>
                  <a:gd name="T50" fmla="*/ 122 w 205"/>
                  <a:gd name="T51" fmla="*/ 28 h 73"/>
                  <a:gd name="T52" fmla="*/ 122 w 205"/>
                  <a:gd name="T53" fmla="*/ 28 h 73"/>
                  <a:gd name="T54" fmla="*/ 126 w 205"/>
                  <a:gd name="T55" fmla="*/ 24 h 73"/>
                  <a:gd name="T56" fmla="*/ 142 w 205"/>
                  <a:gd name="T57" fmla="*/ 20 h 73"/>
                  <a:gd name="T58" fmla="*/ 142 w 205"/>
                  <a:gd name="T59" fmla="*/ 55 h 73"/>
                  <a:gd name="T60" fmla="*/ 130 w 205"/>
                  <a:gd name="T61" fmla="*/ 57 h 73"/>
                  <a:gd name="T62" fmla="*/ 125 w 205"/>
                  <a:gd name="T63" fmla="*/ 56 h 73"/>
                  <a:gd name="T64" fmla="*/ 35 w 205"/>
                  <a:gd name="T65" fmla="*/ 73 h 73"/>
                  <a:gd name="T66" fmla="*/ 28 w 205"/>
                  <a:gd name="T67" fmla="*/ 70 h 73"/>
                  <a:gd name="T68" fmla="*/ 28 w 205"/>
                  <a:gd name="T69" fmla="*/ 67 h 73"/>
                  <a:gd name="T70" fmla="*/ 35 w 205"/>
                  <a:gd name="T71" fmla="*/ 70 h 73"/>
                  <a:gd name="T72" fmla="*/ 35 w 205"/>
                  <a:gd name="T73" fmla="*/ 70 h 73"/>
                  <a:gd name="T74" fmla="*/ 37 w 205"/>
                  <a:gd name="T75" fmla="*/ 70 h 73"/>
                  <a:gd name="T76" fmla="*/ 42 w 205"/>
                  <a:gd name="T77" fmla="*/ 62 h 73"/>
                  <a:gd name="T78" fmla="*/ 36 w 205"/>
                  <a:gd name="T79" fmla="*/ 57 h 73"/>
                  <a:gd name="T80" fmla="*/ 40 w 205"/>
                  <a:gd name="T81" fmla="*/ 50 h 73"/>
                  <a:gd name="T82" fmla="*/ 34 w 205"/>
                  <a:gd name="T83" fmla="*/ 45 h 73"/>
                  <a:gd name="T84" fmla="*/ 37 w 205"/>
                  <a:gd name="T85" fmla="*/ 38 h 73"/>
                  <a:gd name="T86" fmla="*/ 30 w 205"/>
                  <a:gd name="T87" fmla="*/ 33 h 73"/>
                  <a:gd name="T88" fmla="*/ 28 w 205"/>
                  <a:gd name="T89" fmla="*/ 33 h 73"/>
                  <a:gd name="T90" fmla="*/ 28 w 205"/>
                  <a:gd name="T91" fmla="*/ 34 h 73"/>
                  <a:gd name="T92" fmla="*/ 28 w 205"/>
                  <a:gd name="T93" fmla="*/ 30 h 73"/>
                  <a:gd name="T94" fmla="*/ 26 w 205"/>
                  <a:gd name="T95" fmla="*/ 31 h 73"/>
                  <a:gd name="T96" fmla="*/ 28 w 205"/>
                  <a:gd name="T97" fmla="*/ 30 h 73"/>
                  <a:gd name="T98" fmla="*/ 28 w 205"/>
                  <a:gd name="T99" fmla="*/ 34 h 73"/>
                  <a:gd name="T100" fmla="*/ 13 w 205"/>
                  <a:gd name="T101" fmla="*/ 49 h 73"/>
                  <a:gd name="T102" fmla="*/ 15 w 205"/>
                  <a:gd name="T103" fmla="*/ 62 h 73"/>
                  <a:gd name="T104" fmla="*/ 28 w 205"/>
                  <a:gd name="T105" fmla="*/ 67 h 73"/>
                  <a:gd name="T106" fmla="*/ 28 w 205"/>
                  <a:gd name="T107" fmla="*/ 70 h 73"/>
                  <a:gd name="T108" fmla="*/ 0 w 205"/>
                  <a:gd name="T109" fmla="*/ 58 h 73"/>
                  <a:gd name="T110" fmla="*/ 26 w 205"/>
                  <a:gd name="T111" fmla="*/ 3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" h="73">
                    <a:moveTo>
                      <a:pt x="142" y="5"/>
                    </a:moveTo>
                    <a:cubicBezTo>
                      <a:pt x="157" y="2"/>
                      <a:pt x="157" y="2"/>
                      <a:pt x="157" y="2"/>
                    </a:cubicBezTo>
                    <a:cubicBezTo>
                      <a:pt x="160" y="1"/>
                      <a:pt x="163" y="3"/>
                      <a:pt x="164" y="5"/>
                    </a:cubicBezTo>
                    <a:cubicBezTo>
                      <a:pt x="179" y="2"/>
                      <a:pt x="179" y="2"/>
                      <a:pt x="179" y="2"/>
                    </a:cubicBezTo>
                    <a:cubicBezTo>
                      <a:pt x="190" y="0"/>
                      <a:pt x="200" y="7"/>
                      <a:pt x="202" y="18"/>
                    </a:cubicBezTo>
                    <a:cubicBezTo>
                      <a:pt x="205" y="29"/>
                      <a:pt x="197" y="39"/>
                      <a:pt x="187" y="42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66" y="18"/>
                      <a:pt x="166" y="18"/>
                      <a:pt x="166" y="18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7"/>
                      <a:pt x="170" y="50"/>
                      <a:pt x="167" y="50"/>
                    </a:cubicBezTo>
                    <a:cubicBezTo>
                      <a:pt x="142" y="55"/>
                      <a:pt x="142" y="55"/>
                      <a:pt x="142" y="55"/>
                    </a:cubicBezTo>
                    <a:cubicBezTo>
                      <a:pt x="142" y="20"/>
                      <a:pt x="142" y="20"/>
                      <a:pt x="142" y="20"/>
                    </a:cubicBezTo>
                    <a:cubicBezTo>
                      <a:pt x="158" y="17"/>
                      <a:pt x="158" y="17"/>
                      <a:pt x="158" y="17"/>
                    </a:cubicBezTo>
                    <a:cubicBezTo>
                      <a:pt x="160" y="17"/>
                      <a:pt x="162" y="18"/>
                      <a:pt x="163" y="19"/>
                    </a:cubicBezTo>
                    <a:cubicBezTo>
                      <a:pt x="161" y="9"/>
                      <a:pt x="161" y="9"/>
                      <a:pt x="161" y="9"/>
                    </a:cubicBezTo>
                    <a:cubicBezTo>
                      <a:pt x="161" y="6"/>
                      <a:pt x="158" y="5"/>
                      <a:pt x="155" y="5"/>
                    </a:cubicBezTo>
                    <a:cubicBezTo>
                      <a:pt x="142" y="8"/>
                      <a:pt x="142" y="8"/>
                      <a:pt x="142" y="8"/>
                    </a:cubicBezTo>
                    <a:lnTo>
                      <a:pt x="142" y="5"/>
                    </a:lnTo>
                    <a:close/>
                    <a:moveTo>
                      <a:pt x="28" y="30"/>
                    </a:moveTo>
                    <a:cubicBezTo>
                      <a:pt x="116" y="13"/>
                      <a:pt x="116" y="13"/>
                      <a:pt x="116" y="13"/>
                    </a:cubicBezTo>
                    <a:cubicBezTo>
                      <a:pt x="117" y="11"/>
                      <a:pt x="119" y="9"/>
                      <a:pt x="121" y="9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8"/>
                      <a:pt x="142" y="8"/>
                      <a:pt x="142" y="8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1" y="12"/>
                      <a:pt x="119" y="15"/>
                      <a:pt x="120" y="17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6"/>
                      <a:pt x="124" y="24"/>
                      <a:pt x="126" y="24"/>
                    </a:cubicBezTo>
                    <a:cubicBezTo>
                      <a:pt x="142" y="20"/>
                      <a:pt x="142" y="20"/>
                      <a:pt x="142" y="20"/>
                    </a:cubicBezTo>
                    <a:cubicBezTo>
                      <a:pt x="142" y="55"/>
                      <a:pt x="142" y="55"/>
                      <a:pt x="142" y="55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8" y="58"/>
                      <a:pt x="126" y="57"/>
                      <a:pt x="125" y="56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41" y="69"/>
                      <a:pt x="43" y="66"/>
                      <a:pt x="42" y="62"/>
                    </a:cubicBezTo>
                    <a:cubicBezTo>
                      <a:pt x="42" y="59"/>
                      <a:pt x="39" y="57"/>
                      <a:pt x="36" y="57"/>
                    </a:cubicBezTo>
                    <a:cubicBezTo>
                      <a:pt x="39" y="56"/>
                      <a:pt x="40" y="53"/>
                      <a:pt x="40" y="50"/>
                    </a:cubicBezTo>
                    <a:cubicBezTo>
                      <a:pt x="39" y="47"/>
                      <a:pt x="37" y="45"/>
                      <a:pt x="34" y="45"/>
                    </a:cubicBezTo>
                    <a:cubicBezTo>
                      <a:pt x="36" y="44"/>
                      <a:pt x="38" y="41"/>
                      <a:pt x="37" y="38"/>
                    </a:cubicBezTo>
                    <a:cubicBezTo>
                      <a:pt x="37" y="34"/>
                      <a:pt x="33" y="32"/>
                      <a:pt x="30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28" y="30"/>
                    </a:lnTo>
                    <a:close/>
                    <a:moveTo>
                      <a:pt x="26" y="31"/>
                    </a:move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0" y="58"/>
                      <a:pt x="0" y="58"/>
                      <a:pt x="0" y="58"/>
                    </a:cubicBezTo>
                    <a:lnTo>
                      <a:pt x="2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86"/>
              <p:cNvSpPr/>
              <p:nvPr/>
            </p:nvSpPr>
            <p:spPr bwMode="auto">
              <a:xfrm>
                <a:off x="11487" y="3781"/>
                <a:ext cx="291" cy="373"/>
              </a:xfrm>
              <a:custGeom>
                <a:avLst/>
                <a:gdLst>
                  <a:gd name="T0" fmla="*/ 113 w 113"/>
                  <a:gd name="T1" fmla="*/ 25 h 145"/>
                  <a:gd name="T2" fmla="*/ 108 w 113"/>
                  <a:gd name="T3" fmla="*/ 22 h 145"/>
                  <a:gd name="T4" fmla="*/ 42 w 113"/>
                  <a:gd name="T5" fmla="*/ 128 h 145"/>
                  <a:gd name="T6" fmla="*/ 19 w 113"/>
                  <a:gd name="T7" fmla="*/ 132 h 145"/>
                  <a:gd name="T8" fmla="*/ 12 w 113"/>
                  <a:gd name="T9" fmla="*/ 109 h 145"/>
                  <a:gd name="T10" fmla="*/ 78 w 113"/>
                  <a:gd name="T11" fmla="*/ 3 h 145"/>
                  <a:gd name="T12" fmla="*/ 73 w 113"/>
                  <a:gd name="T13" fmla="*/ 0 h 145"/>
                  <a:gd name="T14" fmla="*/ 6 w 113"/>
                  <a:gd name="T15" fmla="*/ 107 h 145"/>
                  <a:gd name="T16" fmla="*/ 15 w 113"/>
                  <a:gd name="T17" fmla="*/ 138 h 145"/>
                  <a:gd name="T18" fmla="*/ 47 w 113"/>
                  <a:gd name="T19" fmla="*/ 132 h 145"/>
                  <a:gd name="T20" fmla="*/ 113 w 113"/>
                  <a:gd name="T21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45">
                    <a:moveTo>
                      <a:pt x="113" y="25"/>
                    </a:moveTo>
                    <a:cubicBezTo>
                      <a:pt x="108" y="22"/>
                      <a:pt x="108" y="22"/>
                      <a:pt x="108" y="22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38" y="135"/>
                      <a:pt x="27" y="137"/>
                      <a:pt x="19" y="132"/>
                    </a:cubicBezTo>
                    <a:cubicBezTo>
                      <a:pt x="11" y="127"/>
                      <a:pt x="8" y="117"/>
                      <a:pt x="12" y="109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0" y="117"/>
                      <a:pt x="4" y="131"/>
                      <a:pt x="15" y="138"/>
                    </a:cubicBezTo>
                    <a:cubicBezTo>
                      <a:pt x="26" y="145"/>
                      <a:pt x="40" y="142"/>
                      <a:pt x="47" y="132"/>
                    </a:cubicBezTo>
                    <a:lnTo>
                      <a:pt x="1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87"/>
              <p:cNvSpPr/>
              <p:nvPr/>
            </p:nvSpPr>
            <p:spPr bwMode="auto">
              <a:xfrm>
                <a:off x="11652" y="3768"/>
                <a:ext cx="141" cy="98"/>
              </a:xfrm>
              <a:custGeom>
                <a:avLst/>
                <a:gdLst>
                  <a:gd name="T0" fmla="*/ 54 w 55"/>
                  <a:gd name="T1" fmla="*/ 35 h 38"/>
                  <a:gd name="T2" fmla="*/ 48 w 55"/>
                  <a:gd name="T3" fmla="*/ 37 h 38"/>
                  <a:gd name="T4" fmla="*/ 3 w 55"/>
                  <a:gd name="T5" fmla="*/ 9 h 38"/>
                  <a:gd name="T6" fmla="*/ 2 w 55"/>
                  <a:gd name="T7" fmla="*/ 3 h 38"/>
                  <a:gd name="T8" fmla="*/ 8 w 55"/>
                  <a:gd name="T9" fmla="*/ 1 h 38"/>
                  <a:gd name="T10" fmla="*/ 53 w 55"/>
                  <a:gd name="T11" fmla="*/ 29 h 38"/>
                  <a:gd name="T12" fmla="*/ 54 w 55"/>
                  <a:gd name="T13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8">
                    <a:moveTo>
                      <a:pt x="54" y="35"/>
                    </a:moveTo>
                    <a:cubicBezTo>
                      <a:pt x="53" y="37"/>
                      <a:pt x="50" y="38"/>
                      <a:pt x="48" y="3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7"/>
                      <a:pt x="0" y="5"/>
                      <a:pt x="2" y="3"/>
                    </a:cubicBezTo>
                    <a:cubicBezTo>
                      <a:pt x="3" y="1"/>
                      <a:pt x="6" y="0"/>
                      <a:pt x="8" y="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5" y="31"/>
                      <a:pt x="55" y="33"/>
                      <a:pt x="5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88"/>
              <p:cNvSpPr/>
              <p:nvPr/>
            </p:nvSpPr>
            <p:spPr bwMode="auto">
              <a:xfrm>
                <a:off x="11544" y="3845"/>
                <a:ext cx="193" cy="268"/>
              </a:xfrm>
              <a:custGeom>
                <a:avLst/>
                <a:gdLst>
                  <a:gd name="T0" fmla="*/ 75 w 75"/>
                  <a:gd name="T1" fmla="*/ 4 h 104"/>
                  <a:gd name="T2" fmla="*/ 69 w 75"/>
                  <a:gd name="T3" fmla="*/ 0 h 104"/>
                  <a:gd name="T4" fmla="*/ 10 w 75"/>
                  <a:gd name="T5" fmla="*/ 95 h 104"/>
                  <a:gd name="T6" fmla="*/ 0 w 75"/>
                  <a:gd name="T7" fmla="*/ 100 h 104"/>
                  <a:gd name="T8" fmla="*/ 1 w 75"/>
                  <a:gd name="T9" fmla="*/ 101 h 104"/>
                  <a:gd name="T10" fmla="*/ 17 w 75"/>
                  <a:gd name="T11" fmla="*/ 98 h 104"/>
                  <a:gd name="T12" fmla="*/ 75 w 75"/>
                  <a:gd name="T13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04">
                    <a:moveTo>
                      <a:pt x="75" y="4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8" y="98"/>
                      <a:pt x="4" y="100"/>
                      <a:pt x="0" y="100"/>
                    </a:cubicBezTo>
                    <a:cubicBezTo>
                      <a:pt x="0" y="100"/>
                      <a:pt x="1" y="100"/>
                      <a:pt x="1" y="101"/>
                    </a:cubicBezTo>
                    <a:cubicBezTo>
                      <a:pt x="7" y="104"/>
                      <a:pt x="14" y="103"/>
                      <a:pt x="17" y="98"/>
                    </a:cubicBezTo>
                    <a:lnTo>
                      <a:pt x="7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89"/>
              <p:cNvSpPr>
                <a:spLocks noEditPoints="1"/>
              </p:cNvSpPr>
              <p:nvPr/>
            </p:nvSpPr>
            <p:spPr bwMode="auto">
              <a:xfrm>
                <a:off x="11094" y="2319"/>
                <a:ext cx="262" cy="191"/>
              </a:xfrm>
              <a:custGeom>
                <a:avLst/>
                <a:gdLst>
                  <a:gd name="T0" fmla="*/ 84 w 102"/>
                  <a:gd name="T1" fmla="*/ 71 h 74"/>
                  <a:gd name="T2" fmla="*/ 79 w 102"/>
                  <a:gd name="T3" fmla="*/ 69 h 74"/>
                  <a:gd name="T4" fmla="*/ 79 w 102"/>
                  <a:gd name="T5" fmla="*/ 69 h 74"/>
                  <a:gd name="T6" fmla="*/ 79 w 102"/>
                  <a:gd name="T7" fmla="*/ 52 h 74"/>
                  <a:gd name="T8" fmla="*/ 86 w 102"/>
                  <a:gd name="T9" fmla="*/ 49 h 74"/>
                  <a:gd name="T10" fmla="*/ 90 w 102"/>
                  <a:gd name="T11" fmla="*/ 38 h 74"/>
                  <a:gd name="T12" fmla="*/ 79 w 102"/>
                  <a:gd name="T13" fmla="*/ 31 h 74"/>
                  <a:gd name="T14" fmla="*/ 85 w 102"/>
                  <a:gd name="T15" fmla="*/ 20 h 74"/>
                  <a:gd name="T16" fmla="*/ 79 w 102"/>
                  <a:gd name="T17" fmla="*/ 16 h 74"/>
                  <a:gd name="T18" fmla="*/ 72 w 102"/>
                  <a:gd name="T19" fmla="*/ 3 h 74"/>
                  <a:gd name="T20" fmla="*/ 79 w 102"/>
                  <a:gd name="T21" fmla="*/ 16 h 74"/>
                  <a:gd name="T22" fmla="*/ 72 w 102"/>
                  <a:gd name="T23" fmla="*/ 21 h 74"/>
                  <a:gd name="T24" fmla="*/ 72 w 102"/>
                  <a:gd name="T25" fmla="*/ 9 h 74"/>
                  <a:gd name="T26" fmla="*/ 79 w 102"/>
                  <a:gd name="T27" fmla="*/ 73 h 74"/>
                  <a:gd name="T28" fmla="*/ 72 w 102"/>
                  <a:gd name="T29" fmla="*/ 69 h 74"/>
                  <a:gd name="T30" fmla="*/ 79 w 102"/>
                  <a:gd name="T31" fmla="*/ 73 h 74"/>
                  <a:gd name="T32" fmla="*/ 79 w 102"/>
                  <a:gd name="T33" fmla="*/ 34 h 74"/>
                  <a:gd name="T34" fmla="*/ 75 w 102"/>
                  <a:gd name="T35" fmla="*/ 45 h 74"/>
                  <a:gd name="T36" fmla="*/ 79 w 102"/>
                  <a:gd name="T37" fmla="*/ 52 h 74"/>
                  <a:gd name="T38" fmla="*/ 72 w 102"/>
                  <a:gd name="T39" fmla="*/ 25 h 74"/>
                  <a:gd name="T40" fmla="*/ 79 w 102"/>
                  <a:gd name="T41" fmla="*/ 31 h 74"/>
                  <a:gd name="T42" fmla="*/ 72 w 102"/>
                  <a:gd name="T43" fmla="*/ 3 h 74"/>
                  <a:gd name="T44" fmla="*/ 71 w 102"/>
                  <a:gd name="T45" fmla="*/ 8 h 74"/>
                  <a:gd name="T46" fmla="*/ 66 w 102"/>
                  <a:gd name="T47" fmla="*/ 2 h 74"/>
                  <a:gd name="T48" fmla="*/ 66 w 102"/>
                  <a:gd name="T49" fmla="*/ 73 h 74"/>
                  <a:gd name="T50" fmla="*/ 67 w 102"/>
                  <a:gd name="T51" fmla="*/ 65 h 74"/>
                  <a:gd name="T52" fmla="*/ 72 w 102"/>
                  <a:gd name="T53" fmla="*/ 74 h 74"/>
                  <a:gd name="T54" fmla="*/ 72 w 102"/>
                  <a:gd name="T55" fmla="*/ 21 h 74"/>
                  <a:gd name="T56" fmla="*/ 72 w 102"/>
                  <a:gd name="T57" fmla="*/ 52 h 74"/>
                  <a:gd name="T58" fmla="*/ 66 w 102"/>
                  <a:gd name="T59" fmla="*/ 57 h 74"/>
                  <a:gd name="T60" fmla="*/ 69 w 102"/>
                  <a:gd name="T61" fmla="*/ 16 h 74"/>
                  <a:gd name="T62" fmla="*/ 22 w 102"/>
                  <a:gd name="T63" fmla="*/ 10 h 74"/>
                  <a:gd name="T64" fmla="*/ 66 w 102"/>
                  <a:gd name="T65" fmla="*/ 5 h 74"/>
                  <a:gd name="T66" fmla="*/ 64 w 102"/>
                  <a:gd name="T67" fmla="*/ 6 h 74"/>
                  <a:gd name="T68" fmla="*/ 66 w 102"/>
                  <a:gd name="T69" fmla="*/ 16 h 74"/>
                  <a:gd name="T70" fmla="*/ 66 w 102"/>
                  <a:gd name="T71" fmla="*/ 64 h 74"/>
                  <a:gd name="T72" fmla="*/ 37 w 102"/>
                  <a:gd name="T73" fmla="*/ 57 h 74"/>
                  <a:gd name="T74" fmla="*/ 22 w 102"/>
                  <a:gd name="T75" fmla="*/ 49 h 74"/>
                  <a:gd name="T76" fmla="*/ 27 w 102"/>
                  <a:gd name="T77" fmla="*/ 48 h 74"/>
                  <a:gd name="T78" fmla="*/ 22 w 102"/>
                  <a:gd name="T79" fmla="*/ 27 h 74"/>
                  <a:gd name="T80" fmla="*/ 2 w 102"/>
                  <a:gd name="T81" fmla="*/ 41 h 74"/>
                  <a:gd name="T82" fmla="*/ 22 w 102"/>
                  <a:gd name="T83" fmla="*/ 10 h 74"/>
                  <a:gd name="T84" fmla="*/ 17 w 102"/>
                  <a:gd name="T85" fmla="*/ 28 h 74"/>
                  <a:gd name="T86" fmla="*/ 22 w 102"/>
                  <a:gd name="T87" fmla="*/ 49 h 74"/>
                  <a:gd name="T88" fmla="*/ 2 w 102"/>
                  <a:gd name="T89" fmla="*/ 4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74">
                    <a:moveTo>
                      <a:pt x="79" y="7"/>
                    </a:moveTo>
                    <a:cubicBezTo>
                      <a:pt x="102" y="22"/>
                      <a:pt x="98" y="62"/>
                      <a:pt x="84" y="71"/>
                    </a:cubicBezTo>
                    <a:cubicBezTo>
                      <a:pt x="82" y="72"/>
                      <a:pt x="80" y="73"/>
                      <a:pt x="79" y="73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3" y="67"/>
                      <a:pt x="85" y="61"/>
                      <a:pt x="83" y="57"/>
                    </a:cubicBezTo>
                    <a:cubicBezTo>
                      <a:pt x="82" y="55"/>
                      <a:pt x="80" y="53"/>
                      <a:pt x="79" y="52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1" y="50"/>
                      <a:pt x="84" y="50"/>
                      <a:pt x="86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90" y="47"/>
                      <a:pt x="92" y="42"/>
                      <a:pt x="90" y="38"/>
                    </a:cubicBezTo>
                    <a:cubicBezTo>
                      <a:pt x="88" y="34"/>
                      <a:pt x="83" y="32"/>
                      <a:pt x="79" y="34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80" y="31"/>
                      <a:pt x="81" y="30"/>
                      <a:pt x="82" y="30"/>
                    </a:cubicBezTo>
                    <a:cubicBezTo>
                      <a:pt x="86" y="28"/>
                      <a:pt x="87" y="24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17"/>
                      <a:pt x="81" y="16"/>
                      <a:pt x="79" y="16"/>
                    </a:cubicBezTo>
                    <a:lnTo>
                      <a:pt x="79" y="7"/>
                    </a:lnTo>
                    <a:close/>
                    <a:moveTo>
                      <a:pt x="72" y="3"/>
                    </a:moveTo>
                    <a:cubicBezTo>
                      <a:pt x="74" y="4"/>
                      <a:pt x="76" y="5"/>
                      <a:pt x="79" y="7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7" y="16"/>
                      <a:pt x="76" y="16"/>
                      <a:pt x="75" y="17"/>
                    </a:cubicBezTo>
                    <a:cubicBezTo>
                      <a:pt x="73" y="17"/>
                      <a:pt x="72" y="19"/>
                      <a:pt x="72" y="21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2"/>
                      <a:pt x="72" y="10"/>
                      <a:pt x="72" y="9"/>
                    </a:cubicBezTo>
                    <a:cubicBezTo>
                      <a:pt x="72" y="3"/>
                      <a:pt x="72" y="3"/>
                      <a:pt x="72" y="3"/>
                    </a:cubicBezTo>
                    <a:close/>
                    <a:moveTo>
                      <a:pt x="79" y="73"/>
                    </a:moveTo>
                    <a:cubicBezTo>
                      <a:pt x="76" y="74"/>
                      <a:pt x="74" y="74"/>
                      <a:pt x="72" y="74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4" y="70"/>
                      <a:pt x="76" y="70"/>
                      <a:pt x="79" y="69"/>
                    </a:cubicBezTo>
                    <a:cubicBezTo>
                      <a:pt x="79" y="73"/>
                      <a:pt x="79" y="73"/>
                      <a:pt x="79" y="73"/>
                    </a:cubicBezTo>
                    <a:close/>
                    <a:moveTo>
                      <a:pt x="79" y="31"/>
                    </a:moveTo>
                    <a:cubicBezTo>
                      <a:pt x="79" y="34"/>
                      <a:pt x="79" y="34"/>
                      <a:pt x="79" y="34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4" y="36"/>
                      <a:pt x="73" y="41"/>
                      <a:pt x="75" y="45"/>
                    </a:cubicBezTo>
                    <a:cubicBezTo>
                      <a:pt x="76" y="47"/>
                      <a:pt x="77" y="48"/>
                      <a:pt x="79" y="49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6" y="51"/>
                      <a:pt x="74" y="51"/>
                      <a:pt x="72" y="52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3" y="29"/>
                      <a:pt x="76" y="31"/>
                      <a:pt x="79" y="31"/>
                    </a:cubicBezTo>
                    <a:close/>
                    <a:moveTo>
                      <a:pt x="66" y="2"/>
                    </a:moveTo>
                    <a:cubicBezTo>
                      <a:pt x="68" y="2"/>
                      <a:pt x="70" y="3"/>
                      <a:pt x="72" y="3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1" y="9"/>
                      <a:pt x="71" y="9"/>
                      <a:pt x="71" y="8"/>
                    </a:cubicBezTo>
                    <a:cubicBezTo>
                      <a:pt x="70" y="7"/>
                      <a:pt x="68" y="5"/>
                      <a:pt x="66" y="5"/>
                    </a:cubicBezTo>
                    <a:cubicBezTo>
                      <a:pt x="66" y="2"/>
                      <a:pt x="66" y="2"/>
                      <a:pt x="66" y="2"/>
                    </a:cubicBezTo>
                    <a:close/>
                    <a:moveTo>
                      <a:pt x="72" y="74"/>
                    </a:moveTo>
                    <a:cubicBezTo>
                      <a:pt x="70" y="74"/>
                      <a:pt x="68" y="73"/>
                      <a:pt x="66" y="73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6" y="64"/>
                      <a:pt x="67" y="64"/>
                      <a:pt x="67" y="65"/>
                    </a:cubicBezTo>
                    <a:cubicBezTo>
                      <a:pt x="68" y="67"/>
                      <a:pt x="70" y="68"/>
                      <a:pt x="72" y="69"/>
                    </a:cubicBezTo>
                    <a:cubicBezTo>
                      <a:pt x="72" y="74"/>
                      <a:pt x="72" y="74"/>
                      <a:pt x="72" y="74"/>
                    </a:cubicBezTo>
                    <a:close/>
                    <a:moveTo>
                      <a:pt x="72" y="13"/>
                    </a:move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2"/>
                      <a:pt x="71" y="24"/>
                      <a:pt x="72" y="25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69" y="54"/>
                      <a:pt x="67" y="55"/>
                      <a:pt x="66" y="57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70" y="15"/>
                      <a:pt x="71" y="14"/>
                      <a:pt x="72" y="13"/>
                    </a:cubicBezTo>
                    <a:close/>
                    <a:moveTo>
                      <a:pt x="22" y="10"/>
                    </a:moveTo>
                    <a:cubicBezTo>
                      <a:pt x="41" y="2"/>
                      <a:pt x="55" y="0"/>
                      <a:pt x="66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5"/>
                      <a:pt x="65" y="6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1" y="7"/>
                      <a:pt x="60" y="11"/>
                      <a:pt x="61" y="13"/>
                    </a:cubicBezTo>
                    <a:cubicBezTo>
                      <a:pt x="62" y="15"/>
                      <a:pt x="64" y="16"/>
                      <a:pt x="66" y="1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9"/>
                      <a:pt x="66" y="62"/>
                      <a:pt x="66" y="64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56" y="68"/>
                      <a:pt x="48" y="56"/>
                      <a:pt x="37" y="57"/>
                    </a:cubicBezTo>
                    <a:cubicBezTo>
                      <a:pt x="32" y="57"/>
                      <a:pt x="27" y="58"/>
                      <a:pt x="22" y="5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4" y="49"/>
                      <a:pt x="25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2" y="45"/>
                      <a:pt x="34" y="38"/>
                      <a:pt x="32" y="33"/>
                    </a:cubicBezTo>
                    <a:cubicBezTo>
                      <a:pt x="30" y="29"/>
                      <a:pt x="26" y="27"/>
                      <a:pt x="22" y="27"/>
                    </a:cubicBezTo>
                    <a:lnTo>
                      <a:pt x="22" y="10"/>
                    </a:lnTo>
                    <a:close/>
                    <a:moveTo>
                      <a:pt x="2" y="41"/>
                    </a:moveTo>
                    <a:cubicBezTo>
                      <a:pt x="0" y="23"/>
                      <a:pt x="18" y="12"/>
                      <a:pt x="18" y="12"/>
                    </a:cubicBezTo>
                    <a:cubicBezTo>
                      <a:pt x="20" y="12"/>
                      <a:pt x="21" y="11"/>
                      <a:pt x="22" y="1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7"/>
                      <a:pt x="19" y="27"/>
                      <a:pt x="17" y="28"/>
                    </a:cubicBezTo>
                    <a:cubicBezTo>
                      <a:pt x="12" y="31"/>
                      <a:pt x="9" y="37"/>
                      <a:pt x="12" y="43"/>
                    </a:cubicBezTo>
                    <a:cubicBezTo>
                      <a:pt x="14" y="47"/>
                      <a:pt x="18" y="49"/>
                      <a:pt x="22" y="49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2" y="57"/>
                      <a:pt x="4" y="53"/>
                      <a:pt x="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90"/>
              <p:cNvSpPr/>
              <p:nvPr/>
            </p:nvSpPr>
            <p:spPr bwMode="auto">
              <a:xfrm>
                <a:off x="8906" y="3571"/>
                <a:ext cx="244" cy="315"/>
              </a:xfrm>
              <a:custGeom>
                <a:avLst/>
                <a:gdLst>
                  <a:gd name="T0" fmla="*/ 0 w 95"/>
                  <a:gd name="T1" fmla="*/ 21 h 123"/>
                  <a:gd name="T2" fmla="*/ 4 w 95"/>
                  <a:gd name="T3" fmla="*/ 19 h 123"/>
                  <a:gd name="T4" fmla="*/ 59 w 95"/>
                  <a:gd name="T5" fmla="*/ 109 h 123"/>
                  <a:gd name="T6" fmla="*/ 79 w 95"/>
                  <a:gd name="T7" fmla="*/ 112 h 123"/>
                  <a:gd name="T8" fmla="*/ 85 w 95"/>
                  <a:gd name="T9" fmla="*/ 93 h 123"/>
                  <a:gd name="T10" fmla="*/ 29 w 95"/>
                  <a:gd name="T11" fmla="*/ 3 h 123"/>
                  <a:gd name="T12" fmla="*/ 34 w 95"/>
                  <a:gd name="T13" fmla="*/ 0 h 123"/>
                  <a:gd name="T14" fmla="*/ 90 w 95"/>
                  <a:gd name="T15" fmla="*/ 91 h 123"/>
                  <a:gd name="T16" fmla="*/ 82 w 95"/>
                  <a:gd name="T17" fmla="*/ 117 h 123"/>
                  <a:gd name="T18" fmla="*/ 56 w 95"/>
                  <a:gd name="T19" fmla="*/ 112 h 123"/>
                  <a:gd name="T20" fmla="*/ 0 w 95"/>
                  <a:gd name="T21" fmla="*/ 2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3">
                    <a:moveTo>
                      <a:pt x="0" y="21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59" y="109"/>
                      <a:pt x="59" y="109"/>
                      <a:pt x="59" y="109"/>
                    </a:cubicBezTo>
                    <a:cubicBezTo>
                      <a:pt x="63" y="115"/>
                      <a:pt x="72" y="117"/>
                      <a:pt x="79" y="112"/>
                    </a:cubicBezTo>
                    <a:cubicBezTo>
                      <a:pt x="87" y="108"/>
                      <a:pt x="89" y="99"/>
                      <a:pt x="85" y="9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5" y="100"/>
                      <a:pt x="92" y="111"/>
                      <a:pt x="82" y="117"/>
                    </a:cubicBezTo>
                    <a:cubicBezTo>
                      <a:pt x="73" y="123"/>
                      <a:pt x="61" y="121"/>
                      <a:pt x="56" y="112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91"/>
              <p:cNvSpPr/>
              <p:nvPr/>
            </p:nvSpPr>
            <p:spPr bwMode="auto">
              <a:xfrm>
                <a:off x="8891" y="3560"/>
                <a:ext cx="120" cy="83"/>
              </a:xfrm>
              <a:custGeom>
                <a:avLst/>
                <a:gdLst>
                  <a:gd name="T0" fmla="*/ 1 w 47"/>
                  <a:gd name="T1" fmla="*/ 30 h 32"/>
                  <a:gd name="T2" fmla="*/ 6 w 47"/>
                  <a:gd name="T3" fmla="*/ 31 h 32"/>
                  <a:gd name="T4" fmla="*/ 44 w 47"/>
                  <a:gd name="T5" fmla="*/ 7 h 32"/>
                  <a:gd name="T6" fmla="*/ 46 w 47"/>
                  <a:gd name="T7" fmla="*/ 2 h 32"/>
                  <a:gd name="T8" fmla="*/ 41 w 47"/>
                  <a:gd name="T9" fmla="*/ 1 h 32"/>
                  <a:gd name="T10" fmla="*/ 2 w 47"/>
                  <a:gd name="T11" fmla="*/ 25 h 32"/>
                  <a:gd name="T12" fmla="*/ 1 w 47"/>
                  <a:gd name="T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32">
                    <a:moveTo>
                      <a:pt x="1" y="30"/>
                    </a:moveTo>
                    <a:cubicBezTo>
                      <a:pt x="2" y="32"/>
                      <a:pt x="4" y="32"/>
                      <a:pt x="6" y="31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6" y="6"/>
                      <a:pt x="47" y="4"/>
                      <a:pt x="46" y="2"/>
                    </a:cubicBezTo>
                    <a:cubicBezTo>
                      <a:pt x="45" y="1"/>
                      <a:pt x="42" y="0"/>
                      <a:pt x="41" y="1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0" y="28"/>
                      <a:pt x="1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92"/>
              <p:cNvSpPr/>
              <p:nvPr/>
            </p:nvSpPr>
            <p:spPr bwMode="auto">
              <a:xfrm>
                <a:off x="8940" y="3627"/>
                <a:ext cx="165" cy="227"/>
              </a:xfrm>
              <a:custGeom>
                <a:avLst/>
                <a:gdLst>
                  <a:gd name="T0" fmla="*/ 0 w 64"/>
                  <a:gd name="T1" fmla="*/ 3 h 88"/>
                  <a:gd name="T2" fmla="*/ 5 w 64"/>
                  <a:gd name="T3" fmla="*/ 0 h 88"/>
                  <a:gd name="T4" fmla="*/ 55 w 64"/>
                  <a:gd name="T5" fmla="*/ 80 h 88"/>
                  <a:gd name="T6" fmla="*/ 64 w 64"/>
                  <a:gd name="T7" fmla="*/ 85 h 88"/>
                  <a:gd name="T8" fmla="*/ 63 w 64"/>
                  <a:gd name="T9" fmla="*/ 85 h 88"/>
                  <a:gd name="T10" fmla="*/ 49 w 64"/>
                  <a:gd name="T11" fmla="*/ 82 h 88"/>
                  <a:gd name="T12" fmla="*/ 0 w 64"/>
                  <a:gd name="T13" fmla="*/ 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88">
                    <a:moveTo>
                      <a:pt x="0" y="3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7" y="83"/>
                      <a:pt x="60" y="85"/>
                      <a:pt x="64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58" y="88"/>
                      <a:pt x="52" y="87"/>
                      <a:pt x="49" y="82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93"/>
              <p:cNvSpPr>
                <a:spLocks noEditPoints="1"/>
              </p:cNvSpPr>
              <p:nvPr/>
            </p:nvSpPr>
            <p:spPr bwMode="auto">
              <a:xfrm>
                <a:off x="10513" y="5521"/>
                <a:ext cx="259" cy="283"/>
              </a:xfrm>
              <a:custGeom>
                <a:avLst/>
                <a:gdLst>
                  <a:gd name="T0" fmla="*/ 78 w 101"/>
                  <a:gd name="T1" fmla="*/ 51 h 110"/>
                  <a:gd name="T2" fmla="*/ 75 w 101"/>
                  <a:gd name="T3" fmla="*/ 63 h 110"/>
                  <a:gd name="T4" fmla="*/ 75 w 101"/>
                  <a:gd name="T5" fmla="*/ 73 h 110"/>
                  <a:gd name="T6" fmla="*/ 77 w 101"/>
                  <a:gd name="T7" fmla="*/ 74 h 110"/>
                  <a:gd name="T8" fmla="*/ 86 w 101"/>
                  <a:gd name="T9" fmla="*/ 86 h 110"/>
                  <a:gd name="T10" fmla="*/ 75 w 101"/>
                  <a:gd name="T11" fmla="*/ 80 h 110"/>
                  <a:gd name="T12" fmla="*/ 75 w 101"/>
                  <a:gd name="T13" fmla="*/ 22 h 110"/>
                  <a:gd name="T14" fmla="*/ 86 w 101"/>
                  <a:gd name="T15" fmla="*/ 15 h 110"/>
                  <a:gd name="T16" fmla="*/ 77 w 101"/>
                  <a:gd name="T17" fmla="*/ 28 h 110"/>
                  <a:gd name="T18" fmla="*/ 75 w 101"/>
                  <a:gd name="T19" fmla="*/ 28 h 110"/>
                  <a:gd name="T20" fmla="*/ 98 w 101"/>
                  <a:gd name="T21" fmla="*/ 48 h 110"/>
                  <a:gd name="T22" fmla="*/ 83 w 101"/>
                  <a:gd name="T23" fmla="*/ 51 h 110"/>
                  <a:gd name="T24" fmla="*/ 98 w 101"/>
                  <a:gd name="T25" fmla="*/ 53 h 110"/>
                  <a:gd name="T26" fmla="*/ 98 w 101"/>
                  <a:gd name="T27" fmla="*/ 48 h 110"/>
                  <a:gd name="T28" fmla="*/ 52 w 101"/>
                  <a:gd name="T29" fmla="*/ 110 h 110"/>
                  <a:gd name="T30" fmla="*/ 66 w 101"/>
                  <a:gd name="T31" fmla="*/ 74 h 110"/>
                  <a:gd name="T32" fmla="*/ 75 w 101"/>
                  <a:gd name="T33" fmla="*/ 39 h 110"/>
                  <a:gd name="T34" fmla="*/ 50 w 101"/>
                  <a:gd name="T35" fmla="*/ 29 h 110"/>
                  <a:gd name="T36" fmla="*/ 72 w 101"/>
                  <a:gd name="T37" fmla="*/ 51 h 110"/>
                  <a:gd name="T38" fmla="*/ 62 w 101"/>
                  <a:gd name="T39" fmla="*/ 70 h 110"/>
                  <a:gd name="T40" fmla="*/ 60 w 101"/>
                  <a:gd name="T41" fmla="*/ 85 h 110"/>
                  <a:gd name="T42" fmla="*/ 50 w 101"/>
                  <a:gd name="T43" fmla="*/ 110 h 110"/>
                  <a:gd name="T44" fmla="*/ 75 w 101"/>
                  <a:gd name="T45" fmla="*/ 28 h 110"/>
                  <a:gd name="T46" fmla="*/ 74 w 101"/>
                  <a:gd name="T47" fmla="*/ 24 h 110"/>
                  <a:gd name="T48" fmla="*/ 75 w 101"/>
                  <a:gd name="T49" fmla="*/ 73 h 110"/>
                  <a:gd name="T50" fmla="*/ 74 w 101"/>
                  <a:gd name="T51" fmla="*/ 78 h 110"/>
                  <a:gd name="T52" fmla="*/ 75 w 101"/>
                  <a:gd name="T53" fmla="*/ 73 h 110"/>
                  <a:gd name="T54" fmla="*/ 50 w 101"/>
                  <a:gd name="T55" fmla="*/ 0 h 110"/>
                  <a:gd name="T56" fmla="*/ 53 w 101"/>
                  <a:gd name="T57" fmla="*/ 3 h 110"/>
                  <a:gd name="T58" fmla="*/ 50 w 101"/>
                  <a:gd name="T59" fmla="*/ 18 h 110"/>
                  <a:gd name="T60" fmla="*/ 50 w 101"/>
                  <a:gd name="T61" fmla="*/ 23 h 110"/>
                  <a:gd name="T62" fmla="*/ 25 w 101"/>
                  <a:gd name="T63" fmla="*/ 63 h 110"/>
                  <a:gd name="T64" fmla="*/ 35 w 101"/>
                  <a:gd name="T65" fmla="*/ 96 h 110"/>
                  <a:gd name="T66" fmla="*/ 50 w 101"/>
                  <a:gd name="T67" fmla="*/ 110 h 110"/>
                  <a:gd name="T68" fmla="*/ 41 w 101"/>
                  <a:gd name="T69" fmla="*/ 85 h 110"/>
                  <a:gd name="T70" fmla="*/ 39 w 101"/>
                  <a:gd name="T71" fmla="*/ 70 h 110"/>
                  <a:gd name="T72" fmla="*/ 34 w 101"/>
                  <a:gd name="T73" fmla="*/ 35 h 110"/>
                  <a:gd name="T74" fmla="*/ 50 w 101"/>
                  <a:gd name="T75" fmla="*/ 23 h 110"/>
                  <a:gd name="T76" fmla="*/ 50 w 101"/>
                  <a:gd name="T77" fmla="*/ 18 h 110"/>
                  <a:gd name="T78" fmla="*/ 48 w 101"/>
                  <a:gd name="T79" fmla="*/ 3 h 110"/>
                  <a:gd name="T80" fmla="*/ 25 w 101"/>
                  <a:gd name="T81" fmla="*/ 80 h 110"/>
                  <a:gd name="T82" fmla="*/ 27 w 101"/>
                  <a:gd name="T83" fmla="*/ 74 h 110"/>
                  <a:gd name="T84" fmla="*/ 25 w 101"/>
                  <a:gd name="T85" fmla="*/ 80 h 110"/>
                  <a:gd name="T86" fmla="*/ 25 w 101"/>
                  <a:gd name="T87" fmla="*/ 22 h 110"/>
                  <a:gd name="T88" fmla="*/ 27 w 101"/>
                  <a:gd name="T89" fmla="*/ 28 h 110"/>
                  <a:gd name="T90" fmla="*/ 25 w 101"/>
                  <a:gd name="T91" fmla="*/ 39 h 110"/>
                  <a:gd name="T92" fmla="*/ 25 w 101"/>
                  <a:gd name="T93" fmla="*/ 63 h 110"/>
                  <a:gd name="T94" fmla="*/ 25 w 101"/>
                  <a:gd name="T95" fmla="*/ 22 h 110"/>
                  <a:gd name="T96" fmla="*/ 23 w 101"/>
                  <a:gd name="T97" fmla="*/ 28 h 110"/>
                  <a:gd name="T98" fmla="*/ 15 w 101"/>
                  <a:gd name="T99" fmla="*/ 19 h 110"/>
                  <a:gd name="T100" fmla="*/ 18 w 101"/>
                  <a:gd name="T101" fmla="*/ 15 h 110"/>
                  <a:gd name="T102" fmla="*/ 25 w 101"/>
                  <a:gd name="T103" fmla="*/ 73 h 110"/>
                  <a:gd name="T104" fmla="*/ 18 w 101"/>
                  <a:gd name="T105" fmla="*/ 86 h 110"/>
                  <a:gd name="T106" fmla="*/ 15 w 101"/>
                  <a:gd name="T107" fmla="*/ 83 h 110"/>
                  <a:gd name="T108" fmla="*/ 23 w 101"/>
                  <a:gd name="T109" fmla="*/ 74 h 110"/>
                  <a:gd name="T110" fmla="*/ 18 w 101"/>
                  <a:gd name="T111" fmla="*/ 51 h 110"/>
                  <a:gd name="T112" fmla="*/ 15 w 101"/>
                  <a:gd name="T113" fmla="*/ 48 h 110"/>
                  <a:gd name="T114" fmla="*/ 0 w 101"/>
                  <a:gd name="T115" fmla="*/ 51 h 110"/>
                  <a:gd name="T116" fmla="*/ 15 w 101"/>
                  <a:gd name="T117" fmla="*/ 5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" h="110">
                    <a:moveTo>
                      <a:pt x="75" y="63"/>
                    </a:moveTo>
                    <a:cubicBezTo>
                      <a:pt x="77" y="59"/>
                      <a:pt x="78" y="55"/>
                      <a:pt x="78" y="51"/>
                    </a:cubicBezTo>
                    <a:cubicBezTo>
                      <a:pt x="78" y="47"/>
                      <a:pt x="77" y="43"/>
                      <a:pt x="75" y="39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75" y="80"/>
                    </a:moveTo>
                    <a:cubicBezTo>
                      <a:pt x="75" y="73"/>
                      <a:pt x="75" y="73"/>
                      <a:pt x="75" y="73"/>
                    </a:cubicBezTo>
                    <a:cubicBezTo>
                      <a:pt x="76" y="73"/>
                      <a:pt x="77" y="73"/>
                      <a:pt x="77" y="74"/>
                    </a:cubicBezTo>
                    <a:cubicBezTo>
                      <a:pt x="77" y="74"/>
                      <a:pt x="77" y="74"/>
                      <a:pt x="77" y="74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7" y="84"/>
                      <a:pt x="87" y="85"/>
                      <a:pt x="86" y="86"/>
                    </a:cubicBezTo>
                    <a:cubicBezTo>
                      <a:pt x="85" y="87"/>
                      <a:pt x="83" y="87"/>
                      <a:pt x="82" y="86"/>
                    </a:cubicBezTo>
                    <a:cubicBezTo>
                      <a:pt x="75" y="80"/>
                      <a:pt x="75" y="80"/>
                      <a:pt x="75" y="80"/>
                    </a:cubicBezTo>
                    <a:close/>
                    <a:moveTo>
                      <a:pt x="75" y="28"/>
                    </a:moveTo>
                    <a:cubicBezTo>
                      <a:pt x="75" y="22"/>
                      <a:pt x="75" y="22"/>
                      <a:pt x="75" y="22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3" y="14"/>
                      <a:pt x="85" y="14"/>
                      <a:pt x="86" y="15"/>
                    </a:cubicBezTo>
                    <a:cubicBezTo>
                      <a:pt x="87" y="16"/>
                      <a:pt x="87" y="18"/>
                      <a:pt x="86" y="1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6" y="28"/>
                      <a:pt x="75" y="28"/>
                    </a:cubicBezTo>
                    <a:close/>
                    <a:moveTo>
                      <a:pt x="98" y="48"/>
                    </a:moveTo>
                    <a:cubicBezTo>
                      <a:pt x="98" y="48"/>
                      <a:pt x="98" y="48"/>
                      <a:pt x="98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4" y="48"/>
                      <a:pt x="83" y="49"/>
                      <a:pt x="83" y="51"/>
                    </a:cubicBezTo>
                    <a:cubicBezTo>
                      <a:pt x="83" y="52"/>
                      <a:pt x="84" y="53"/>
                      <a:pt x="86" y="53"/>
                    </a:cubicBezTo>
                    <a:cubicBezTo>
                      <a:pt x="98" y="53"/>
                      <a:pt x="98" y="53"/>
                      <a:pt x="98" y="53"/>
                    </a:cubicBezTo>
                    <a:cubicBezTo>
                      <a:pt x="100" y="53"/>
                      <a:pt x="101" y="52"/>
                      <a:pt x="101" y="51"/>
                    </a:cubicBezTo>
                    <a:cubicBezTo>
                      <a:pt x="101" y="49"/>
                      <a:pt x="100" y="48"/>
                      <a:pt x="98" y="48"/>
                    </a:cubicBezTo>
                    <a:close/>
                    <a:moveTo>
                      <a:pt x="50" y="110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60" y="110"/>
                      <a:pt x="66" y="104"/>
                      <a:pt x="66" y="96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70" y="71"/>
                      <a:pt x="73" y="67"/>
                      <a:pt x="75" y="63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71" y="29"/>
                      <a:pt x="61" y="23"/>
                      <a:pt x="50" y="23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6" y="29"/>
                      <a:pt x="62" y="31"/>
                      <a:pt x="66" y="35"/>
                    </a:cubicBezTo>
                    <a:cubicBezTo>
                      <a:pt x="70" y="39"/>
                      <a:pt x="72" y="45"/>
                      <a:pt x="72" y="51"/>
                    </a:cubicBezTo>
                    <a:cubicBezTo>
                      <a:pt x="72" y="59"/>
                      <a:pt x="68" y="66"/>
                      <a:pt x="62" y="70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1" y="70"/>
                      <a:pt x="60" y="71"/>
                      <a:pt x="60" y="72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110"/>
                      <a:pt x="50" y="110"/>
                      <a:pt x="50" y="110"/>
                    </a:cubicBezTo>
                    <a:close/>
                    <a:moveTo>
                      <a:pt x="75" y="22"/>
                    </a:move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8"/>
                      <a:pt x="74" y="28"/>
                      <a:pt x="74" y="28"/>
                    </a:cubicBezTo>
                    <a:cubicBezTo>
                      <a:pt x="72" y="27"/>
                      <a:pt x="72" y="25"/>
                      <a:pt x="74" y="24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75" y="73"/>
                    </a:move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2" y="77"/>
                      <a:pt x="72" y="75"/>
                      <a:pt x="74" y="74"/>
                    </a:cubicBezTo>
                    <a:cubicBezTo>
                      <a:pt x="74" y="73"/>
                      <a:pt x="75" y="73"/>
                      <a:pt x="75" y="73"/>
                    </a:cubicBezTo>
                    <a:close/>
                    <a:moveTo>
                      <a:pt x="50" y="18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3" y="2"/>
                      <a:pt x="53" y="3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7"/>
                      <a:pt x="52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lose/>
                    <a:moveTo>
                      <a:pt x="50" y="23"/>
                    </a:moveTo>
                    <a:cubicBezTo>
                      <a:pt x="39" y="23"/>
                      <a:pt x="30" y="29"/>
                      <a:pt x="25" y="39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8"/>
                      <a:pt x="31" y="71"/>
                      <a:pt x="35" y="74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104"/>
                      <a:pt x="41" y="110"/>
                      <a:pt x="49" y="110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1"/>
                      <a:pt x="40" y="71"/>
                      <a:pt x="39" y="70"/>
                    </a:cubicBezTo>
                    <a:cubicBezTo>
                      <a:pt x="33" y="66"/>
                      <a:pt x="28" y="59"/>
                      <a:pt x="28" y="51"/>
                    </a:cubicBezTo>
                    <a:cubicBezTo>
                      <a:pt x="28" y="45"/>
                      <a:pt x="30" y="39"/>
                      <a:pt x="34" y="35"/>
                    </a:cubicBezTo>
                    <a:cubicBezTo>
                      <a:pt x="39" y="31"/>
                      <a:pt x="44" y="29"/>
                      <a:pt x="50" y="29"/>
                    </a:cubicBezTo>
                    <a:cubicBezTo>
                      <a:pt x="50" y="23"/>
                      <a:pt x="50" y="23"/>
                      <a:pt x="50" y="23"/>
                    </a:cubicBezTo>
                    <a:close/>
                    <a:moveTo>
                      <a:pt x="50" y="0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9" y="18"/>
                      <a:pt x="48" y="17"/>
                      <a:pt x="48" y="15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9" y="1"/>
                      <a:pt x="50" y="0"/>
                    </a:cubicBezTo>
                    <a:close/>
                    <a:moveTo>
                      <a:pt x="25" y="80"/>
                    </a:moveTo>
                    <a:cubicBezTo>
                      <a:pt x="25" y="73"/>
                      <a:pt x="25" y="73"/>
                      <a:pt x="25" y="73"/>
                    </a:cubicBezTo>
                    <a:cubicBezTo>
                      <a:pt x="26" y="73"/>
                      <a:pt x="27" y="73"/>
                      <a:pt x="27" y="74"/>
                    </a:cubicBezTo>
                    <a:cubicBezTo>
                      <a:pt x="28" y="75"/>
                      <a:pt x="28" y="77"/>
                      <a:pt x="27" y="78"/>
                    </a:cubicBezTo>
                    <a:cubicBezTo>
                      <a:pt x="25" y="80"/>
                      <a:pt x="25" y="80"/>
                      <a:pt x="25" y="80"/>
                    </a:cubicBezTo>
                    <a:close/>
                    <a:moveTo>
                      <a:pt x="25" y="28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5"/>
                      <a:pt x="28" y="27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lose/>
                    <a:moveTo>
                      <a:pt x="25" y="39"/>
                    </a:moveTo>
                    <a:cubicBezTo>
                      <a:pt x="23" y="42"/>
                      <a:pt x="22" y="46"/>
                      <a:pt x="22" y="51"/>
                    </a:cubicBezTo>
                    <a:cubicBezTo>
                      <a:pt x="22" y="55"/>
                      <a:pt x="23" y="59"/>
                      <a:pt x="25" y="63"/>
                    </a:cubicBezTo>
                    <a:cubicBezTo>
                      <a:pt x="25" y="39"/>
                      <a:pt x="25" y="39"/>
                      <a:pt x="25" y="39"/>
                    </a:cubicBezTo>
                    <a:close/>
                    <a:moveTo>
                      <a:pt x="25" y="22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8"/>
                      <a:pt x="14" y="16"/>
                      <a:pt x="15" y="15"/>
                    </a:cubicBezTo>
                    <a:cubicBezTo>
                      <a:pt x="16" y="14"/>
                      <a:pt x="17" y="14"/>
                      <a:pt x="18" y="15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5" y="73"/>
                    </a:moveTo>
                    <a:cubicBezTo>
                      <a:pt x="25" y="80"/>
                      <a:pt x="25" y="80"/>
                      <a:pt x="25" y="80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7"/>
                      <a:pt x="16" y="87"/>
                      <a:pt x="15" y="86"/>
                    </a:cubicBezTo>
                    <a:cubicBezTo>
                      <a:pt x="14" y="85"/>
                      <a:pt x="14" y="84"/>
                      <a:pt x="15" y="83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4" y="74"/>
                      <a:pt x="25" y="73"/>
                      <a:pt x="25" y="73"/>
                    </a:cubicBezTo>
                    <a:close/>
                    <a:moveTo>
                      <a:pt x="18" y="51"/>
                    </a:move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49"/>
                      <a:pt x="16" y="48"/>
                      <a:pt x="15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" y="48"/>
                      <a:pt x="0" y="49"/>
                      <a:pt x="0" y="51"/>
                    </a:cubicBezTo>
                    <a:cubicBezTo>
                      <a:pt x="0" y="52"/>
                      <a:pt x="1" y="53"/>
                      <a:pt x="3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8" y="52"/>
                      <a:pt x="1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94"/>
              <p:cNvSpPr/>
              <p:nvPr/>
            </p:nvSpPr>
            <p:spPr bwMode="auto">
              <a:xfrm>
                <a:off x="10200" y="3656"/>
                <a:ext cx="75" cy="71"/>
              </a:xfrm>
              <a:custGeom>
                <a:avLst/>
                <a:gdLst>
                  <a:gd name="T0" fmla="*/ 28 w 29"/>
                  <a:gd name="T1" fmla="*/ 16 h 28"/>
                  <a:gd name="T2" fmla="*/ 12 w 29"/>
                  <a:gd name="T3" fmla="*/ 27 h 28"/>
                  <a:gd name="T4" fmla="*/ 1 w 29"/>
                  <a:gd name="T5" fmla="*/ 12 h 28"/>
                  <a:gd name="T6" fmla="*/ 17 w 29"/>
                  <a:gd name="T7" fmla="*/ 1 h 28"/>
                  <a:gd name="T8" fmla="*/ 28 w 29"/>
                  <a:gd name="T9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8" y="16"/>
                    </a:moveTo>
                    <a:cubicBezTo>
                      <a:pt x="26" y="23"/>
                      <a:pt x="19" y="28"/>
                      <a:pt x="12" y="27"/>
                    </a:cubicBezTo>
                    <a:cubicBezTo>
                      <a:pt x="5" y="26"/>
                      <a:pt x="0" y="19"/>
                      <a:pt x="1" y="12"/>
                    </a:cubicBezTo>
                    <a:cubicBezTo>
                      <a:pt x="3" y="4"/>
                      <a:pt x="10" y="0"/>
                      <a:pt x="17" y="1"/>
                    </a:cubicBezTo>
                    <a:cubicBezTo>
                      <a:pt x="24" y="2"/>
                      <a:pt x="29" y="9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95"/>
              <p:cNvSpPr/>
              <p:nvPr/>
            </p:nvSpPr>
            <p:spPr bwMode="auto">
              <a:xfrm>
                <a:off x="10183" y="3440"/>
                <a:ext cx="69" cy="233"/>
              </a:xfrm>
              <a:custGeom>
                <a:avLst/>
                <a:gdLst>
                  <a:gd name="T0" fmla="*/ 27 w 27"/>
                  <a:gd name="T1" fmla="*/ 90 h 91"/>
                  <a:gd name="T2" fmla="*/ 12 w 27"/>
                  <a:gd name="T3" fmla="*/ 14 h 91"/>
                  <a:gd name="T4" fmla="*/ 1 w 27"/>
                  <a:gd name="T5" fmla="*/ 0 h 91"/>
                  <a:gd name="T6" fmla="*/ 17 w 27"/>
                  <a:gd name="T7" fmla="*/ 91 h 91"/>
                  <a:gd name="T8" fmla="*/ 27 w 27"/>
                  <a:gd name="T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1">
                    <a:moveTo>
                      <a:pt x="27" y="90"/>
                    </a:moveTo>
                    <a:cubicBezTo>
                      <a:pt x="27" y="90"/>
                      <a:pt x="12" y="14"/>
                      <a:pt x="12" y="14"/>
                    </a:cubicBezTo>
                    <a:cubicBezTo>
                      <a:pt x="12" y="14"/>
                      <a:pt x="3" y="0"/>
                      <a:pt x="1" y="0"/>
                    </a:cubicBezTo>
                    <a:cubicBezTo>
                      <a:pt x="0" y="0"/>
                      <a:pt x="17" y="91"/>
                      <a:pt x="17" y="91"/>
                    </a:cubicBezTo>
                    <a:lnTo>
                      <a:pt x="27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96"/>
              <p:cNvSpPr/>
              <p:nvPr/>
            </p:nvSpPr>
            <p:spPr bwMode="auto">
              <a:xfrm>
                <a:off x="10231" y="3477"/>
                <a:ext cx="150" cy="201"/>
              </a:xfrm>
              <a:custGeom>
                <a:avLst/>
                <a:gdLst>
                  <a:gd name="T0" fmla="*/ 1 w 80"/>
                  <a:gd name="T1" fmla="*/ 99 h 107"/>
                  <a:gd name="T2" fmla="*/ 60 w 80"/>
                  <a:gd name="T3" fmla="*/ 13 h 107"/>
                  <a:gd name="T4" fmla="*/ 80 w 80"/>
                  <a:gd name="T5" fmla="*/ 0 h 107"/>
                  <a:gd name="T6" fmla="*/ 71 w 80"/>
                  <a:gd name="T7" fmla="*/ 21 h 107"/>
                  <a:gd name="T8" fmla="*/ 12 w 80"/>
                  <a:gd name="T9" fmla="*/ 107 h 107"/>
                  <a:gd name="T10" fmla="*/ 0 w 80"/>
                  <a:gd name="T11" fmla="*/ 100 h 107"/>
                  <a:gd name="T12" fmla="*/ 1 w 80"/>
                  <a:gd name="T13" fmla="*/ 9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07">
                    <a:moveTo>
                      <a:pt x="1" y="99"/>
                    </a:moveTo>
                    <a:lnTo>
                      <a:pt x="60" y="13"/>
                    </a:lnTo>
                    <a:lnTo>
                      <a:pt x="80" y="0"/>
                    </a:lnTo>
                    <a:lnTo>
                      <a:pt x="71" y="21"/>
                    </a:lnTo>
                    <a:lnTo>
                      <a:pt x="12" y="107"/>
                    </a:lnTo>
                    <a:lnTo>
                      <a:pt x="0" y="100"/>
                    </a:lnTo>
                    <a:lnTo>
                      <a:pt x="1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97"/>
              <p:cNvSpPr/>
              <p:nvPr/>
            </p:nvSpPr>
            <p:spPr bwMode="auto">
              <a:xfrm>
                <a:off x="10218" y="3710"/>
                <a:ext cx="19" cy="38"/>
              </a:xfrm>
              <a:custGeom>
                <a:avLst/>
                <a:gdLst>
                  <a:gd name="T0" fmla="*/ 2 w 7"/>
                  <a:gd name="T1" fmla="*/ 3 h 15"/>
                  <a:gd name="T2" fmla="*/ 5 w 7"/>
                  <a:gd name="T3" fmla="*/ 1 h 15"/>
                  <a:gd name="T4" fmla="*/ 7 w 7"/>
                  <a:gd name="T5" fmla="*/ 3 h 15"/>
                  <a:gd name="T6" fmla="*/ 5 w 7"/>
                  <a:gd name="T7" fmla="*/ 13 h 15"/>
                  <a:gd name="T8" fmla="*/ 3 w 7"/>
                  <a:gd name="T9" fmla="*/ 15 h 15"/>
                  <a:gd name="T10" fmla="*/ 1 w 7"/>
                  <a:gd name="T11" fmla="*/ 12 h 15"/>
                  <a:gd name="T12" fmla="*/ 2 w 7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5">
                    <a:moveTo>
                      <a:pt x="2" y="3"/>
                    </a:moveTo>
                    <a:cubicBezTo>
                      <a:pt x="3" y="1"/>
                      <a:pt x="4" y="0"/>
                      <a:pt x="5" y="1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4" y="15"/>
                      <a:pt x="3" y="15"/>
                    </a:cubicBezTo>
                    <a:cubicBezTo>
                      <a:pt x="1" y="15"/>
                      <a:pt x="0" y="13"/>
                      <a:pt x="1" y="12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98"/>
              <p:cNvSpPr>
                <a:spLocks noEditPoints="1"/>
              </p:cNvSpPr>
              <p:nvPr/>
            </p:nvSpPr>
            <p:spPr bwMode="auto">
              <a:xfrm>
                <a:off x="10158" y="1811"/>
                <a:ext cx="261" cy="279"/>
              </a:xfrm>
              <a:custGeom>
                <a:avLst/>
                <a:gdLst>
                  <a:gd name="T0" fmla="*/ 78 w 101"/>
                  <a:gd name="T1" fmla="*/ 50 h 109"/>
                  <a:gd name="T2" fmla="*/ 76 w 101"/>
                  <a:gd name="T3" fmla="*/ 62 h 109"/>
                  <a:gd name="T4" fmla="*/ 76 w 101"/>
                  <a:gd name="T5" fmla="*/ 73 h 109"/>
                  <a:gd name="T6" fmla="*/ 78 w 101"/>
                  <a:gd name="T7" fmla="*/ 73 h 109"/>
                  <a:gd name="T8" fmla="*/ 86 w 101"/>
                  <a:gd name="T9" fmla="*/ 86 h 109"/>
                  <a:gd name="T10" fmla="*/ 76 w 101"/>
                  <a:gd name="T11" fmla="*/ 79 h 109"/>
                  <a:gd name="T12" fmla="*/ 76 w 101"/>
                  <a:gd name="T13" fmla="*/ 22 h 109"/>
                  <a:gd name="T14" fmla="*/ 86 w 101"/>
                  <a:gd name="T15" fmla="*/ 15 h 109"/>
                  <a:gd name="T16" fmla="*/ 78 w 101"/>
                  <a:gd name="T17" fmla="*/ 27 h 109"/>
                  <a:gd name="T18" fmla="*/ 76 w 101"/>
                  <a:gd name="T19" fmla="*/ 28 h 109"/>
                  <a:gd name="T20" fmla="*/ 99 w 101"/>
                  <a:gd name="T21" fmla="*/ 48 h 109"/>
                  <a:gd name="T22" fmla="*/ 84 w 101"/>
                  <a:gd name="T23" fmla="*/ 50 h 109"/>
                  <a:gd name="T24" fmla="*/ 99 w 101"/>
                  <a:gd name="T25" fmla="*/ 53 h 109"/>
                  <a:gd name="T26" fmla="*/ 99 w 101"/>
                  <a:gd name="T27" fmla="*/ 48 h 109"/>
                  <a:gd name="T28" fmla="*/ 53 w 101"/>
                  <a:gd name="T29" fmla="*/ 109 h 109"/>
                  <a:gd name="T30" fmla="*/ 66 w 101"/>
                  <a:gd name="T31" fmla="*/ 73 h 109"/>
                  <a:gd name="T32" fmla="*/ 76 w 101"/>
                  <a:gd name="T33" fmla="*/ 38 h 109"/>
                  <a:gd name="T34" fmla="*/ 51 w 101"/>
                  <a:gd name="T35" fmla="*/ 28 h 109"/>
                  <a:gd name="T36" fmla="*/ 73 w 101"/>
                  <a:gd name="T37" fmla="*/ 50 h 109"/>
                  <a:gd name="T38" fmla="*/ 62 w 101"/>
                  <a:gd name="T39" fmla="*/ 69 h 109"/>
                  <a:gd name="T40" fmla="*/ 61 w 101"/>
                  <a:gd name="T41" fmla="*/ 84 h 109"/>
                  <a:gd name="T42" fmla="*/ 51 w 101"/>
                  <a:gd name="T43" fmla="*/ 109 h 109"/>
                  <a:gd name="T44" fmla="*/ 76 w 101"/>
                  <a:gd name="T45" fmla="*/ 28 h 109"/>
                  <a:gd name="T46" fmla="*/ 74 w 101"/>
                  <a:gd name="T47" fmla="*/ 23 h 109"/>
                  <a:gd name="T48" fmla="*/ 76 w 101"/>
                  <a:gd name="T49" fmla="*/ 73 h 109"/>
                  <a:gd name="T50" fmla="*/ 74 w 101"/>
                  <a:gd name="T51" fmla="*/ 77 h 109"/>
                  <a:gd name="T52" fmla="*/ 76 w 101"/>
                  <a:gd name="T53" fmla="*/ 73 h 109"/>
                  <a:gd name="T54" fmla="*/ 51 w 101"/>
                  <a:gd name="T55" fmla="*/ 0 h 109"/>
                  <a:gd name="T56" fmla="*/ 53 w 101"/>
                  <a:gd name="T57" fmla="*/ 2 h 109"/>
                  <a:gd name="T58" fmla="*/ 51 w 101"/>
                  <a:gd name="T59" fmla="*/ 17 h 109"/>
                  <a:gd name="T60" fmla="*/ 51 w 101"/>
                  <a:gd name="T61" fmla="*/ 22 h 109"/>
                  <a:gd name="T62" fmla="*/ 26 w 101"/>
                  <a:gd name="T63" fmla="*/ 62 h 109"/>
                  <a:gd name="T64" fmla="*/ 35 w 101"/>
                  <a:gd name="T65" fmla="*/ 95 h 109"/>
                  <a:gd name="T66" fmla="*/ 51 w 101"/>
                  <a:gd name="T67" fmla="*/ 109 h 109"/>
                  <a:gd name="T68" fmla="*/ 41 w 101"/>
                  <a:gd name="T69" fmla="*/ 84 h 109"/>
                  <a:gd name="T70" fmla="*/ 40 w 101"/>
                  <a:gd name="T71" fmla="*/ 69 h 109"/>
                  <a:gd name="T72" fmla="*/ 35 w 101"/>
                  <a:gd name="T73" fmla="*/ 35 h 109"/>
                  <a:gd name="T74" fmla="*/ 51 w 101"/>
                  <a:gd name="T75" fmla="*/ 22 h 109"/>
                  <a:gd name="T76" fmla="*/ 51 w 101"/>
                  <a:gd name="T77" fmla="*/ 17 h 109"/>
                  <a:gd name="T78" fmla="*/ 48 w 101"/>
                  <a:gd name="T79" fmla="*/ 2 h 109"/>
                  <a:gd name="T80" fmla="*/ 26 w 101"/>
                  <a:gd name="T81" fmla="*/ 79 h 109"/>
                  <a:gd name="T82" fmla="*/ 28 w 101"/>
                  <a:gd name="T83" fmla="*/ 73 h 109"/>
                  <a:gd name="T84" fmla="*/ 26 w 101"/>
                  <a:gd name="T85" fmla="*/ 79 h 109"/>
                  <a:gd name="T86" fmla="*/ 26 w 101"/>
                  <a:gd name="T87" fmla="*/ 21 h 109"/>
                  <a:gd name="T88" fmla="*/ 28 w 101"/>
                  <a:gd name="T89" fmla="*/ 27 h 109"/>
                  <a:gd name="T90" fmla="*/ 26 w 101"/>
                  <a:gd name="T91" fmla="*/ 38 h 109"/>
                  <a:gd name="T92" fmla="*/ 26 w 101"/>
                  <a:gd name="T93" fmla="*/ 62 h 109"/>
                  <a:gd name="T94" fmla="*/ 26 w 101"/>
                  <a:gd name="T95" fmla="*/ 21 h 109"/>
                  <a:gd name="T96" fmla="*/ 24 w 101"/>
                  <a:gd name="T97" fmla="*/ 27 h 109"/>
                  <a:gd name="T98" fmla="*/ 15 w 101"/>
                  <a:gd name="T99" fmla="*/ 18 h 109"/>
                  <a:gd name="T100" fmla="*/ 19 w 101"/>
                  <a:gd name="T101" fmla="*/ 15 h 109"/>
                  <a:gd name="T102" fmla="*/ 26 w 101"/>
                  <a:gd name="T103" fmla="*/ 73 h 109"/>
                  <a:gd name="T104" fmla="*/ 19 w 101"/>
                  <a:gd name="T105" fmla="*/ 86 h 109"/>
                  <a:gd name="T106" fmla="*/ 15 w 101"/>
                  <a:gd name="T107" fmla="*/ 82 h 109"/>
                  <a:gd name="T108" fmla="*/ 24 w 101"/>
                  <a:gd name="T109" fmla="*/ 73 h 109"/>
                  <a:gd name="T110" fmla="*/ 18 w 101"/>
                  <a:gd name="T111" fmla="*/ 50 h 109"/>
                  <a:gd name="T112" fmla="*/ 15 w 101"/>
                  <a:gd name="T113" fmla="*/ 48 h 109"/>
                  <a:gd name="T114" fmla="*/ 0 w 101"/>
                  <a:gd name="T115" fmla="*/ 50 h 109"/>
                  <a:gd name="T116" fmla="*/ 15 w 101"/>
                  <a:gd name="T117" fmla="*/ 5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" h="109">
                    <a:moveTo>
                      <a:pt x="76" y="62"/>
                    </a:moveTo>
                    <a:cubicBezTo>
                      <a:pt x="78" y="58"/>
                      <a:pt x="78" y="54"/>
                      <a:pt x="78" y="50"/>
                    </a:cubicBezTo>
                    <a:cubicBezTo>
                      <a:pt x="78" y="46"/>
                      <a:pt x="78" y="42"/>
                      <a:pt x="76" y="38"/>
                    </a:cubicBezTo>
                    <a:cubicBezTo>
                      <a:pt x="76" y="62"/>
                      <a:pt x="76" y="62"/>
                      <a:pt x="76" y="62"/>
                    </a:cubicBezTo>
                    <a:close/>
                    <a:moveTo>
                      <a:pt x="76" y="79"/>
                    </a:moveTo>
                    <a:cubicBezTo>
                      <a:pt x="76" y="73"/>
                      <a:pt x="76" y="73"/>
                      <a:pt x="76" y="73"/>
                    </a:cubicBezTo>
                    <a:cubicBezTo>
                      <a:pt x="77" y="73"/>
                      <a:pt x="77" y="73"/>
                      <a:pt x="78" y="73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7" y="83"/>
                      <a:pt x="87" y="85"/>
                      <a:pt x="86" y="86"/>
                    </a:cubicBezTo>
                    <a:cubicBezTo>
                      <a:pt x="85" y="87"/>
                      <a:pt x="84" y="87"/>
                      <a:pt x="83" y="86"/>
                    </a:cubicBezTo>
                    <a:cubicBezTo>
                      <a:pt x="76" y="79"/>
                      <a:pt x="76" y="79"/>
                      <a:pt x="76" y="79"/>
                    </a:cubicBezTo>
                    <a:close/>
                    <a:moveTo>
                      <a:pt x="76" y="28"/>
                    </a:moveTo>
                    <a:cubicBezTo>
                      <a:pt x="76" y="22"/>
                      <a:pt x="76" y="22"/>
                      <a:pt x="76" y="22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4" y="14"/>
                      <a:pt x="85" y="14"/>
                      <a:pt x="86" y="15"/>
                    </a:cubicBezTo>
                    <a:cubicBezTo>
                      <a:pt x="87" y="16"/>
                      <a:pt x="87" y="17"/>
                      <a:pt x="86" y="1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7" y="28"/>
                      <a:pt x="77" y="28"/>
                      <a:pt x="76" y="28"/>
                    </a:cubicBezTo>
                    <a:close/>
                    <a:moveTo>
                      <a:pt x="99" y="48"/>
                    </a:moveTo>
                    <a:cubicBezTo>
                      <a:pt x="99" y="48"/>
                      <a:pt x="99" y="48"/>
                      <a:pt x="99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5" y="48"/>
                      <a:pt x="84" y="49"/>
                      <a:pt x="84" y="50"/>
                    </a:cubicBezTo>
                    <a:cubicBezTo>
                      <a:pt x="84" y="52"/>
                      <a:pt x="85" y="53"/>
                      <a:pt x="86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2"/>
                      <a:pt x="101" y="50"/>
                    </a:cubicBezTo>
                    <a:cubicBezTo>
                      <a:pt x="101" y="49"/>
                      <a:pt x="100" y="48"/>
                      <a:pt x="99" y="48"/>
                    </a:cubicBezTo>
                    <a:close/>
                    <a:moveTo>
                      <a:pt x="51" y="109"/>
                    </a:moveTo>
                    <a:cubicBezTo>
                      <a:pt x="53" y="109"/>
                      <a:pt x="53" y="109"/>
                      <a:pt x="53" y="109"/>
                    </a:cubicBezTo>
                    <a:cubicBezTo>
                      <a:pt x="60" y="109"/>
                      <a:pt x="66" y="103"/>
                      <a:pt x="66" y="95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0" y="70"/>
                      <a:pt x="74" y="67"/>
                      <a:pt x="76" y="62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1" y="29"/>
                      <a:pt x="62" y="22"/>
                      <a:pt x="51" y="22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7" y="28"/>
                      <a:pt x="62" y="31"/>
                      <a:pt x="66" y="35"/>
                    </a:cubicBezTo>
                    <a:cubicBezTo>
                      <a:pt x="70" y="39"/>
                      <a:pt x="73" y="44"/>
                      <a:pt x="73" y="50"/>
                    </a:cubicBezTo>
                    <a:cubicBezTo>
                      <a:pt x="73" y="58"/>
                      <a:pt x="68" y="65"/>
                      <a:pt x="62" y="69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1" y="70"/>
                      <a:pt x="61" y="71"/>
                      <a:pt x="61" y="72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109"/>
                      <a:pt x="51" y="109"/>
                      <a:pt x="51" y="109"/>
                    </a:cubicBezTo>
                    <a:close/>
                    <a:moveTo>
                      <a:pt x="76" y="22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8"/>
                      <a:pt x="75" y="28"/>
                      <a:pt x="74" y="27"/>
                    </a:cubicBezTo>
                    <a:cubicBezTo>
                      <a:pt x="73" y="26"/>
                      <a:pt x="73" y="24"/>
                      <a:pt x="74" y="23"/>
                    </a:cubicBezTo>
                    <a:cubicBezTo>
                      <a:pt x="76" y="22"/>
                      <a:pt x="76" y="22"/>
                      <a:pt x="76" y="22"/>
                    </a:cubicBezTo>
                    <a:close/>
                    <a:moveTo>
                      <a:pt x="76" y="73"/>
                    </a:moveTo>
                    <a:cubicBezTo>
                      <a:pt x="76" y="79"/>
                      <a:pt x="76" y="79"/>
                      <a:pt x="76" y="79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3" y="76"/>
                      <a:pt x="73" y="74"/>
                      <a:pt x="74" y="73"/>
                    </a:cubicBezTo>
                    <a:cubicBezTo>
                      <a:pt x="75" y="73"/>
                      <a:pt x="75" y="73"/>
                      <a:pt x="76" y="73"/>
                    </a:cubicBezTo>
                    <a:close/>
                    <a:moveTo>
                      <a:pt x="51" y="17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0"/>
                      <a:pt x="53" y="1"/>
                      <a:pt x="53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6"/>
                      <a:pt x="52" y="17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lose/>
                    <a:moveTo>
                      <a:pt x="51" y="22"/>
                    </a:moveTo>
                    <a:cubicBezTo>
                      <a:pt x="40" y="22"/>
                      <a:pt x="30" y="29"/>
                      <a:pt x="26" y="38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8" y="67"/>
                      <a:pt x="31" y="71"/>
                      <a:pt x="35" y="74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103"/>
                      <a:pt x="42" y="109"/>
                      <a:pt x="49" y="109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1"/>
                      <a:pt x="41" y="70"/>
                      <a:pt x="40" y="69"/>
                    </a:cubicBezTo>
                    <a:cubicBezTo>
                      <a:pt x="33" y="66"/>
                      <a:pt x="28" y="58"/>
                      <a:pt x="28" y="50"/>
                    </a:cubicBezTo>
                    <a:cubicBezTo>
                      <a:pt x="28" y="44"/>
                      <a:pt x="31" y="39"/>
                      <a:pt x="35" y="35"/>
                    </a:cubicBezTo>
                    <a:cubicBezTo>
                      <a:pt x="39" y="31"/>
                      <a:pt x="44" y="28"/>
                      <a:pt x="51" y="28"/>
                    </a:cubicBezTo>
                    <a:cubicBezTo>
                      <a:pt x="51" y="22"/>
                      <a:pt x="51" y="22"/>
                      <a:pt x="51" y="22"/>
                    </a:cubicBezTo>
                    <a:close/>
                    <a:moveTo>
                      <a:pt x="51" y="0"/>
                    </a:move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8" y="16"/>
                      <a:pt x="48" y="15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1" y="0"/>
                    </a:cubicBezTo>
                    <a:close/>
                    <a:moveTo>
                      <a:pt x="26" y="79"/>
                    </a:moveTo>
                    <a:cubicBezTo>
                      <a:pt x="26" y="73"/>
                      <a:pt x="26" y="73"/>
                      <a:pt x="26" y="73"/>
                    </a:cubicBezTo>
                    <a:cubicBezTo>
                      <a:pt x="26" y="73"/>
                      <a:pt x="27" y="73"/>
                      <a:pt x="28" y="73"/>
                    </a:cubicBezTo>
                    <a:cubicBezTo>
                      <a:pt x="29" y="74"/>
                      <a:pt x="29" y="76"/>
                      <a:pt x="28" y="77"/>
                    </a:cubicBezTo>
                    <a:cubicBezTo>
                      <a:pt x="26" y="79"/>
                      <a:pt x="26" y="79"/>
                      <a:pt x="26" y="79"/>
                    </a:cubicBezTo>
                    <a:close/>
                    <a:moveTo>
                      <a:pt x="26" y="28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9" y="24"/>
                      <a:pt x="29" y="26"/>
                      <a:pt x="28" y="27"/>
                    </a:cubicBezTo>
                    <a:cubicBezTo>
                      <a:pt x="27" y="28"/>
                      <a:pt x="26" y="28"/>
                      <a:pt x="26" y="28"/>
                    </a:cubicBezTo>
                    <a:close/>
                    <a:moveTo>
                      <a:pt x="26" y="38"/>
                    </a:moveTo>
                    <a:cubicBezTo>
                      <a:pt x="24" y="42"/>
                      <a:pt x="23" y="46"/>
                      <a:pt x="23" y="50"/>
                    </a:cubicBezTo>
                    <a:cubicBezTo>
                      <a:pt x="23" y="55"/>
                      <a:pt x="24" y="59"/>
                      <a:pt x="26" y="62"/>
                    </a:cubicBezTo>
                    <a:cubicBezTo>
                      <a:pt x="26" y="38"/>
                      <a:pt x="26" y="38"/>
                      <a:pt x="26" y="38"/>
                    </a:cubicBezTo>
                    <a:close/>
                    <a:moveTo>
                      <a:pt x="26" y="21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5" y="28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4" y="17"/>
                      <a:pt x="14" y="16"/>
                      <a:pt x="15" y="15"/>
                    </a:cubicBezTo>
                    <a:cubicBezTo>
                      <a:pt x="16" y="14"/>
                      <a:pt x="18" y="14"/>
                      <a:pt x="19" y="15"/>
                    </a:cubicBezTo>
                    <a:cubicBezTo>
                      <a:pt x="26" y="21"/>
                      <a:pt x="26" y="21"/>
                      <a:pt x="26" y="21"/>
                    </a:cubicBezTo>
                    <a:close/>
                    <a:moveTo>
                      <a:pt x="26" y="73"/>
                    </a:moveTo>
                    <a:cubicBezTo>
                      <a:pt x="26" y="79"/>
                      <a:pt x="26" y="79"/>
                      <a:pt x="26" y="79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8" y="87"/>
                      <a:pt x="16" y="87"/>
                      <a:pt x="15" y="86"/>
                    </a:cubicBezTo>
                    <a:cubicBezTo>
                      <a:pt x="14" y="85"/>
                      <a:pt x="14" y="83"/>
                      <a:pt x="15" y="8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6" y="73"/>
                    </a:cubicBezTo>
                    <a:close/>
                    <a:moveTo>
                      <a:pt x="18" y="50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9"/>
                      <a:pt x="17" y="48"/>
                      <a:pt x="15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48"/>
                      <a:pt x="0" y="49"/>
                      <a:pt x="0" y="50"/>
                    </a:cubicBezTo>
                    <a:cubicBezTo>
                      <a:pt x="0" y="52"/>
                      <a:pt x="2" y="53"/>
                      <a:pt x="3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7" y="53"/>
                      <a:pt x="18" y="52"/>
                      <a:pt x="1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pPr defTabSz="8627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id-ID" sz="24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3186855" y="1080156"/>
              <a:ext cx="804438" cy="2654320"/>
              <a:chOff x="4124326" y="1343025"/>
              <a:chExt cx="1368802" cy="4164157"/>
            </a:xfrm>
          </p:grpSpPr>
          <p:cxnSp>
            <p:nvCxnSpPr>
              <p:cNvPr id="136" name="直接连接符 135"/>
              <p:cNvCxnSpPr/>
              <p:nvPr/>
            </p:nvCxnSpPr>
            <p:spPr>
              <a:xfrm>
                <a:off x="4876800" y="1350818"/>
                <a:ext cx="0" cy="41563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 flipH="1">
                <a:off x="4135850" y="1343025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 flipH="1">
                <a:off x="4135850" y="5507182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 flipH="1">
                <a:off x="4124326" y="3429001"/>
                <a:ext cx="1368802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组合 139"/>
            <p:cNvGrpSpPr/>
            <p:nvPr/>
          </p:nvGrpSpPr>
          <p:grpSpPr>
            <a:xfrm flipH="1">
              <a:off x="4800168" y="1075188"/>
              <a:ext cx="797441" cy="2654320"/>
              <a:chOff x="4135850" y="1343025"/>
              <a:chExt cx="1356896" cy="4164157"/>
            </a:xfrm>
          </p:grpSpPr>
          <p:cxnSp>
            <p:nvCxnSpPr>
              <p:cNvPr id="141" name="直接连接符 140"/>
              <p:cNvCxnSpPr/>
              <p:nvPr/>
            </p:nvCxnSpPr>
            <p:spPr>
              <a:xfrm>
                <a:off x="4876800" y="1350818"/>
                <a:ext cx="0" cy="41563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 flipH="1">
                <a:off x="4135850" y="1343025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flipH="1">
                <a:off x="4135850" y="5507182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flipH="1">
                <a:off x="4863467" y="3428743"/>
                <a:ext cx="629279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2C0472CB-E8B5-4D88-91B0-2B2A399BD9C1}"/>
              </a:ext>
            </a:extLst>
          </p:cNvPr>
          <p:cNvGrpSpPr/>
          <p:nvPr/>
        </p:nvGrpSpPr>
        <p:grpSpPr>
          <a:xfrm>
            <a:off x="15" y="133445"/>
            <a:ext cx="12192028" cy="509027"/>
            <a:chOff x="11" y="100082"/>
            <a:chExt cx="9144021" cy="381770"/>
          </a:xfrm>
        </p:grpSpPr>
        <p:sp>
          <p:nvSpPr>
            <p:cNvPr id="146" name="任意多边形 196">
              <a:extLst>
                <a:ext uri="{FF2B5EF4-FFF2-40B4-BE49-F238E27FC236}">
                  <a16:creationId xmlns:a16="http://schemas.microsoft.com/office/drawing/2014/main" id="{20D843E6-3F97-41EE-8C8D-94C879C7364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577" y="459606"/>
              <a:ext cx="8622455" cy="22246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156" tIns="45579" rIns="91156" bIns="45579" numCol="1" spcCol="0" rtlCol="0" fromWordArt="0" anchor="ctr" anchorCtr="0" forceAA="0" compatLnSpc="1">
              <a:noAutofit/>
            </a:bodyPr>
            <a:lstStyle/>
            <a:p>
              <a:pPr algn="ctr" defTabSz="860296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7" name="任意多边形 197">
              <a:extLst>
                <a:ext uri="{FF2B5EF4-FFF2-40B4-BE49-F238E27FC236}">
                  <a16:creationId xmlns:a16="http://schemas.microsoft.com/office/drawing/2014/main" id="{ADB4E3E6-4BB4-47B7-89D7-35B65BC53E9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" y="100082"/>
              <a:ext cx="410465" cy="381768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28" tIns="45619" rIns="91228" bIns="45619" numCol="1" spcCol="0" rtlCol="0" fromWordArt="0" anchor="ctr" anchorCtr="0" forceAA="0" compatLnSpc="1">
              <a:no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67" dirty="0">
                <a:solidFill>
                  <a:srgbClr val="7EC234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C028B01E-1C95-4E72-B4F3-50E9A1D070C3}"/>
                </a:ext>
              </a:extLst>
            </p:cNvPr>
            <p:cNvSpPr txBox="1"/>
            <p:nvPr/>
          </p:nvSpPr>
          <p:spPr>
            <a:xfrm>
              <a:off x="518789" y="123481"/>
              <a:ext cx="2668066" cy="30782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buClr>
                  <a:srgbClr val="003366">
                    <a:lumMod val="75000"/>
                  </a:srgbClr>
                </a:buClr>
              </a:pPr>
              <a:r>
                <a:rPr lang="zh-CN" altLang="en-US" sz="2667" b="1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Arial" panose="020B0604020202020204" pitchFamily="34" charset="0"/>
                </a:rPr>
                <a:t>学术规范的基本要求</a:t>
              </a:r>
              <a:endParaRPr 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55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3078C9-9AE1-472F-9FC1-7C449DCD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3" y="247650"/>
            <a:ext cx="10680311" cy="3426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726C70-18FA-4DA7-8BFC-C8A449A8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3" y="3674378"/>
            <a:ext cx="10680312" cy="2654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3BA9AE-D46D-46A1-9393-81E7FF645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2" y="247650"/>
            <a:ext cx="5715000" cy="5572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E5D14E-1411-420D-AC8A-3BE4064DE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96" y="860877"/>
            <a:ext cx="58769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>
            <a:extLst>
              <a:ext uri="{FF2B5EF4-FFF2-40B4-BE49-F238E27FC236}">
                <a16:creationId xmlns:a16="http://schemas.microsoft.com/office/drawing/2014/main" id="{1F34A048-8CBE-481E-B443-A2EB47B3D106}"/>
              </a:ext>
            </a:extLst>
          </p:cNvPr>
          <p:cNvSpPr txBox="1"/>
          <p:nvPr/>
        </p:nvSpPr>
        <p:spPr>
          <a:xfrm>
            <a:off x="1521626" y="2882807"/>
            <a:ext cx="9899767" cy="7879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09678"/>
            <a:r>
              <a:rPr lang="zh-CN" altLang="en-US" sz="512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做正确的事，即使在没有人注视时</a:t>
            </a:r>
          </a:p>
        </p:txBody>
      </p:sp>
    </p:spTree>
    <p:extLst>
      <p:ext uri="{BB962C8B-B14F-4D97-AF65-F5344CB8AC3E}">
        <p14:creationId xmlns:p14="http://schemas.microsoft.com/office/powerpoint/2010/main" val="11581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Box 51"/>
          <p:cNvSpPr txBox="1"/>
          <p:nvPr/>
        </p:nvSpPr>
        <p:spPr>
          <a:xfrm>
            <a:off x="1148506" y="505505"/>
            <a:ext cx="6650035" cy="574362"/>
          </a:xfrm>
          <a:prstGeom prst="rect">
            <a:avLst/>
          </a:prstGeom>
          <a:noFill/>
          <a:ln w="9525">
            <a:noFill/>
          </a:ln>
        </p:spPr>
        <p:txBody>
          <a:bodyPr wrap="none" lIns="121829" tIns="60915" rIns="121829" bIns="60915" anchor="t">
            <a:spAutoFit/>
          </a:bodyPr>
          <a:lstStyle/>
          <a:p>
            <a:pPr defTabSz="913606"/>
            <a:r>
              <a:rPr lang="zh-CN" altLang="zh-CN" sz="29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</a:t>
            </a:r>
            <a:r>
              <a:rPr lang="zh-CN" altLang="zh-CN" sz="29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不端检测系统与规范撰写学位</a:t>
            </a:r>
            <a:r>
              <a:rPr lang="zh-CN" altLang="zh-CN" sz="29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</a:p>
        </p:txBody>
      </p:sp>
      <p:sp>
        <p:nvSpPr>
          <p:cNvPr id="87042" name="Freeform 40"/>
          <p:cNvSpPr>
            <a:spLocks noEditPoints="1"/>
          </p:cNvSpPr>
          <p:nvPr/>
        </p:nvSpPr>
        <p:spPr>
          <a:xfrm>
            <a:off x="571546" y="455087"/>
            <a:ext cx="334433" cy="673100"/>
          </a:xfrm>
          <a:custGeom>
            <a:avLst/>
            <a:gdLst/>
            <a:ahLst/>
            <a:cxnLst>
              <a:cxn ang="0">
                <a:pos x="75295" y="481064"/>
              </a:cxn>
              <a:cxn ang="0">
                <a:pos x="239813" y="481064"/>
              </a:cxn>
              <a:cxn ang="0">
                <a:pos x="248518" y="492826"/>
              </a:cxn>
              <a:cxn ang="0">
                <a:pos x="239813" y="504000"/>
              </a:cxn>
              <a:cxn ang="0">
                <a:pos x="75295" y="504000"/>
              </a:cxn>
              <a:cxn ang="0">
                <a:pos x="66590" y="492826"/>
              </a:cxn>
              <a:cxn ang="0">
                <a:pos x="75295" y="481064"/>
              </a:cxn>
              <a:cxn ang="0">
                <a:pos x="78777" y="371677"/>
              </a:cxn>
              <a:cxn ang="0">
                <a:pos x="169305" y="170548"/>
              </a:cxn>
              <a:cxn ang="0">
                <a:pos x="201077" y="196424"/>
              </a:cxn>
              <a:cxn ang="0">
                <a:pos x="110984" y="397554"/>
              </a:cxn>
              <a:cxn ang="0">
                <a:pos x="78777" y="371677"/>
              </a:cxn>
              <a:cxn ang="0">
                <a:pos x="15233" y="319337"/>
              </a:cxn>
              <a:cxn ang="0">
                <a:pos x="105761" y="118207"/>
              </a:cxn>
              <a:cxn ang="0">
                <a:pos x="137533" y="144084"/>
              </a:cxn>
              <a:cxn ang="0">
                <a:pos x="47005" y="345213"/>
              </a:cxn>
              <a:cxn ang="0">
                <a:pos x="15233" y="319337"/>
              </a:cxn>
              <a:cxn ang="0">
                <a:pos x="870" y="482240"/>
              </a:cxn>
              <a:cxn ang="0">
                <a:pos x="9575" y="382263"/>
              </a:cxn>
              <a:cxn ang="0">
                <a:pos x="71813" y="432840"/>
              </a:cxn>
              <a:cxn ang="0">
                <a:pos x="10445" y="489885"/>
              </a:cxn>
              <a:cxn ang="0">
                <a:pos x="870" y="482240"/>
              </a:cxn>
              <a:cxn ang="0">
                <a:pos x="130134" y="62338"/>
              </a:cxn>
              <a:cxn ang="0">
                <a:pos x="117077" y="91743"/>
              </a:cxn>
              <a:cxn ang="0">
                <a:pos x="212393" y="169960"/>
              </a:cxn>
              <a:cxn ang="0">
                <a:pos x="225886" y="140555"/>
              </a:cxn>
              <a:cxn ang="0">
                <a:pos x="130134" y="62338"/>
              </a:cxn>
              <a:cxn ang="0">
                <a:pos x="150590" y="17642"/>
              </a:cxn>
              <a:cxn ang="0">
                <a:pos x="179316" y="8233"/>
              </a:cxn>
              <a:cxn ang="0">
                <a:pos x="238943" y="57045"/>
              </a:cxn>
              <a:cxn ang="0">
                <a:pos x="246341" y="95859"/>
              </a:cxn>
              <a:cxn ang="0">
                <a:pos x="238072" y="114091"/>
              </a:cxn>
              <a:cxn ang="0">
                <a:pos x="142321" y="35873"/>
              </a:cxn>
              <a:cxn ang="0">
                <a:pos x="150590" y="17642"/>
              </a:cxn>
            </a:cxnLst>
            <a:rect l="0" t="0" r="0" b="0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29" tIns="60915" rIns="121829" bIns="60915"/>
          <a:lstStyle/>
          <a:p>
            <a:pPr defTabSz="913606"/>
            <a:endParaRPr lang="zh-CN" altLang="en-US" sz="1867">
              <a:solidFill>
                <a:prstClr val="black"/>
              </a:solidFill>
            </a:endParaRPr>
          </a:p>
        </p:txBody>
      </p:sp>
      <p:cxnSp>
        <p:nvCxnSpPr>
          <p:cNvPr id="87143" name="直接连接符 4"/>
          <p:cNvCxnSpPr/>
          <p:nvPr/>
        </p:nvCxnSpPr>
        <p:spPr>
          <a:xfrm flipH="1">
            <a:off x="1083733" y="1047751"/>
            <a:ext cx="7008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组合 1"/>
          <p:cNvGrpSpPr/>
          <p:nvPr/>
        </p:nvGrpSpPr>
        <p:grpSpPr>
          <a:xfrm>
            <a:off x="730858" y="3136983"/>
            <a:ext cx="9818613" cy="1612208"/>
            <a:chOff x="548143" y="2352737"/>
            <a:chExt cx="7363960" cy="1209156"/>
          </a:xfrm>
        </p:grpSpPr>
        <p:sp>
          <p:nvSpPr>
            <p:cNvPr id="10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129309" y="2510978"/>
              <a:ext cx="892640" cy="892640"/>
            </a:xfrm>
            <a:prstGeom prst="ellipse">
              <a:avLst/>
            </a:prstGeom>
            <a:gradFill>
              <a:gsLst>
                <a:gs pos="0">
                  <a:srgbClr val="0699AC"/>
                </a:gs>
                <a:gs pos="100000">
                  <a:srgbClr val="02B3C1"/>
                </a:gs>
              </a:gsLst>
              <a:lin ang="5400000" scaled="1"/>
            </a:gradFill>
            <a:ln w="28575" cap="flat">
              <a:gradFill>
                <a:gsLst>
                  <a:gs pos="100000">
                    <a:srgbClr val="0699AC"/>
                  </a:gs>
                  <a:gs pos="0">
                    <a:srgbClr val="02B3C1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72" tIns="45719" rIns="91372" bIns="45719" numCol="1" anchor="ctr" anchorCtr="1" compatLnSpc="1"/>
            <a:lstStyle/>
            <a:p>
              <a:pPr defTabSz="913606"/>
              <a:r>
                <a:rPr lang="en-US" altLang="zh-CN" sz="26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48143" y="2957332"/>
              <a:ext cx="1008000" cy="604561"/>
              <a:chOff x="1001790" y="2546063"/>
              <a:chExt cx="1458881" cy="806081"/>
            </a:xfrm>
          </p:grpSpPr>
          <p:cxnSp>
            <p:nvCxnSpPr>
              <p:cNvPr id="12" name="MH_Other_1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1001790" y="2546063"/>
                <a:ext cx="652799" cy="0"/>
              </a:xfrm>
              <a:prstGeom prst="line">
                <a:avLst/>
              </a:prstGeom>
              <a:ln w="25400">
                <a:solidFill>
                  <a:srgbClr val="D5D5D5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MH_Other_3"/>
              <p:cNvSpPr/>
              <p:nvPr>
                <p:custDataLst>
                  <p:tags r:id="rId17"/>
                </p:custDataLst>
              </p:nvPr>
            </p:nvSpPr>
            <p:spPr bwMode="auto">
              <a:xfrm flipV="1">
                <a:off x="1641967" y="2546063"/>
                <a:ext cx="818704" cy="806081"/>
              </a:xfrm>
              <a:custGeom>
                <a:avLst/>
                <a:gdLst>
                  <a:gd name="T0" fmla="*/ 0 w 722402"/>
                  <a:gd name="T1" fmla="*/ 706357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sp>
          <p:nvSpPr>
            <p:cNvPr id="14" name="MH_SubTitle_2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870791" y="2510978"/>
              <a:ext cx="891288" cy="892640"/>
            </a:xfrm>
            <a:prstGeom prst="ellipse">
              <a:avLst/>
            </a:prstGeom>
            <a:gradFill>
              <a:gsLst>
                <a:gs pos="100000">
                  <a:srgbClr val="77468A"/>
                </a:gs>
                <a:gs pos="0">
                  <a:srgbClr val="633B73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77468A"/>
                  </a:gs>
                  <a:gs pos="100000">
                    <a:srgbClr val="633B73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72" tIns="45719" rIns="91372" bIns="45719" numCol="1" anchor="ctr" anchorCtr="1" compatLnSpc="1"/>
            <a:lstStyle/>
            <a:p>
              <a:pPr defTabSz="913606"/>
              <a:r>
                <a:rPr lang="en-US" altLang="zh-CN" sz="26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MH_SubTitle_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639495" y="2510978"/>
              <a:ext cx="891288" cy="892640"/>
            </a:xfrm>
            <a:prstGeom prst="ellipse">
              <a:avLst/>
            </a:prstGeom>
            <a:gradFill>
              <a:gsLst>
                <a:gs pos="100000">
                  <a:srgbClr val="EA8384"/>
                </a:gs>
                <a:gs pos="0">
                  <a:srgbClr val="E45C5B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EA8384"/>
                  </a:gs>
                  <a:gs pos="100000">
                    <a:srgbClr val="E45C5B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72" tIns="45719" rIns="91372" bIns="45719" numCol="1" anchor="ctr" anchorCtr="1" compatLnSpc="1"/>
            <a:lstStyle/>
            <a:p>
              <a:pPr defTabSz="913606"/>
              <a:r>
                <a:rPr lang="en-US" altLang="zh-CN" sz="26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400" dirty="0">
                <a:solidFill>
                  <a:prstClr val="white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16" name="MH_SubTitle_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423135" y="2510978"/>
              <a:ext cx="891288" cy="892640"/>
            </a:xfrm>
            <a:prstGeom prst="ellipse">
              <a:avLst/>
            </a:prstGeom>
            <a:gradFill>
              <a:gsLst>
                <a:gs pos="0">
                  <a:srgbClr val="FF9A05"/>
                </a:gs>
                <a:gs pos="100000">
                  <a:srgbClr val="FFC165"/>
                </a:gs>
              </a:gsLst>
              <a:lin ang="5400000" scaled="1"/>
            </a:gradFill>
            <a:ln w="28575" cap="flat">
              <a:gradFill>
                <a:gsLst>
                  <a:gs pos="100000">
                    <a:srgbClr val="FF9A05"/>
                  </a:gs>
                  <a:gs pos="0">
                    <a:srgbClr val="FFC165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72" tIns="45719" rIns="91372" bIns="45719" numCol="1" anchor="ctr" anchorCtr="1" compatLnSpc="1"/>
            <a:lstStyle/>
            <a:p>
              <a:pPr defTabSz="913606"/>
              <a:r>
                <a:rPr lang="en-US" altLang="zh-CN" sz="26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400" dirty="0">
                <a:solidFill>
                  <a:prstClr val="white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090813" y="2352772"/>
              <a:ext cx="1764000" cy="1209121"/>
              <a:chOff x="7329618" y="1739983"/>
              <a:chExt cx="2441686" cy="1612161"/>
            </a:xfrm>
          </p:grpSpPr>
          <p:sp>
            <p:nvSpPr>
              <p:cNvPr id="18" name="MH_Other_6"/>
              <p:cNvSpPr/>
              <p:nvPr>
                <p:custDataLst>
                  <p:tags r:id="rId13"/>
                </p:custDataLst>
              </p:nvPr>
            </p:nvSpPr>
            <p:spPr bwMode="auto">
              <a:xfrm flipH="1">
                <a:off x="7329618" y="1739983"/>
                <a:ext cx="818704" cy="806080"/>
              </a:xfrm>
              <a:custGeom>
                <a:avLst/>
                <a:gdLst>
                  <a:gd name="T0" fmla="*/ 0 w 722402"/>
                  <a:gd name="T1" fmla="*/ 706355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cxnSp>
            <p:nvCxnSpPr>
              <p:cNvPr id="19" name="MH_Other_8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8135698" y="2546063"/>
                <a:ext cx="825918" cy="0"/>
              </a:xfrm>
              <a:prstGeom prst="line">
                <a:avLst/>
              </a:prstGeom>
              <a:ln w="25400">
                <a:solidFill>
                  <a:srgbClr val="D5D5D5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MH_Other_10"/>
              <p:cNvSpPr/>
              <p:nvPr>
                <p:custDataLst>
                  <p:tags r:id="rId15"/>
                </p:custDataLst>
              </p:nvPr>
            </p:nvSpPr>
            <p:spPr bwMode="auto">
              <a:xfrm flipV="1">
                <a:off x="8952600" y="2546063"/>
                <a:ext cx="818704" cy="806081"/>
              </a:xfrm>
              <a:custGeom>
                <a:avLst/>
                <a:gdLst>
                  <a:gd name="T0" fmla="*/ 0 w 722402"/>
                  <a:gd name="T1" fmla="*/ 706357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868103" y="2352737"/>
              <a:ext cx="1044000" cy="604560"/>
              <a:chOff x="9771304" y="1739983"/>
              <a:chExt cx="1458880" cy="806080"/>
            </a:xfrm>
          </p:grpSpPr>
          <p:sp>
            <p:nvSpPr>
              <p:cNvPr id="22" name="MH_Other_9"/>
              <p:cNvSpPr/>
              <p:nvPr>
                <p:custDataLst>
                  <p:tags r:id="rId11"/>
                </p:custDataLst>
              </p:nvPr>
            </p:nvSpPr>
            <p:spPr bwMode="auto">
              <a:xfrm flipH="1">
                <a:off x="9771304" y="1739983"/>
                <a:ext cx="818704" cy="806080"/>
              </a:xfrm>
              <a:custGeom>
                <a:avLst/>
                <a:gdLst>
                  <a:gd name="T0" fmla="*/ 0 w 722402"/>
                  <a:gd name="T1" fmla="*/ 706355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cxnSp>
            <p:nvCxnSpPr>
              <p:cNvPr id="23" name="MH_Other_11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0577385" y="2546063"/>
                <a:ext cx="652799" cy="0"/>
              </a:xfrm>
              <a:prstGeom prst="line">
                <a:avLst/>
              </a:prstGeom>
              <a:ln w="25400">
                <a:solidFill>
                  <a:srgbClr val="D5D5D5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556578" y="2352772"/>
              <a:ext cx="1764000" cy="1209121"/>
              <a:chOff x="2460671" y="1739983"/>
              <a:chExt cx="2436276" cy="1612161"/>
            </a:xfrm>
          </p:grpSpPr>
          <p:sp>
            <p:nvSpPr>
              <p:cNvPr id="25" name="MH_Other_2"/>
              <p:cNvSpPr/>
              <p:nvPr>
                <p:custDataLst>
                  <p:tags r:id="rId8"/>
                </p:custDataLst>
              </p:nvPr>
            </p:nvSpPr>
            <p:spPr bwMode="auto">
              <a:xfrm flipH="1">
                <a:off x="2460671" y="1739983"/>
                <a:ext cx="818704" cy="806080"/>
              </a:xfrm>
              <a:custGeom>
                <a:avLst/>
                <a:gdLst>
                  <a:gd name="T0" fmla="*/ 0 w 722402"/>
                  <a:gd name="T1" fmla="*/ 706355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MH_Other_5"/>
              <p:cNvSpPr/>
              <p:nvPr>
                <p:custDataLst>
                  <p:tags r:id="rId9"/>
                </p:custDataLst>
              </p:nvPr>
            </p:nvSpPr>
            <p:spPr bwMode="auto">
              <a:xfrm flipV="1">
                <a:off x="4078243" y="2546063"/>
                <a:ext cx="818704" cy="806081"/>
              </a:xfrm>
              <a:custGeom>
                <a:avLst/>
                <a:gdLst>
                  <a:gd name="T0" fmla="*/ 0 w 722402"/>
                  <a:gd name="T1" fmla="*/ 706357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cxnSp>
            <p:nvCxnSpPr>
              <p:cNvPr id="27" name="MH_Other_1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3264949" y="2546063"/>
                <a:ext cx="827720" cy="0"/>
              </a:xfrm>
              <a:prstGeom prst="line">
                <a:avLst/>
              </a:prstGeom>
              <a:ln w="25400">
                <a:solidFill>
                  <a:srgbClr val="D5D5D5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3307585" y="2352772"/>
              <a:ext cx="1764000" cy="1209121"/>
              <a:chOff x="4896947" y="1739983"/>
              <a:chExt cx="2432670" cy="1612161"/>
            </a:xfrm>
          </p:grpSpPr>
          <p:sp>
            <p:nvSpPr>
              <p:cNvPr id="29" name="MH_Other_4"/>
              <p:cNvSpPr/>
              <p:nvPr>
                <p:custDataLst>
                  <p:tags r:id="rId5"/>
                </p:custDataLst>
              </p:nvPr>
            </p:nvSpPr>
            <p:spPr bwMode="auto">
              <a:xfrm flipH="1">
                <a:off x="4896947" y="1739983"/>
                <a:ext cx="818704" cy="806080"/>
              </a:xfrm>
              <a:custGeom>
                <a:avLst/>
                <a:gdLst>
                  <a:gd name="T0" fmla="*/ 0 w 722402"/>
                  <a:gd name="T1" fmla="*/ 706355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MH_Other_7"/>
              <p:cNvSpPr/>
              <p:nvPr>
                <p:custDataLst>
                  <p:tags r:id="rId6"/>
                </p:custDataLst>
              </p:nvPr>
            </p:nvSpPr>
            <p:spPr bwMode="auto">
              <a:xfrm flipV="1">
                <a:off x="6510913" y="2546063"/>
                <a:ext cx="818704" cy="806081"/>
              </a:xfrm>
              <a:custGeom>
                <a:avLst/>
                <a:gdLst>
                  <a:gd name="T0" fmla="*/ 0 w 722402"/>
                  <a:gd name="T1" fmla="*/ 706357 h 711200"/>
                  <a:gd name="T2" fmla="*/ 210799 w 722402"/>
                  <a:gd name="T3" fmla="*/ 202969 h 711200"/>
                  <a:gd name="T4" fmla="*/ 717354 w 722402"/>
                  <a:gd name="T5" fmla="*/ 89 h 711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2402" h="711200">
                    <a:moveTo>
                      <a:pt x="0" y="711200"/>
                    </a:moveTo>
                    <a:cubicBezTo>
                      <a:pt x="0" y="520636"/>
                      <a:pt x="76476" y="338044"/>
                      <a:pt x="212282" y="204361"/>
                    </a:cubicBezTo>
                    <a:cubicBezTo>
                      <a:pt x="348088" y="70678"/>
                      <a:pt x="531862" y="-2913"/>
                      <a:pt x="722402" y="89"/>
                    </a:cubicBezTo>
                  </a:path>
                </a:pathLst>
              </a:custGeom>
              <a:noFill/>
              <a:ln w="25400">
                <a:solidFill>
                  <a:srgbClr val="D5D5D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defTabSz="913606"/>
                <a:endParaRPr lang="zh-CN" altLang="en-US" sz="2400">
                  <a:solidFill>
                    <a:prstClr val="black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cxnSp>
            <p:nvCxnSpPr>
              <p:cNvPr id="31" name="MH_Other_13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5701225" y="2546063"/>
                <a:ext cx="825918" cy="0"/>
              </a:xfrm>
              <a:prstGeom prst="line">
                <a:avLst/>
              </a:prstGeom>
              <a:ln w="25400">
                <a:solidFill>
                  <a:srgbClr val="D5D5D5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96"/>
          <p:cNvSpPr txBox="1"/>
          <p:nvPr/>
        </p:nvSpPr>
        <p:spPr>
          <a:xfrm>
            <a:off x="1196386" y="1712809"/>
            <a:ext cx="1931247" cy="1195108"/>
          </a:xfrm>
          <a:prstGeom prst="rect">
            <a:avLst/>
          </a:prstGeom>
          <a:noFill/>
        </p:spPr>
        <p:txBody>
          <a:bodyPr wrap="square" lIns="121829" tIns="60915" rIns="121829" bIns="60915" rtlCol="0">
            <a:spAutoFit/>
          </a:bodyPr>
          <a:lstStyle/>
          <a:p>
            <a:pPr algn="dist" defTabSz="1218150">
              <a:lnSpc>
                <a:spcPct val="80000"/>
              </a:lnSpc>
              <a:spcBef>
                <a:spcPts val="1333"/>
              </a:spcBef>
              <a:spcAft>
                <a:spcPct val="0"/>
              </a:spcAft>
              <a:buClr>
                <a:srgbClr val="BFBFBF"/>
              </a:buClr>
              <a:defRPr/>
            </a:pPr>
            <a:r>
              <a:rPr lang="zh-CN" altLang="en-US" sz="2000" b="1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插入引文素材</a:t>
            </a:r>
            <a:endParaRPr lang="zh-CN" altLang="en-US" sz="2000" b="1" noProof="1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defTabSz="1218150">
              <a:lnSpc>
                <a:spcPct val="80000"/>
              </a:lnSpc>
              <a:spcBef>
                <a:spcPts val="1333"/>
              </a:spcBef>
              <a:spcAft>
                <a:spcPct val="0"/>
              </a:spcAft>
              <a:buClr>
                <a:srgbClr val="BFBFBF"/>
              </a:buClr>
              <a:defRPr/>
            </a:pPr>
            <a:r>
              <a:rPr lang="zh-CN" altLang="en-US" sz="2000" b="1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编辑参考文献</a:t>
            </a:r>
            <a:endParaRPr lang="zh-CN" altLang="en-US" sz="2000" b="1" noProof="1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defTabSz="1218150">
              <a:lnSpc>
                <a:spcPct val="80000"/>
              </a:lnSpc>
              <a:spcBef>
                <a:spcPts val="1333"/>
              </a:spcBef>
              <a:spcAft>
                <a:spcPct val="0"/>
              </a:spcAft>
              <a:buClr>
                <a:srgbClr val="BFBFBF"/>
              </a:buClr>
              <a:defRPr/>
            </a:pPr>
            <a:r>
              <a:rPr lang="zh-CN" altLang="en-US" sz="2000" b="1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形成论文雏形</a:t>
            </a:r>
            <a:endParaRPr lang="zh-CN" altLang="en-US" sz="20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TextBox 98"/>
          <p:cNvSpPr txBox="1"/>
          <p:nvPr/>
        </p:nvSpPr>
        <p:spPr>
          <a:xfrm>
            <a:off x="3390056" y="4870028"/>
            <a:ext cx="2292773" cy="923239"/>
          </a:xfrm>
          <a:prstGeom prst="rect">
            <a:avLst/>
          </a:prstGeom>
          <a:noFill/>
        </p:spPr>
        <p:txBody>
          <a:bodyPr wrap="square" lIns="121829" tIns="60915" rIns="121829" bIns="60915" rtlCol="0">
            <a:spAutoFit/>
          </a:bodyPr>
          <a:lstStyle/>
          <a:p>
            <a:pPr algn="dist" defTabSz="913606">
              <a:lnSpc>
                <a:spcPct val="130000"/>
              </a:lnSpc>
            </a:pPr>
            <a:r>
              <a:rPr lang="zh-CN" altLang="en-US" sz="20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论文自我梳理校对查缺补漏</a:t>
            </a:r>
          </a:p>
        </p:txBody>
      </p:sp>
      <p:sp>
        <p:nvSpPr>
          <p:cNvPr id="4" name="直角双向箭头 3"/>
          <p:cNvSpPr/>
          <p:nvPr/>
        </p:nvSpPr>
        <p:spPr>
          <a:xfrm rot="16200000">
            <a:off x="8272553" y="1913064"/>
            <a:ext cx="1056000" cy="1296000"/>
          </a:xfrm>
          <a:prstGeom prst="leftUpArrow">
            <a:avLst/>
          </a:prstGeom>
          <a:solidFill>
            <a:srgbClr val="00BBF2"/>
          </a:solidFill>
          <a:ln>
            <a:noFill/>
          </a:ln>
          <a:effectLst>
            <a:reflection blurRad="50800" endA="300" endPos="0" dir="5400000" sy="-100000" algn="bl" rotWithShape="0"/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algn="ctr" defTabSz="121815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noProof="1">
              <a:solidFill>
                <a:prstClr val="white"/>
              </a:solidFill>
            </a:endParaRPr>
          </a:p>
        </p:txBody>
      </p:sp>
      <p:sp>
        <p:nvSpPr>
          <p:cNvPr id="6" name="TextBox 98"/>
          <p:cNvSpPr txBox="1"/>
          <p:nvPr/>
        </p:nvSpPr>
        <p:spPr>
          <a:xfrm>
            <a:off x="6007103" y="1761916"/>
            <a:ext cx="2024380" cy="923239"/>
          </a:xfrm>
          <a:prstGeom prst="rect">
            <a:avLst/>
          </a:prstGeom>
          <a:noFill/>
        </p:spPr>
        <p:txBody>
          <a:bodyPr wrap="square" lIns="121829" tIns="60915" rIns="121829" bIns="60915" rtlCol="0">
            <a:spAutoFit/>
          </a:bodyPr>
          <a:lstStyle/>
          <a:p>
            <a:pPr algn="dist" defTabSz="913606">
              <a:lnSpc>
                <a:spcPct val="130000"/>
              </a:lnSpc>
            </a:pPr>
            <a:r>
              <a:rPr lang="zh-CN" altLang="en-US" sz="2000" b="1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选择适宜期刊</a:t>
            </a:r>
          </a:p>
          <a:p>
            <a:pPr algn="dist" defTabSz="913606">
              <a:lnSpc>
                <a:spcPct val="130000"/>
              </a:lnSpc>
            </a:pPr>
            <a:r>
              <a:rPr lang="zh-CN" altLang="en-US" sz="2000" b="1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一键式投稿</a:t>
            </a:r>
          </a:p>
        </p:txBody>
      </p:sp>
      <p:sp>
        <p:nvSpPr>
          <p:cNvPr id="7" name="TextBox 98"/>
          <p:cNvSpPr txBox="1"/>
          <p:nvPr/>
        </p:nvSpPr>
        <p:spPr>
          <a:xfrm>
            <a:off x="8381154" y="4870028"/>
            <a:ext cx="2024380" cy="923239"/>
          </a:xfrm>
          <a:prstGeom prst="rect">
            <a:avLst/>
          </a:prstGeom>
          <a:noFill/>
        </p:spPr>
        <p:txBody>
          <a:bodyPr wrap="square" lIns="121829" tIns="60915" rIns="121829" bIns="60915" rtlCol="0">
            <a:spAutoFit/>
          </a:bodyPr>
          <a:lstStyle/>
          <a:p>
            <a:pPr algn="dist" defTabSz="913606">
              <a:lnSpc>
                <a:spcPct val="130000"/>
              </a:lnSpc>
            </a:pPr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规范引用与格式，形成学位论文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11547" y="1379223"/>
            <a:ext cx="2268220" cy="1157342"/>
          </a:xfrm>
          <a:prstGeom prst="rect">
            <a:avLst/>
          </a:prstGeom>
          <a:noFill/>
        </p:spPr>
        <p:txBody>
          <a:bodyPr wrap="square" lIns="121829" tIns="60915" rIns="121829" bIns="60915" rtlCol="0" anchor="t">
            <a:spAutoFit/>
          </a:bodyPr>
          <a:lstStyle/>
          <a:p>
            <a:pPr defTabSz="121815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BFBFBF"/>
              </a:buClr>
              <a:defRPr/>
            </a:pPr>
            <a:r>
              <a:rPr lang="zh-CN" altLang="en-US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技术手段</a:t>
            </a:r>
            <a:r>
              <a:rPr lang="en-US" altLang="zh-CN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endParaRPr lang="en-US" altLang="zh-CN" sz="1867" b="1" noProof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121815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BFBFBF"/>
              </a:buClr>
              <a:defRPr/>
            </a:pPr>
            <a:r>
              <a:rPr lang="zh-CN" altLang="en-US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学术不端检测系统</a:t>
            </a:r>
            <a:endParaRPr lang="zh-CN" altLang="en-US" sz="1867" b="1" noProof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121815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BFBFBF"/>
              </a:buClr>
              <a:defRPr/>
            </a:pPr>
            <a:r>
              <a:rPr lang="zh-CN" altLang="en-US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AMLC</a:t>
            </a:r>
            <a:r>
              <a:rPr lang="zh-CN" altLang="en-US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TMLC</a:t>
            </a:r>
            <a:r>
              <a:rPr lang="zh-CN" altLang="en-US" sz="186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86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" grpId="0" bldLvl="0" animBg="1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1904" y="273170"/>
            <a:ext cx="4800000" cy="659553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学术不端检测系统</a:t>
            </a:r>
            <a:r>
              <a:rPr lang="en-US" altLang="zh-CN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— </a:t>
            </a:r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检测原理</a:t>
            </a:r>
          </a:p>
        </p:txBody>
      </p:sp>
      <p:grpSp>
        <p:nvGrpSpPr>
          <p:cNvPr id="113666" name="组合 1"/>
          <p:cNvGrpSpPr/>
          <p:nvPr/>
        </p:nvGrpSpPr>
        <p:grpSpPr>
          <a:xfrm>
            <a:off x="3015827" y="1445687"/>
            <a:ext cx="6424084" cy="3835060"/>
            <a:chOff x="3622" y="3382"/>
            <a:chExt cx="7586" cy="4533"/>
          </a:xfrm>
        </p:grpSpPr>
        <p:pic>
          <p:nvPicPr>
            <p:cNvPr id="113667" name="Picture 50" descr="left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5" y="5868"/>
              <a:ext cx="960" cy="1410"/>
            </a:xfrm>
            <a:prstGeom prst="rect">
              <a:avLst/>
            </a:prstGeom>
            <a:noFill/>
            <a:ln w="9525" cap="flat" cmpd="sng">
              <a:solidFill>
                <a:srgbClr val="296FA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13668" name="Picture 27" descr="left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7" y="5606"/>
              <a:ext cx="693" cy="1140"/>
            </a:xfrm>
            <a:prstGeom prst="rect">
              <a:avLst/>
            </a:prstGeom>
            <a:noFill/>
            <a:ln w="9525" cap="flat" cmpd="sng">
              <a:solidFill>
                <a:srgbClr val="296FA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13669" name="Picture 35" descr="left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2" y="6135"/>
              <a:ext cx="787" cy="1140"/>
            </a:xfrm>
            <a:prstGeom prst="rect">
              <a:avLst/>
            </a:prstGeom>
            <a:noFill/>
            <a:ln w="9525" cap="flat" cmpd="sng">
              <a:solidFill>
                <a:srgbClr val="296FA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13670" name="Picture 36" descr="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8" y="3630"/>
              <a:ext cx="1117" cy="1616"/>
            </a:xfrm>
            <a:prstGeom prst="rect">
              <a:avLst/>
            </a:prstGeom>
            <a:noFill/>
            <a:ln w="9525" cap="flat" cmpd="sng">
              <a:solidFill>
                <a:srgbClr val="CA3C2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8679" name="AutoShape 37"/>
            <p:cNvSpPr/>
            <p:nvPr/>
          </p:nvSpPr>
          <p:spPr>
            <a:xfrm>
              <a:off x="5339" y="4335"/>
              <a:ext cx="905" cy="213"/>
            </a:xfrm>
            <a:prstGeom prst="rightArrow">
              <a:avLst>
                <a:gd name="adj1" fmla="val 50000"/>
                <a:gd name="adj2" fmla="val 105701"/>
              </a:avLst>
            </a:prstGeom>
            <a:gradFill rotWithShape="0">
              <a:gsLst>
                <a:gs pos="0">
                  <a:srgbClr val="17364E"/>
                </a:gs>
                <a:gs pos="100000">
                  <a:srgbClr val="3375A9"/>
                </a:gs>
              </a:gsLst>
              <a:lin ang="189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srgbClr val="E5750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2" name="AutoShape 38"/>
            <p:cNvSpPr/>
            <p:nvPr/>
          </p:nvSpPr>
          <p:spPr>
            <a:xfrm rot="10800000">
              <a:off x="8070" y="4350"/>
              <a:ext cx="813" cy="213"/>
            </a:xfrm>
            <a:prstGeom prst="rightArrow">
              <a:avLst>
                <a:gd name="adj1" fmla="val 50000"/>
                <a:gd name="adj2" fmla="val 94468"/>
              </a:avLst>
            </a:prstGeom>
            <a:gradFill rotWithShape="0">
              <a:gsLst>
                <a:gs pos="0">
                  <a:srgbClr val="17364E"/>
                </a:gs>
                <a:gs pos="100000">
                  <a:srgbClr val="3375A9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rot="10800000" wrap="none" anchor="ctr"/>
            <a:lstStyle/>
            <a:p>
              <a:pPr algn="ctr" defTabSz="913606"/>
              <a:endParaRPr lang="en-US" altLang="en-US" sz="1733" dirty="0">
                <a:solidFill>
                  <a:srgbClr val="E57505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81" name="Rectangle 40"/>
            <p:cNvSpPr/>
            <p:nvPr/>
          </p:nvSpPr>
          <p:spPr>
            <a:xfrm>
              <a:off x="6261" y="6652"/>
              <a:ext cx="407" cy="28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prstClr val="black"/>
                </a:solidFill>
                <a:latin typeface="Arial" panose="020B0604020202020204" charset="-116"/>
              </a:endParaRPr>
            </a:p>
          </p:txBody>
        </p:sp>
        <p:sp>
          <p:nvSpPr>
            <p:cNvPr id="28682" name="Rectangle 42"/>
            <p:cNvSpPr/>
            <p:nvPr/>
          </p:nvSpPr>
          <p:spPr>
            <a:xfrm>
              <a:off x="6251" y="5974"/>
              <a:ext cx="405" cy="36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prstClr val="black"/>
                </a:solidFill>
                <a:latin typeface="Arial" panose="020B0604020202020204" charset="-116"/>
              </a:endParaRPr>
            </a:p>
          </p:txBody>
        </p:sp>
        <p:sp>
          <p:nvSpPr>
            <p:cNvPr id="28683" name="Rectangle 43"/>
            <p:cNvSpPr/>
            <p:nvPr/>
          </p:nvSpPr>
          <p:spPr>
            <a:xfrm>
              <a:off x="7394" y="6484"/>
              <a:ext cx="307" cy="35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prstClr val="black"/>
                </a:solidFill>
                <a:latin typeface="Arial" panose="020B0604020202020204" charset="-116"/>
              </a:endParaRPr>
            </a:p>
          </p:txBody>
        </p:sp>
        <p:sp>
          <p:nvSpPr>
            <p:cNvPr id="28684" name="AutoShape 44"/>
            <p:cNvSpPr/>
            <p:nvPr/>
          </p:nvSpPr>
          <p:spPr>
            <a:xfrm>
              <a:off x="6739" y="6652"/>
              <a:ext cx="675" cy="285"/>
            </a:xfrm>
            <a:prstGeom prst="leftRightArrow">
              <a:avLst>
                <a:gd name="adj1" fmla="val 49472"/>
                <a:gd name="adj2" fmla="val 69813"/>
              </a:avLst>
            </a:prstGeom>
            <a:gradFill rotWithShape="0">
              <a:gsLst>
                <a:gs pos="0">
                  <a:srgbClr val="0B1A25"/>
                </a:gs>
                <a:gs pos="100000">
                  <a:srgbClr val="3375A9"/>
                </a:gs>
              </a:gsLst>
              <a:lin ang="54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srgbClr val="E57505"/>
                </a:solidFill>
                <a:latin typeface="Arial" panose="020B0604020202020204" charset="-116"/>
              </a:endParaRPr>
            </a:p>
          </p:txBody>
        </p:sp>
        <p:sp>
          <p:nvSpPr>
            <p:cNvPr id="28685" name="AutoShape 45"/>
            <p:cNvSpPr/>
            <p:nvPr/>
          </p:nvSpPr>
          <p:spPr>
            <a:xfrm rot="-600000" flipV="1">
              <a:off x="6574" y="5869"/>
              <a:ext cx="1405" cy="218"/>
            </a:xfrm>
            <a:prstGeom prst="leftRightArrow">
              <a:avLst>
                <a:gd name="adj1" fmla="val 50000"/>
                <a:gd name="adj2" fmla="val 129310"/>
              </a:avLst>
            </a:prstGeom>
            <a:gradFill rotWithShape="0">
              <a:gsLst>
                <a:gs pos="0">
                  <a:srgbClr val="0B1A25"/>
                </a:gs>
                <a:gs pos="100000">
                  <a:srgbClr val="3375A9"/>
                </a:gs>
              </a:gsLst>
              <a:lin ang="54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srgbClr val="E57505"/>
                </a:solidFill>
                <a:latin typeface="Arial" panose="020B0604020202020204" charset="-116"/>
              </a:endParaRPr>
            </a:p>
          </p:txBody>
        </p:sp>
        <p:pic>
          <p:nvPicPr>
            <p:cNvPr id="113678" name="Picture 46" descr="left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" y="3427"/>
              <a:ext cx="1316" cy="1848"/>
            </a:xfrm>
            <a:prstGeom prst="rect">
              <a:avLst/>
            </a:prstGeom>
            <a:noFill/>
            <a:ln w="9525" cap="flat" cmpd="sng">
              <a:solidFill>
                <a:srgbClr val="296FA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8687" name="Rectangle 51"/>
            <p:cNvSpPr/>
            <p:nvPr/>
          </p:nvSpPr>
          <p:spPr>
            <a:xfrm>
              <a:off x="8036" y="5674"/>
              <a:ext cx="307" cy="35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prstClr val="black"/>
                </a:solidFill>
                <a:latin typeface="Arial" panose="020B0604020202020204" charset="-116"/>
              </a:endParaRPr>
            </a:p>
          </p:txBody>
        </p:sp>
        <p:sp>
          <p:nvSpPr>
            <p:cNvPr id="113680" name="AutoShape 52"/>
            <p:cNvSpPr/>
            <p:nvPr/>
          </p:nvSpPr>
          <p:spPr>
            <a:xfrm rot="5400000">
              <a:off x="6810" y="5413"/>
              <a:ext cx="423" cy="202"/>
            </a:xfrm>
            <a:prstGeom prst="rightArrow">
              <a:avLst>
                <a:gd name="adj1" fmla="val 50000"/>
                <a:gd name="adj2" fmla="val 104344"/>
              </a:avLst>
            </a:prstGeom>
            <a:gradFill rotWithShape="0">
              <a:gsLst>
                <a:gs pos="0">
                  <a:srgbClr val="0B1A25"/>
                </a:gs>
                <a:gs pos="100000">
                  <a:srgbClr val="3375A9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rot="10800000" vert="eaVert" wrap="none" anchor="ctr"/>
            <a:lstStyle/>
            <a:p>
              <a:pPr algn="ctr" defTabSz="913606"/>
              <a:endParaRPr lang="en-US" altLang="en-US" sz="1733" dirty="0">
                <a:solidFill>
                  <a:srgbClr val="E57505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681" name="圆柱形 35"/>
            <p:cNvSpPr/>
            <p:nvPr/>
          </p:nvSpPr>
          <p:spPr>
            <a:xfrm>
              <a:off x="9120" y="3656"/>
              <a:ext cx="2088" cy="1357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1488EA"/>
                </a:gs>
                <a:gs pos="100000">
                  <a:srgbClr val="093E6B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ctr"/>
            <a:lstStyle/>
            <a:p>
              <a:pPr algn="ctr" defTabSz="913606"/>
              <a:r>
                <a:rPr lang="zh-CN" altLang="en-US" sz="1867" b="1" dirty="0">
                  <a:solidFill>
                    <a:prstClr val="white"/>
                  </a:solidFill>
                  <a:latin typeface="Arial Black" panose="020B0A04020102020204" pitchFamily="34" charset="0"/>
                  <a:ea typeface="黑体" panose="02010609060101010101" charset="-122"/>
                </a:rPr>
                <a:t>比对资源库</a:t>
              </a:r>
            </a:p>
          </p:txBody>
        </p:sp>
        <p:pic>
          <p:nvPicPr>
            <p:cNvPr id="113682" name="Picture 36" descr="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0" y="3382"/>
              <a:ext cx="1113" cy="1616"/>
            </a:xfrm>
            <a:prstGeom prst="rect">
              <a:avLst/>
            </a:prstGeom>
            <a:noFill/>
            <a:ln w="9525" cap="flat" cmpd="sng">
              <a:solidFill>
                <a:srgbClr val="CA3C2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13683" name="Text Box 22"/>
            <p:cNvSpPr txBox="1"/>
            <p:nvPr/>
          </p:nvSpPr>
          <p:spPr>
            <a:xfrm>
              <a:off x="3622" y="5362"/>
              <a:ext cx="1788" cy="44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3606"/>
              <a:r>
                <a:rPr lang="zh-CN" altLang="en-US" sz="1867" b="1" dirty="0">
                  <a:solidFill>
                    <a:srgbClr val="22517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检测文献</a:t>
              </a:r>
            </a:p>
          </p:txBody>
        </p:sp>
        <p:sp>
          <p:nvSpPr>
            <p:cNvPr id="113684" name="Text Box 24"/>
            <p:cNvSpPr txBox="1"/>
            <p:nvPr/>
          </p:nvSpPr>
          <p:spPr>
            <a:xfrm>
              <a:off x="6180" y="7466"/>
              <a:ext cx="1980" cy="44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3606"/>
              <a:r>
                <a:rPr lang="zh-CN" altLang="en-US" sz="1867" b="1" dirty="0">
                  <a:solidFill>
                    <a:srgbClr val="22517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检测结果</a:t>
              </a:r>
            </a:p>
          </p:txBody>
        </p:sp>
        <p:sp>
          <p:nvSpPr>
            <p:cNvPr id="113685" name="Text Box 22"/>
            <p:cNvSpPr txBox="1"/>
            <p:nvPr/>
          </p:nvSpPr>
          <p:spPr>
            <a:xfrm>
              <a:off x="9300" y="5351"/>
              <a:ext cx="1785" cy="44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3606"/>
              <a:r>
                <a:rPr lang="zh-CN" altLang="en-US" sz="1867" b="1" dirty="0">
                  <a:solidFill>
                    <a:srgbClr val="22517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比对资源</a:t>
              </a:r>
            </a:p>
          </p:txBody>
        </p:sp>
      </p:grpSp>
      <p:sp>
        <p:nvSpPr>
          <p:cNvPr id="39954" name="Text Box 23"/>
          <p:cNvSpPr txBox="1"/>
          <p:nvPr/>
        </p:nvSpPr>
        <p:spPr>
          <a:xfrm>
            <a:off x="496147" y="3672886"/>
            <a:ext cx="3921760" cy="11693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121829" tIns="60915" rIns="121829" bIns="60915">
            <a:spAutoFit/>
          </a:bodyPr>
          <a:lstStyle/>
          <a:p>
            <a:pPr defTabSz="1218150" eaLnBrk="0" hangingPunct="0">
              <a:lnSpc>
                <a:spcPct val="150000"/>
              </a:lnSpc>
              <a:defRPr/>
            </a:pPr>
            <a:r>
              <a:rPr lang="zh-CN" altLang="en-US" sz="213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</a:t>
            </a:r>
            <a:r>
              <a:rPr lang="zh-CN" altLang="en-US" sz="213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献快速比对</a:t>
            </a:r>
            <a:endParaRPr lang="zh-CN" altLang="en-US" sz="1867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Gill Sans" charset="0"/>
            </a:endParaRPr>
          </a:p>
          <a:p>
            <a:pPr defTabSz="1218150" eaLnBrk="0" hangingPunct="0">
              <a:lnSpc>
                <a:spcPct val="150000"/>
              </a:lnSpc>
              <a:defRPr/>
            </a:pPr>
            <a:r>
              <a:rPr lang="zh-CN" altLang="en-US" sz="2133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基于</a:t>
            </a:r>
            <a:r>
              <a:rPr lang="zh-CN" altLang="en-US" sz="2133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自适应</a:t>
            </a:r>
            <a:r>
              <a:rPr lang="zh-CN" altLang="en-US" sz="2400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多阶</a:t>
            </a:r>
            <a:r>
              <a:rPr lang="zh-CN" altLang="en-US" sz="2133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指纹分析技术</a:t>
            </a:r>
            <a:endParaRPr lang="zh-CN" altLang="en-US" sz="2133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465" name="组合 19464"/>
          <p:cNvGrpSpPr/>
          <p:nvPr/>
        </p:nvGrpSpPr>
        <p:grpSpPr>
          <a:xfrm>
            <a:off x="2070949" y="5393267"/>
            <a:ext cx="8314267" cy="829688"/>
            <a:chOff x="0" y="0"/>
            <a:chExt cx="11366" cy="1294"/>
          </a:xfrm>
        </p:grpSpPr>
        <p:sp>
          <p:nvSpPr>
            <p:cNvPr id="19466" name="圆角矩形 19465"/>
            <p:cNvSpPr/>
            <p:nvPr/>
          </p:nvSpPr>
          <p:spPr>
            <a:xfrm>
              <a:off x="0" y="0"/>
              <a:ext cx="11366" cy="1294"/>
            </a:xfrm>
            <a:prstGeom prst="roundRect">
              <a:avLst>
                <a:gd name="adj" fmla="val 35954"/>
              </a:avLst>
            </a:prstGeom>
            <a:solidFill>
              <a:srgbClr val="E87071">
                <a:alpha val="93000"/>
              </a:srgbClr>
            </a:solidFill>
            <a:ln w="19050" cap="flat" cmpd="sng">
              <a:solidFill>
                <a:srgbClr val="D27D00"/>
              </a:solidFill>
              <a:prstDash val="solid"/>
              <a:headEnd type="none" w="med" len="med"/>
              <a:tailEnd type="none" w="med" len="med"/>
            </a:ln>
            <a:effectLst>
              <a:outerShdw dist="25400" dir="5400000" algn="ctr" rotWithShape="0">
                <a:srgbClr val="000000">
                  <a:alpha val="50000"/>
                </a:srgbClr>
              </a:outerShdw>
              <a:reflection stA="32000" endPos="65000" dist="50800" dir="5400000" sy="-100000" algn="bl" rotWithShape="0"/>
            </a:effectLst>
          </p:spPr>
          <p:txBody>
            <a:bodyPr/>
            <a:lstStyle/>
            <a:p>
              <a:pPr defTabSz="12181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67" noProof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690" name="文本框 19466"/>
            <p:cNvSpPr txBox="1"/>
            <p:nvPr/>
          </p:nvSpPr>
          <p:spPr>
            <a:xfrm>
              <a:off x="467" y="0"/>
              <a:ext cx="10431" cy="1219"/>
            </a:xfrm>
            <a:prstGeom prst="rect">
              <a:avLst/>
            </a:prstGeom>
            <a:solidFill>
              <a:srgbClr val="E87071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defTabSz="913606">
                <a:lnSpc>
                  <a:spcPct val="120000"/>
                </a:lnSpc>
              </a:pPr>
              <a:r>
                <a:rPr lang="zh-CN" altLang="en-US" sz="18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专利：《一种自动检测学术不端的方法及系统》</a:t>
              </a:r>
            </a:p>
            <a:p>
              <a:pPr algn="ctr" defTabSz="913606">
                <a:lnSpc>
                  <a:spcPct val="120000"/>
                </a:lnSpc>
              </a:pPr>
              <a:r>
                <a:rPr lang="zh-CN" altLang="en-US" sz="18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（专利号：ZL201010168294.0）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6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730" name="表格 457729"/>
          <p:cNvGraphicFramePr/>
          <p:nvPr/>
        </p:nvGraphicFramePr>
        <p:xfrm>
          <a:off x="587588" y="1073575"/>
          <a:ext cx="11086253" cy="548564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903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5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数据库名称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来源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文献量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中国学术期刊网络出版总库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学术期刊</a:t>
                      </a: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8760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种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4700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余万篇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中国博士学位论文全文数据库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427家博士单位；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博士论文</a:t>
                      </a:r>
                      <a:r>
                        <a:rPr lang="en-US" altLang="zh-CN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30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万余篇；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中国优秀硕士学位论文全文数据库</a:t>
                      </a:r>
                      <a:endParaRPr lang="zh-CN" altLang="en-US" sz="1900" dirty="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684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家硕士单位</a:t>
                      </a:r>
                      <a:endParaRPr lang="zh-CN" altLang="en-US" sz="1900" dirty="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硕士论文</a:t>
                      </a: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279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余万篇</a:t>
                      </a:r>
                      <a:endParaRPr lang="zh-CN" altLang="en-US" sz="1900" dirty="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algn="l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中国重要会议论文全文数据库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10960家主办单位；16,210个会议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275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余万篇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中国专利全文数据库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中国专利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7833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余万个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中国重要报纸全文数据库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人民日报、光明日报等</a:t>
                      </a: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605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种重要报纸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1461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余万篇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图书资源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汉语词典、百科全书等图书资源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8490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部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优先出版文献库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3000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余种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80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万余篇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3127"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合作外文数据库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Springe</a:t>
                      </a: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r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、Taylor &amp; Francis、Wiley等</a:t>
                      </a:r>
                      <a:r>
                        <a:rPr lang="en-US" altLang="zh-CN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300</a:t>
                      </a: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余家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4498万余篇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lvl="0" defTabSz="685800" eaLnBrk="1" hangingPunct="1"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互联网资源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百度文库、道客巴巴、豆丁等网站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数十亿条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11">
                <a:tc gridSpan="3"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港澳台学术文献库、标准、成果</a:t>
                      </a:r>
                      <a:r>
                        <a:rPr lang="en-US" altLang="zh-CN" sz="1900" dirty="0">
                          <a:latin typeface="黑体" panose="02010609060101010101" charset="-122"/>
                          <a:ea typeface="黑体" panose="02010609060101010101" charset="-122"/>
                        </a:rPr>
                        <a:t>... ...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11">
                <a:tc gridSpan="3">
                  <a:txBody>
                    <a:bodyPr/>
                    <a:lstStyle/>
                    <a:p>
                      <a:pPr lvl="0" defTabSz="685800" eaLnBrk="1" hangingPunct="1">
                        <a:lnSpc>
                          <a:spcPct val="110000"/>
                        </a:lnSpc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1900" b="1" dirty="0">
                          <a:solidFill>
                            <a:srgbClr val="E87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以上数据均是日更新，日更新文献约</a:t>
                      </a:r>
                      <a:r>
                        <a:rPr lang="en-US" altLang="x-none" sz="1900" b="1" dirty="0">
                          <a:solidFill>
                            <a:srgbClr val="E87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900" b="1" dirty="0">
                          <a:solidFill>
                            <a:srgbClr val="E87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万余篇</a:t>
                      </a:r>
                    </a:p>
                  </a:txBody>
                  <a:tcPr marL="89992" marR="89992" marT="38047" marB="38047"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27381" y="177160"/>
            <a:ext cx="4800000" cy="659553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学术不端检测系统</a:t>
            </a:r>
            <a:r>
              <a:rPr lang="en-US" altLang="zh-CN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— </a:t>
            </a:r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资源支撑</a:t>
            </a:r>
          </a:p>
        </p:txBody>
      </p:sp>
    </p:spTree>
    <p:extLst>
      <p:ext uri="{BB962C8B-B14F-4D97-AF65-F5344CB8AC3E}">
        <p14:creationId xmlns:p14="http://schemas.microsoft.com/office/powerpoint/2010/main" val="25066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7915" y="260649"/>
            <a:ext cx="4800000" cy="659553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学术不端检测系统</a:t>
            </a:r>
            <a:r>
              <a:rPr lang="en-US" altLang="zh-CN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— </a:t>
            </a:r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焦点指标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610406" y="1458139"/>
            <a:ext cx="6132407" cy="1268307"/>
            <a:chOff x="1902" y="1611"/>
            <a:chExt cx="7243" cy="1498"/>
          </a:xfrm>
        </p:grpSpPr>
        <p:sp>
          <p:nvSpPr>
            <p:cNvPr id="116737" name="TextBox 16"/>
            <p:cNvSpPr txBox="1"/>
            <p:nvPr/>
          </p:nvSpPr>
          <p:spPr>
            <a:xfrm>
              <a:off x="1902" y="2527"/>
              <a:ext cx="7243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 defTabSz="913606" eaLnBrk="0" hangingPunct="0">
                <a:lnSpc>
                  <a:spcPct val="130000"/>
                </a:lnSpc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去除引用部分，总复制比为“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0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”</a:t>
              </a:r>
              <a:r>
                <a:rPr lang="zh-CN" altLang="en-US" sz="20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（理想状态）</a:t>
              </a:r>
            </a:p>
          </p:txBody>
        </p:sp>
        <p:sp>
          <p:nvSpPr>
            <p:cNvPr id="116738" name="TextBox 17"/>
            <p:cNvSpPr txBox="1"/>
            <p:nvPr/>
          </p:nvSpPr>
          <p:spPr>
            <a:xfrm>
              <a:off x="2091" y="1611"/>
              <a:ext cx="5603" cy="5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3606" eaLnBrk="0" hangingPunct="0"/>
              <a:r>
                <a:rPr lang="en-US" altLang="zh-CN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[</a:t>
              </a:r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总复制比</a:t>
              </a:r>
              <a:r>
                <a:rPr lang="en-US" altLang="zh-CN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]</a:t>
              </a:r>
            </a:p>
          </p:txBody>
        </p:sp>
        <p:sp>
          <p:nvSpPr>
            <p:cNvPr id="116740" name="任意多边形 22"/>
            <p:cNvSpPr/>
            <p:nvPr/>
          </p:nvSpPr>
          <p:spPr>
            <a:xfrm>
              <a:off x="1958" y="2309"/>
              <a:ext cx="6406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44988" y="0"/>
                </a:cxn>
                <a:cxn ang="0">
                  <a:pos x="4344988" y="161925"/>
                </a:cxn>
                <a:cxn ang="0">
                  <a:pos x="4255092" y="161925"/>
                </a:cxn>
              </a:cxnLst>
              <a:rect l="0" t="0" r="0" b="0"/>
              <a:pathLst>
                <a:path w="5375189" h="210065">
                  <a:moveTo>
                    <a:pt x="0" y="0"/>
                  </a:moveTo>
                  <a:lnTo>
                    <a:pt x="5375189" y="0"/>
                  </a:lnTo>
                  <a:lnTo>
                    <a:pt x="5375189" y="210065"/>
                  </a:lnTo>
                  <a:lnTo>
                    <a:pt x="5263978" y="210065"/>
                  </a:lnTo>
                </a:path>
              </a:pathLst>
            </a:custGeom>
            <a:noFill/>
            <a:ln w="28575" cap="flat" cmpd="sng">
              <a:solidFill>
                <a:srgbClr val="01ACBE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3966" y="3128740"/>
            <a:ext cx="5731831" cy="1229896"/>
            <a:chOff x="7044" y="3206"/>
            <a:chExt cx="6770" cy="1453"/>
          </a:xfrm>
        </p:grpSpPr>
        <p:sp>
          <p:nvSpPr>
            <p:cNvPr id="116741" name="TextBox 16"/>
            <p:cNvSpPr txBox="1"/>
            <p:nvPr/>
          </p:nvSpPr>
          <p:spPr>
            <a:xfrm>
              <a:off x="7044" y="4077"/>
              <a:ext cx="6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just" defTabSz="913606" eaLnBrk="0" hangingPunct="0">
                <a:lnSpc>
                  <a:spcPct val="130000"/>
                </a:lnSpc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结论部分是作者的成果和观点，不应产生复制比</a:t>
              </a:r>
            </a:p>
          </p:txBody>
        </p:sp>
        <p:sp>
          <p:nvSpPr>
            <p:cNvPr id="4" name="TextBox 17"/>
            <p:cNvSpPr txBox="1"/>
            <p:nvPr/>
          </p:nvSpPr>
          <p:spPr>
            <a:xfrm>
              <a:off x="7371" y="3206"/>
              <a:ext cx="5603" cy="5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3606" eaLnBrk="0" hangingPunct="0"/>
              <a:r>
                <a:rPr lang="en-US" altLang="zh-CN" sz="24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[</a:t>
              </a:r>
              <a:r>
                <a:rPr lang="zh-CN" altLang="en-US" sz="24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结论部分复制比</a:t>
              </a:r>
              <a:r>
                <a:rPr lang="en-US" altLang="zh-CN" sz="24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]</a:t>
              </a:r>
            </a:p>
          </p:txBody>
        </p:sp>
        <p:sp>
          <p:nvSpPr>
            <p:cNvPr id="5" name="任意多边形 22"/>
            <p:cNvSpPr/>
            <p:nvPr/>
          </p:nvSpPr>
          <p:spPr>
            <a:xfrm>
              <a:off x="7238" y="3904"/>
              <a:ext cx="6576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44988" y="0"/>
                </a:cxn>
                <a:cxn ang="0">
                  <a:pos x="4344988" y="161925"/>
                </a:cxn>
                <a:cxn ang="0">
                  <a:pos x="4255092" y="161925"/>
                </a:cxn>
              </a:cxnLst>
              <a:rect l="0" t="0" r="0" b="0"/>
              <a:pathLst>
                <a:path w="5375189" h="210065">
                  <a:moveTo>
                    <a:pt x="0" y="0"/>
                  </a:moveTo>
                  <a:lnTo>
                    <a:pt x="5375189" y="0"/>
                  </a:lnTo>
                  <a:lnTo>
                    <a:pt x="5375189" y="210065"/>
                  </a:lnTo>
                  <a:lnTo>
                    <a:pt x="5263978" y="210065"/>
                  </a:lnTo>
                </a:path>
              </a:pathLst>
            </a:custGeom>
            <a:noFill/>
            <a:ln w="28575" cap="flat" cmpd="sng">
              <a:solidFill>
                <a:srgbClr val="E8707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srgbClr val="E8707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1344" y="4389107"/>
            <a:ext cx="5760720" cy="1229779"/>
            <a:chOff x="659765" y="3424794"/>
            <a:chExt cx="4320540" cy="922334"/>
          </a:xfrm>
        </p:grpSpPr>
        <p:sp>
          <p:nvSpPr>
            <p:cNvPr id="116744" name="TextBox 16"/>
            <p:cNvSpPr txBox="1"/>
            <p:nvPr/>
          </p:nvSpPr>
          <p:spPr>
            <a:xfrm>
              <a:off x="659765" y="3954781"/>
              <a:ext cx="4320540" cy="3923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121829" tIns="60915" rIns="121829" bIns="60915" anchor="t">
              <a:spAutoFit/>
            </a:bodyPr>
            <a:lstStyle/>
            <a:p>
              <a:pPr algn="just" defTabSz="913606" eaLnBrk="0" hangingPunct="0">
                <a:lnSpc>
                  <a:spcPct val="130000"/>
                </a:lnSpc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论文中引用自己已发表的文章，同样需要标引</a:t>
              </a:r>
            </a:p>
          </p:txBody>
        </p:sp>
        <p:sp>
          <p:nvSpPr>
            <p:cNvPr id="9" name="TextBox 17"/>
            <p:cNvSpPr txBox="1"/>
            <p:nvPr/>
          </p:nvSpPr>
          <p:spPr>
            <a:xfrm>
              <a:off x="825898" y="3424794"/>
              <a:ext cx="3557588" cy="369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829" tIns="60915" rIns="121829" bIns="60915" anchor="t">
              <a:spAutoFit/>
            </a:bodyPr>
            <a:lstStyle/>
            <a:p>
              <a:pPr defTabSz="913606" eaLnBrk="0" hangingPunct="0"/>
              <a:r>
                <a:rPr lang="en-US" altLang="zh-CN" sz="2400" b="1" dirty="0">
                  <a:solidFill>
                    <a:srgbClr val="FFA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[</a:t>
              </a:r>
              <a:r>
                <a:rPr lang="zh-CN" altLang="en-US" sz="2400" b="1" dirty="0">
                  <a:solidFill>
                    <a:srgbClr val="FFA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去除本人引用复制比</a:t>
              </a:r>
              <a:r>
                <a:rPr lang="en-US" altLang="zh-CN" sz="2400" b="1" dirty="0">
                  <a:solidFill>
                    <a:srgbClr val="FFA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]</a:t>
              </a:r>
            </a:p>
          </p:txBody>
        </p:sp>
        <p:sp>
          <p:nvSpPr>
            <p:cNvPr id="10" name="任意多边形 22"/>
            <p:cNvSpPr/>
            <p:nvPr/>
          </p:nvSpPr>
          <p:spPr>
            <a:xfrm>
              <a:off x="741363" y="3833655"/>
              <a:ext cx="3960000" cy="1214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44988" y="0"/>
                </a:cxn>
                <a:cxn ang="0">
                  <a:pos x="4344988" y="161925"/>
                </a:cxn>
                <a:cxn ang="0">
                  <a:pos x="4255092" y="161925"/>
                </a:cxn>
              </a:cxnLst>
              <a:rect l="0" t="0" r="0" b="0"/>
              <a:pathLst>
                <a:path w="5375189" h="210065">
                  <a:moveTo>
                    <a:pt x="0" y="0"/>
                  </a:moveTo>
                  <a:lnTo>
                    <a:pt x="5375189" y="0"/>
                  </a:lnTo>
                  <a:lnTo>
                    <a:pt x="5375189" y="210065"/>
                  </a:lnTo>
                  <a:lnTo>
                    <a:pt x="5263978" y="210065"/>
                  </a:lnTo>
                </a:path>
              </a:pathLst>
            </a:custGeom>
            <a:noFill/>
            <a:ln w="28575" cap="flat" cmpd="sng">
              <a:solidFill>
                <a:srgbClr val="FFAA2D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lIns="121829" tIns="60915" rIns="121829" bIns="60915"/>
            <a:lstStyle/>
            <a:p>
              <a:pPr defTabSz="913606"/>
              <a:endParaRPr lang="zh-CN" altLang="en-US" sz="1467">
                <a:solidFill>
                  <a:srgbClr val="FFAA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35361" y="369181"/>
            <a:ext cx="5709084" cy="659553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规范撰写学位论文</a:t>
            </a:r>
            <a:r>
              <a:rPr lang="en-US" altLang="zh-CN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— </a:t>
            </a:r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系统识别格式</a:t>
            </a:r>
          </a:p>
        </p:txBody>
      </p:sp>
      <p:sp>
        <p:nvSpPr>
          <p:cNvPr id="71707" name="文本框 23579"/>
          <p:cNvSpPr txBox="1"/>
          <p:nvPr/>
        </p:nvSpPr>
        <p:spPr>
          <a:xfrm>
            <a:off x="936671" y="6005135"/>
            <a:ext cx="3965575" cy="738573"/>
          </a:xfrm>
          <a:prstGeom prst="rect">
            <a:avLst/>
          </a:prstGeom>
          <a:noFill/>
          <a:ln w="9525">
            <a:noFill/>
          </a:ln>
        </p:spPr>
        <p:txBody>
          <a:bodyPr lIns="121829" tIns="60915" rIns="121829" bIns="60915">
            <a:spAutoFit/>
          </a:bodyPr>
          <a:lstStyle/>
          <a:p>
            <a:pPr algn="ctr" defTabSz="1218150">
              <a:defRPr/>
            </a:pPr>
            <a:r>
              <a:rPr lang="zh-CN" altLang="en-US" sz="2000" b="1" i="1" noProof="1">
                <a:solidFill>
                  <a:srgbClr val="4472C4">
                    <a:lumMod val="50000"/>
                  </a:srgbClr>
                </a:solidFill>
                <a:latin typeface="Gill Sans" charset="0"/>
                <a:ea typeface="黑体" panose="02010609060101010101" charset="-122"/>
                <a:sym typeface="Gill Sans" charset="0"/>
              </a:rPr>
              <a:t>详见</a:t>
            </a:r>
          </a:p>
          <a:p>
            <a:pPr defTabSz="1218150">
              <a:defRPr/>
            </a:pPr>
            <a:r>
              <a:rPr lang="zh-CN" altLang="en-US" sz="2000" b="1" i="1" noProof="1">
                <a:solidFill>
                  <a:srgbClr val="4472C4">
                    <a:lumMod val="50000"/>
                  </a:srgbClr>
                </a:solidFill>
                <a:latin typeface="Gill Sans" charset="0"/>
                <a:ea typeface="黑体" panose="02010609060101010101" charset="-122"/>
                <a:sym typeface="Gill Sans" charset="0"/>
              </a:rPr>
              <a:t>《</a:t>
            </a:r>
            <a:r>
              <a:rPr lang="en-US" altLang="zh-CN" sz="2000" b="1" i="1" noProof="1">
                <a:solidFill>
                  <a:srgbClr val="4472C4">
                    <a:lumMod val="50000"/>
                  </a:srgbClr>
                </a:solidFill>
                <a:latin typeface="Gill Sans" charset="0"/>
                <a:ea typeface="黑体" panose="02010609060101010101" charset="-122"/>
                <a:sym typeface="Gill Sans" charset="0"/>
              </a:rPr>
              <a:t>TMLC</a:t>
            </a:r>
            <a:r>
              <a:rPr lang="zh-CN" altLang="en-US" sz="2000" b="1" i="1" noProof="1">
                <a:solidFill>
                  <a:srgbClr val="4472C4">
                    <a:lumMod val="50000"/>
                  </a:srgbClr>
                </a:solidFill>
                <a:latin typeface="Gill Sans" charset="0"/>
                <a:ea typeface="黑体" panose="02010609060101010101" charset="-122"/>
                <a:sym typeface="Gill Sans" charset="0"/>
              </a:rPr>
              <a:t>检测系统格式识别规范》</a:t>
            </a:r>
          </a:p>
        </p:txBody>
      </p:sp>
      <p:sp>
        <p:nvSpPr>
          <p:cNvPr id="118812" name="文本框 1"/>
          <p:cNvSpPr txBox="1"/>
          <p:nvPr/>
        </p:nvSpPr>
        <p:spPr>
          <a:xfrm>
            <a:off x="622301" y="1501987"/>
            <a:ext cx="5012267" cy="4062560"/>
          </a:xfrm>
          <a:prstGeom prst="rect">
            <a:avLst/>
          </a:prstGeom>
          <a:noFill/>
          <a:ln w="9525">
            <a:noFill/>
          </a:ln>
        </p:spPr>
        <p:txBody>
          <a:bodyPr wrap="square" lIns="121829" tIns="60915" rIns="121829" bIns="60915" anchor="t">
            <a:spAutoFit/>
          </a:bodyPr>
          <a:lstStyle/>
          <a:p>
            <a:pPr indent="609043" defTabSz="913606">
              <a:lnSpc>
                <a:spcPct val="16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以研究生学位论文为例，答辩委员在评阅中发现：不少学生撰写学位论文时，往往只关注研究内容和研究结果、忽略了论文的规范，从而影响了论文质量。</a:t>
            </a:r>
          </a:p>
          <a:p>
            <a:pPr indent="609043" defTabSz="913606">
              <a:lnSpc>
                <a:spcPct val="16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在很多学者看来，端正的学术态度决定一切，符合格式规范不只是学位论文写作的形式与义务，同时也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彰显了一种严谨的治学精神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147733" y="2619588"/>
            <a:ext cx="1964267" cy="4238413"/>
            <a:chOff x="1485" y="3429"/>
            <a:chExt cx="2173" cy="4671"/>
          </a:xfrm>
          <a:solidFill>
            <a:srgbClr val="FFAA2D"/>
          </a:solidFill>
        </p:grpSpPr>
        <p:sp>
          <p:nvSpPr>
            <p:cNvPr id="118798" name="Rectangle 8"/>
            <p:cNvSpPr/>
            <p:nvPr/>
          </p:nvSpPr>
          <p:spPr>
            <a:xfrm>
              <a:off x="2994" y="4652"/>
              <a:ext cx="475" cy="2314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algn="ctr" defTabSz="913606" eaLnBrk="0" hangingPunct="0"/>
              <a:endParaRPr lang="zh-CN" altLang="en-US" sz="5600" dirty="0">
                <a:solidFill>
                  <a:prstClr val="black"/>
                </a:solidFill>
                <a:latin typeface="Gill Sans" charset="0"/>
                <a:ea typeface="黑体" panose="02010609060101010101" charset="-122"/>
                <a:sym typeface="Gill Sans" charset="0"/>
              </a:endParaRPr>
            </a:p>
          </p:txBody>
        </p:sp>
        <p:sp>
          <p:nvSpPr>
            <p:cNvPr id="118799" name="Freeform 22"/>
            <p:cNvSpPr/>
            <p:nvPr/>
          </p:nvSpPr>
          <p:spPr>
            <a:xfrm>
              <a:off x="1485" y="6966"/>
              <a:ext cx="1984" cy="1134"/>
            </a:xfrm>
            <a:custGeom>
              <a:avLst/>
              <a:gdLst/>
              <a:ahLst/>
              <a:cxnLst>
                <a:cxn ang="0">
                  <a:pos x="1670050" y="0"/>
                </a:cxn>
                <a:cxn ang="0">
                  <a:pos x="1269696" y="0"/>
                </a:cxn>
                <a:cxn ang="0">
                  <a:pos x="0" y="860425"/>
                </a:cxn>
                <a:cxn ang="0">
                  <a:pos x="758767" y="860425"/>
                </a:cxn>
                <a:cxn ang="0">
                  <a:pos x="1670050" y="0"/>
                </a:cxn>
              </a:cxnLst>
              <a:rect l="0" t="0" r="0" b="0"/>
              <a:pathLst>
                <a:path w="1314" h="677">
                  <a:moveTo>
                    <a:pt x="1314" y="0"/>
                  </a:moveTo>
                  <a:lnTo>
                    <a:pt x="999" y="0"/>
                  </a:lnTo>
                  <a:lnTo>
                    <a:pt x="0" y="677"/>
                  </a:lnTo>
                  <a:lnTo>
                    <a:pt x="597" y="677"/>
                  </a:lnTo>
                  <a:lnTo>
                    <a:pt x="1314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800" name="Freeform 23"/>
            <p:cNvSpPr/>
            <p:nvPr/>
          </p:nvSpPr>
          <p:spPr>
            <a:xfrm>
              <a:off x="1921" y="6966"/>
              <a:ext cx="1548" cy="1134"/>
            </a:xfrm>
            <a:custGeom>
              <a:avLst/>
              <a:gdLst/>
              <a:ahLst/>
              <a:cxnLst>
                <a:cxn ang="0">
                  <a:pos x="1303338" y="0"/>
                </a:cxn>
                <a:cxn ang="0">
                  <a:pos x="1103899" y="0"/>
                </a:cxn>
                <a:cxn ang="0">
                  <a:pos x="0" y="860425"/>
                </a:cxn>
                <a:cxn ang="0">
                  <a:pos x="393796" y="860425"/>
                </a:cxn>
                <a:cxn ang="0">
                  <a:pos x="1303338" y="0"/>
                </a:cxn>
              </a:cxnLst>
              <a:rect l="0" t="0" r="0" b="0"/>
              <a:pathLst>
                <a:path w="1026" h="677">
                  <a:moveTo>
                    <a:pt x="1026" y="0"/>
                  </a:moveTo>
                  <a:lnTo>
                    <a:pt x="869" y="0"/>
                  </a:lnTo>
                  <a:lnTo>
                    <a:pt x="0" y="677"/>
                  </a:lnTo>
                  <a:lnTo>
                    <a:pt x="310" y="677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801" name="Freeform 41"/>
            <p:cNvSpPr>
              <a:spLocks noEditPoints="1"/>
            </p:cNvSpPr>
            <p:nvPr/>
          </p:nvSpPr>
          <p:spPr>
            <a:xfrm>
              <a:off x="2843" y="3429"/>
              <a:ext cx="815" cy="1073"/>
            </a:xfrm>
            <a:custGeom>
              <a:avLst/>
              <a:gdLst>
                <a:gd name="txL" fmla="*/ 0 w 1200"/>
                <a:gd name="txT" fmla="*/ 0 h 1426"/>
                <a:gd name="txR" fmla="*/ 1200 w 1200"/>
                <a:gd name="txB" fmla="*/ 1426 h 1426"/>
              </a:gdLst>
              <a:ahLst/>
              <a:cxnLst>
                <a:cxn ang="0">
                  <a:pos x="136560497" y="382803009"/>
                </a:cxn>
                <a:cxn ang="0">
                  <a:pos x="0" y="195974293"/>
                </a:cxn>
                <a:cxn ang="0">
                  <a:pos x="196020500" y="0"/>
                </a:cxn>
                <a:cxn ang="0">
                  <a:pos x="392040428" y="195974293"/>
                </a:cxn>
                <a:cxn ang="0">
                  <a:pos x="255479931" y="382803009"/>
                </a:cxn>
                <a:cxn ang="0">
                  <a:pos x="196020500" y="465765401"/>
                </a:cxn>
                <a:cxn ang="0">
                  <a:pos x="136560497" y="382803009"/>
                </a:cxn>
                <a:cxn ang="0">
                  <a:pos x="343035446" y="195974293"/>
                </a:cxn>
                <a:cxn ang="0">
                  <a:pos x="196020500" y="48993431"/>
                </a:cxn>
                <a:cxn ang="0">
                  <a:pos x="49004982" y="195974293"/>
                </a:cxn>
                <a:cxn ang="0">
                  <a:pos x="196020500" y="342955156"/>
                </a:cxn>
                <a:cxn ang="0">
                  <a:pos x="343035446" y="195974293"/>
                </a:cxn>
              </a:cxnLst>
              <a:rect l="txL" t="txT" r="txR" b="tx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2" y="0"/>
                    <a:pt x="1200" y="269"/>
                    <a:pt x="1200" y="600"/>
                  </a:cubicBezTo>
                  <a:cubicBezTo>
                    <a:pt x="1200" y="868"/>
                    <a:pt x="1025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2"/>
                    <a:pt x="849" y="150"/>
                    <a:pt x="600" y="150"/>
                  </a:cubicBezTo>
                  <a:cubicBezTo>
                    <a:pt x="352" y="150"/>
                    <a:pt x="150" y="352"/>
                    <a:pt x="150" y="600"/>
                  </a:cubicBezTo>
                  <a:cubicBezTo>
                    <a:pt x="150" y="849"/>
                    <a:pt x="352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 lIns="0" tIns="0" rIns="0" bIns="144000" anchor="ctr" anchorCtr="1"/>
            <a:lstStyle/>
            <a:p>
              <a:pPr algn="ctr" defTabSz="913606" eaLnBrk="0" hangingPunct="0"/>
              <a:r>
                <a:rPr lang="zh-CN" altLang="en-US" sz="5600" dirty="0">
                  <a:solidFill>
                    <a:prstClr val="black"/>
                  </a:solidFill>
                  <a:latin typeface="Arial" panose="020B0604020202020204" pitchFamily="34" charset="0"/>
                  <a:ea typeface="黑体" panose="02010609060101010101" charset="-122"/>
                  <a:sym typeface="Gill Sans" charset="0"/>
                </a:rPr>
                <a:t>1</a:t>
              </a:r>
              <a:endParaRPr lang="zh-CN" altLang="en-US" sz="5600" dirty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806" name="文本框 23574"/>
            <p:cNvSpPr txBox="1"/>
            <p:nvPr/>
          </p:nvSpPr>
          <p:spPr>
            <a:xfrm>
              <a:off x="2729" y="5004"/>
              <a:ext cx="908" cy="1669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vert="eaVert" anchor="t">
              <a:spAutoFit/>
            </a:bodyPr>
            <a:lstStyle/>
            <a:p>
              <a:pPr defTabSz="913606" eaLnBrk="0" hangingPunct="0"/>
              <a:r>
                <a:rPr lang="zh-CN" altLang="en-US" sz="2800" b="1" dirty="0">
                  <a:solidFill>
                    <a:prstClr val="black"/>
                  </a:solidFill>
                  <a:latin typeface="Gill Sans" charset="0"/>
                  <a:ea typeface="微软雅黑" panose="020B0503020204020204" pitchFamily="34" charset="-122"/>
                  <a:sym typeface="Gill Sans" charset="0"/>
                </a:rPr>
                <a:t>作者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07292" y="2094653"/>
            <a:ext cx="1300479" cy="4763347"/>
            <a:chOff x="3750" y="2851"/>
            <a:chExt cx="1439" cy="5249"/>
          </a:xfrm>
          <a:solidFill>
            <a:srgbClr val="12B2C2"/>
          </a:solidFill>
        </p:grpSpPr>
        <p:sp>
          <p:nvSpPr>
            <p:cNvPr id="118794" name="Rectangle 10"/>
            <p:cNvSpPr/>
            <p:nvPr/>
          </p:nvSpPr>
          <p:spPr>
            <a:xfrm>
              <a:off x="4549" y="4073"/>
              <a:ext cx="477" cy="2893"/>
            </a:xfrm>
            <a:prstGeom prst="rect">
              <a:avLst/>
            </a:prstGeom>
            <a:grpFill/>
            <a:ln w="9525">
              <a:solidFill>
                <a:srgbClr val="01ACBE"/>
              </a:solidFill>
            </a:ln>
          </p:spPr>
          <p:txBody>
            <a:bodyPr anchor="t"/>
            <a:lstStyle/>
            <a:p>
              <a:pPr algn="ctr" defTabSz="913606" eaLnBrk="0" hangingPunct="0"/>
              <a:endParaRPr lang="zh-CN" altLang="en-US" sz="5600" dirty="0">
                <a:solidFill>
                  <a:prstClr val="black"/>
                </a:solidFill>
                <a:latin typeface="Gill Sans" charset="0"/>
                <a:ea typeface="黑体" panose="02010609060101010101" charset="-122"/>
                <a:sym typeface="Gill Sans" charset="0"/>
              </a:endParaRPr>
            </a:p>
          </p:txBody>
        </p:sp>
        <p:sp>
          <p:nvSpPr>
            <p:cNvPr id="118795" name="Freeform 12"/>
            <p:cNvSpPr/>
            <p:nvPr/>
          </p:nvSpPr>
          <p:spPr>
            <a:xfrm>
              <a:off x="3750" y="6966"/>
              <a:ext cx="1294" cy="1134"/>
            </a:xfrm>
            <a:custGeom>
              <a:avLst/>
              <a:gdLst/>
              <a:ahLst/>
              <a:cxnLst>
                <a:cxn ang="0">
                  <a:pos x="1089025" y="0"/>
                </a:cxn>
                <a:cxn ang="0">
                  <a:pos x="687471" y="0"/>
                </a:cxn>
                <a:cxn ang="0">
                  <a:pos x="0" y="860425"/>
                </a:cxn>
                <a:cxn ang="0">
                  <a:pos x="715427" y="860425"/>
                </a:cxn>
                <a:cxn ang="0">
                  <a:pos x="1089025" y="0"/>
                </a:cxn>
              </a:cxnLst>
              <a:rect l="0" t="0" r="0" b="0"/>
              <a:pathLst>
                <a:path w="857" h="677">
                  <a:moveTo>
                    <a:pt x="857" y="0"/>
                  </a:moveTo>
                  <a:lnTo>
                    <a:pt x="541" y="0"/>
                  </a:lnTo>
                  <a:lnTo>
                    <a:pt x="0" y="677"/>
                  </a:lnTo>
                  <a:lnTo>
                    <a:pt x="563" y="677"/>
                  </a:lnTo>
                  <a:lnTo>
                    <a:pt x="857" y="0"/>
                  </a:lnTo>
                  <a:close/>
                </a:path>
              </a:pathLst>
            </a:custGeom>
            <a:grpFill/>
            <a:ln w="9525">
              <a:solidFill>
                <a:srgbClr val="01ACBE"/>
              </a:solidFill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796" name="Freeform 13"/>
            <p:cNvSpPr/>
            <p:nvPr/>
          </p:nvSpPr>
          <p:spPr>
            <a:xfrm>
              <a:off x="4151" y="6966"/>
              <a:ext cx="875" cy="1134"/>
            </a:xfrm>
            <a:custGeom>
              <a:avLst/>
              <a:gdLst/>
              <a:ahLst/>
              <a:cxnLst>
                <a:cxn ang="0">
                  <a:pos x="736600" y="0"/>
                </a:cxn>
                <a:cxn ang="0">
                  <a:pos x="535940" y="0"/>
                </a:cxn>
                <a:cxn ang="0">
                  <a:pos x="0" y="860425"/>
                </a:cxn>
                <a:cxn ang="0">
                  <a:pos x="363220" y="860425"/>
                </a:cxn>
                <a:cxn ang="0">
                  <a:pos x="736600" y="0"/>
                </a:cxn>
              </a:cxnLst>
              <a:rect l="0" t="0" r="0" b="0"/>
              <a:pathLst>
                <a:path w="580" h="677">
                  <a:moveTo>
                    <a:pt x="580" y="0"/>
                  </a:moveTo>
                  <a:lnTo>
                    <a:pt x="422" y="0"/>
                  </a:lnTo>
                  <a:lnTo>
                    <a:pt x="0" y="677"/>
                  </a:lnTo>
                  <a:lnTo>
                    <a:pt x="286" y="677"/>
                  </a:lnTo>
                  <a:lnTo>
                    <a:pt x="580" y="0"/>
                  </a:lnTo>
                  <a:close/>
                </a:path>
              </a:pathLst>
            </a:custGeom>
            <a:grpFill/>
            <a:ln w="9525">
              <a:solidFill>
                <a:srgbClr val="01ACBE"/>
              </a:solidFill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797" name="Freeform 37"/>
            <p:cNvSpPr>
              <a:spLocks noEditPoints="1"/>
            </p:cNvSpPr>
            <p:nvPr/>
          </p:nvSpPr>
          <p:spPr>
            <a:xfrm>
              <a:off x="4374" y="2851"/>
              <a:ext cx="815" cy="1071"/>
            </a:xfrm>
            <a:custGeom>
              <a:avLst/>
              <a:gdLst>
                <a:gd name="txL" fmla="*/ 0 w 1200"/>
                <a:gd name="txT" fmla="*/ 0 h 1425"/>
                <a:gd name="txR" fmla="*/ 1200 w 1200"/>
                <a:gd name="txB" fmla="*/ 1425 h 1425"/>
              </a:gdLst>
              <a:ahLst/>
              <a:cxnLst>
                <a:cxn ang="0">
                  <a:pos x="136560497" y="381671487"/>
                </a:cxn>
                <a:cxn ang="0">
                  <a:pos x="0" y="195561962"/>
                </a:cxn>
                <a:cxn ang="0">
                  <a:pos x="196020500" y="0"/>
                </a:cxn>
                <a:cxn ang="0">
                  <a:pos x="392040428" y="195561962"/>
                </a:cxn>
                <a:cxn ang="0">
                  <a:pos x="255479931" y="381671487"/>
                </a:cxn>
                <a:cxn ang="0">
                  <a:pos x="196020500" y="464459587"/>
                </a:cxn>
                <a:cxn ang="0">
                  <a:pos x="136560497" y="381671487"/>
                </a:cxn>
                <a:cxn ang="0">
                  <a:pos x="343035446" y="195561962"/>
                </a:cxn>
                <a:cxn ang="0">
                  <a:pos x="196020500" y="48890633"/>
                </a:cxn>
                <a:cxn ang="0">
                  <a:pos x="49004982" y="195561962"/>
                </a:cxn>
                <a:cxn ang="0">
                  <a:pos x="196020500" y="342233290"/>
                </a:cxn>
                <a:cxn ang="0">
                  <a:pos x="343035446" y="195561962"/>
                </a:cxn>
              </a:cxnLst>
              <a:rect l="txL" t="txT" r="txR" b="txB"/>
              <a:pathLst>
                <a:path w="1200" h="1425">
                  <a:moveTo>
                    <a:pt x="418" y="1171"/>
                  </a:moveTo>
                  <a:cubicBezTo>
                    <a:pt x="175" y="1094"/>
                    <a:pt x="0" y="868"/>
                    <a:pt x="0" y="600"/>
                  </a:cubicBezTo>
                  <a:cubicBezTo>
                    <a:pt x="0" y="268"/>
                    <a:pt x="269" y="0"/>
                    <a:pt x="600" y="0"/>
                  </a:cubicBezTo>
                  <a:cubicBezTo>
                    <a:pt x="931" y="0"/>
                    <a:pt x="1200" y="268"/>
                    <a:pt x="1200" y="600"/>
                  </a:cubicBezTo>
                  <a:cubicBezTo>
                    <a:pt x="1200" y="868"/>
                    <a:pt x="1024" y="1094"/>
                    <a:pt x="782" y="1171"/>
                  </a:cubicBezTo>
                  <a:cubicBezTo>
                    <a:pt x="600" y="1425"/>
                    <a:pt x="600" y="1425"/>
                    <a:pt x="600" y="1425"/>
                  </a:cubicBezTo>
                  <a:lnTo>
                    <a:pt x="418" y="1171"/>
                  </a:lnTo>
                  <a:close/>
                  <a:moveTo>
                    <a:pt x="1050" y="600"/>
                  </a:moveTo>
                  <a:cubicBezTo>
                    <a:pt x="1050" y="351"/>
                    <a:pt x="848" y="150"/>
                    <a:pt x="600" y="150"/>
                  </a:cubicBezTo>
                  <a:cubicBezTo>
                    <a:pt x="351" y="150"/>
                    <a:pt x="150" y="351"/>
                    <a:pt x="150" y="600"/>
                  </a:cubicBezTo>
                  <a:cubicBezTo>
                    <a:pt x="150" y="848"/>
                    <a:pt x="351" y="1050"/>
                    <a:pt x="600" y="1050"/>
                  </a:cubicBezTo>
                  <a:cubicBezTo>
                    <a:pt x="848" y="1050"/>
                    <a:pt x="1050" y="848"/>
                    <a:pt x="1050" y="600"/>
                  </a:cubicBezTo>
                  <a:close/>
                </a:path>
              </a:pathLst>
            </a:custGeom>
            <a:grpFill/>
            <a:ln w="9525">
              <a:solidFill>
                <a:srgbClr val="01ACBE"/>
              </a:solidFill>
            </a:ln>
          </p:spPr>
          <p:txBody>
            <a:bodyPr lIns="0" tIns="0" rIns="0" bIns="144000" anchor="ctr" anchorCtr="1"/>
            <a:lstStyle/>
            <a:p>
              <a:pPr algn="ctr" defTabSz="913606" eaLnBrk="0" hangingPunct="0"/>
              <a:r>
                <a:rPr lang="zh-CN" altLang="en-US" sz="5600" dirty="0">
                  <a:solidFill>
                    <a:prstClr val="black"/>
                  </a:solidFill>
                  <a:latin typeface="Arial" panose="020B0604020202020204" pitchFamily="34" charset="0"/>
                  <a:ea typeface="黑体" panose="02010609060101010101" charset="-122"/>
                  <a:sym typeface="Gill Sans" charset="0"/>
                </a:rPr>
                <a:t>2</a:t>
              </a:r>
              <a:endParaRPr lang="zh-CN" altLang="en-US" sz="5600" dirty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807" name="文本框 23575"/>
            <p:cNvSpPr txBox="1"/>
            <p:nvPr/>
          </p:nvSpPr>
          <p:spPr>
            <a:xfrm>
              <a:off x="4508" y="4322"/>
              <a:ext cx="681" cy="2676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vert="eaVert" anchor="t">
              <a:spAutoFit/>
            </a:bodyPr>
            <a:lstStyle/>
            <a:p>
              <a:pPr defTabSz="913606" eaLnBrk="0" hangingPunct="0"/>
              <a:r>
                <a:rPr lang="zh-CN" altLang="en-US" sz="2800" b="1" dirty="0">
                  <a:solidFill>
                    <a:prstClr val="black"/>
                  </a:solidFill>
                  <a:latin typeface="Gill Sans" charset="0"/>
                  <a:ea typeface="微软雅黑" panose="020B0503020204020204" pitchFamily="34" charset="-122"/>
                  <a:sym typeface="Gill Sans" charset="0"/>
                </a:rPr>
                <a:t>原创性声明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07947" y="2619588"/>
            <a:ext cx="826076" cy="4238413"/>
            <a:chOff x="5912" y="3429"/>
            <a:chExt cx="914" cy="4671"/>
          </a:xfrm>
        </p:grpSpPr>
        <p:sp>
          <p:nvSpPr>
            <p:cNvPr id="118790" name="Rectangle 14"/>
            <p:cNvSpPr/>
            <p:nvPr/>
          </p:nvSpPr>
          <p:spPr>
            <a:xfrm>
              <a:off x="6184" y="4652"/>
              <a:ext cx="477" cy="2314"/>
            </a:xfrm>
            <a:prstGeom prst="rect">
              <a:avLst/>
            </a:prstGeom>
            <a:solidFill>
              <a:srgbClr val="8DC63F"/>
            </a:solidFill>
            <a:ln w="9525">
              <a:noFill/>
            </a:ln>
          </p:spPr>
          <p:txBody>
            <a:bodyPr anchor="t"/>
            <a:lstStyle/>
            <a:p>
              <a:pPr algn="ctr" defTabSz="913606" eaLnBrk="0" hangingPunct="0"/>
              <a:endParaRPr lang="zh-CN" altLang="en-US" sz="5600" dirty="0">
                <a:solidFill>
                  <a:prstClr val="black"/>
                </a:solidFill>
                <a:latin typeface="Gill Sans" charset="0"/>
                <a:ea typeface="黑体" panose="02010609060101010101" charset="-122"/>
                <a:sym typeface="Gill Sans" charset="0"/>
              </a:endParaRPr>
            </a:p>
          </p:txBody>
        </p:sp>
        <p:sp>
          <p:nvSpPr>
            <p:cNvPr id="118791" name="Freeform 16"/>
            <p:cNvSpPr/>
            <p:nvPr/>
          </p:nvSpPr>
          <p:spPr>
            <a:xfrm>
              <a:off x="6026" y="6966"/>
              <a:ext cx="794" cy="1134"/>
            </a:xfrm>
            <a:custGeom>
              <a:avLst/>
              <a:gdLst/>
              <a:ahLst/>
              <a:cxnLst>
                <a:cxn ang="0">
                  <a:pos x="133413" y="0"/>
                </a:cxn>
                <a:cxn ang="0">
                  <a:pos x="534924" y="0"/>
                </a:cxn>
                <a:cxn ang="0">
                  <a:pos x="668337" y="860425"/>
                </a:cxn>
                <a:cxn ang="0">
                  <a:pos x="0" y="860425"/>
                </a:cxn>
                <a:cxn ang="0">
                  <a:pos x="133413" y="0"/>
                </a:cxn>
              </a:cxnLst>
              <a:rect l="0" t="0" r="0" b="0"/>
              <a:pathLst>
                <a:path w="526" h="677">
                  <a:moveTo>
                    <a:pt x="105" y="0"/>
                  </a:moveTo>
                  <a:lnTo>
                    <a:pt x="421" y="0"/>
                  </a:lnTo>
                  <a:lnTo>
                    <a:pt x="526" y="677"/>
                  </a:lnTo>
                  <a:lnTo>
                    <a:pt x="0" y="677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7FB538"/>
            </a:solidFill>
            <a:ln w="9525">
              <a:noFill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792" name="Freeform 17"/>
            <p:cNvSpPr/>
            <p:nvPr/>
          </p:nvSpPr>
          <p:spPr>
            <a:xfrm>
              <a:off x="6424" y="6966"/>
              <a:ext cx="396" cy="1134"/>
            </a:xfrm>
            <a:custGeom>
              <a:avLst/>
              <a:gdLst/>
              <a:ahLst/>
              <a:cxnLst>
                <a:cxn ang="0">
                  <a:pos x="200279" y="0"/>
                </a:cxn>
                <a:cxn ang="0">
                  <a:pos x="0" y="0"/>
                </a:cxn>
                <a:cxn ang="0">
                  <a:pos x="0" y="860425"/>
                </a:cxn>
                <a:cxn ang="0">
                  <a:pos x="333375" y="860425"/>
                </a:cxn>
                <a:cxn ang="0">
                  <a:pos x="200279" y="0"/>
                </a:cxn>
              </a:cxnLst>
              <a:rect l="0" t="0" r="0" b="0"/>
              <a:pathLst>
                <a:path w="263" h="677">
                  <a:moveTo>
                    <a:pt x="158" y="0"/>
                  </a:moveTo>
                  <a:lnTo>
                    <a:pt x="0" y="0"/>
                  </a:lnTo>
                  <a:lnTo>
                    <a:pt x="0" y="677"/>
                  </a:lnTo>
                  <a:lnTo>
                    <a:pt x="263" y="67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3A533"/>
            </a:solidFill>
            <a:ln w="9525">
              <a:noFill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793" name="Freeform 33"/>
            <p:cNvSpPr>
              <a:spLocks noEditPoints="1"/>
            </p:cNvSpPr>
            <p:nvPr/>
          </p:nvSpPr>
          <p:spPr>
            <a:xfrm>
              <a:off x="6011" y="3429"/>
              <a:ext cx="815" cy="1073"/>
            </a:xfrm>
            <a:custGeom>
              <a:avLst/>
              <a:gdLst>
                <a:gd name="txL" fmla="*/ 0 w 1200"/>
                <a:gd name="txT" fmla="*/ 0 h 1426"/>
                <a:gd name="txR" fmla="*/ 1200 w 1200"/>
                <a:gd name="txB" fmla="*/ 1426 h 1426"/>
              </a:gdLst>
              <a:ahLst/>
              <a:cxnLst>
                <a:cxn ang="0">
                  <a:pos x="136560497" y="382803009"/>
                </a:cxn>
                <a:cxn ang="0">
                  <a:pos x="0" y="195974293"/>
                </a:cxn>
                <a:cxn ang="0">
                  <a:pos x="196020500" y="0"/>
                </a:cxn>
                <a:cxn ang="0">
                  <a:pos x="392040428" y="195974293"/>
                </a:cxn>
                <a:cxn ang="0">
                  <a:pos x="255479931" y="382803009"/>
                </a:cxn>
                <a:cxn ang="0">
                  <a:pos x="196020500" y="465765401"/>
                </a:cxn>
                <a:cxn ang="0">
                  <a:pos x="136560497" y="382803009"/>
                </a:cxn>
                <a:cxn ang="0">
                  <a:pos x="343035446" y="195974293"/>
                </a:cxn>
                <a:cxn ang="0">
                  <a:pos x="196020500" y="48993431"/>
                </a:cxn>
                <a:cxn ang="0">
                  <a:pos x="49004982" y="195974293"/>
                </a:cxn>
                <a:cxn ang="0">
                  <a:pos x="196020500" y="342955156"/>
                </a:cxn>
                <a:cxn ang="0">
                  <a:pos x="343035446" y="195974293"/>
                </a:cxn>
              </a:cxnLst>
              <a:rect l="txL" t="txT" r="txR" b="tx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1" y="0"/>
                    <a:pt x="1200" y="269"/>
                    <a:pt x="1200" y="600"/>
                  </a:cubicBezTo>
                  <a:cubicBezTo>
                    <a:pt x="1200" y="868"/>
                    <a:pt x="1024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2"/>
                    <a:pt x="849" y="150"/>
                    <a:pt x="600" y="150"/>
                  </a:cubicBezTo>
                  <a:cubicBezTo>
                    <a:pt x="351" y="150"/>
                    <a:pt x="150" y="352"/>
                    <a:pt x="150" y="600"/>
                  </a:cubicBezTo>
                  <a:cubicBezTo>
                    <a:pt x="150" y="849"/>
                    <a:pt x="351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B538">
                    <a:alpha val="100000"/>
                  </a:srgbClr>
                </a:gs>
                <a:gs pos="49001">
                  <a:srgbClr val="7FB538">
                    <a:alpha val="100000"/>
                  </a:srgbClr>
                </a:gs>
                <a:gs pos="5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  <a:gs pos="100000">
                  <a:srgbClr val="8DC63F">
                    <a:alpha val="100000"/>
                  </a:srgbClr>
                </a:gs>
              </a:gsLst>
              <a:lin ang="0"/>
              <a:tileRect/>
            </a:gradFill>
            <a:ln w="9525">
              <a:noFill/>
            </a:ln>
          </p:spPr>
          <p:txBody>
            <a:bodyPr lIns="0" tIns="0" rIns="0" bIns="144000" anchor="ctr" anchorCtr="1"/>
            <a:lstStyle/>
            <a:p>
              <a:pPr algn="ctr" defTabSz="913606" eaLnBrk="0" hangingPunct="0"/>
              <a:r>
                <a:rPr lang="zh-CN" altLang="en-US" sz="5600" dirty="0">
                  <a:solidFill>
                    <a:prstClr val="black"/>
                  </a:solidFill>
                  <a:latin typeface="Arial" panose="020B0604020202020204" pitchFamily="34" charset="0"/>
                  <a:ea typeface="黑体" panose="02010609060101010101" charset="-122"/>
                  <a:sym typeface="Gill Sans" charset="0"/>
                </a:rPr>
                <a:t>3</a:t>
              </a:r>
              <a:endParaRPr lang="zh-CN" altLang="en-US" sz="5600" dirty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808" name="文本框 23576"/>
            <p:cNvSpPr txBox="1"/>
            <p:nvPr/>
          </p:nvSpPr>
          <p:spPr>
            <a:xfrm>
              <a:off x="5912" y="5004"/>
              <a:ext cx="908" cy="16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lstStyle/>
            <a:p>
              <a:pPr defTabSz="913606" eaLnBrk="0" hangingPunct="0"/>
              <a:r>
                <a:rPr lang="zh-CN" altLang="en-US" sz="2800" b="1" dirty="0">
                  <a:solidFill>
                    <a:prstClr val="black"/>
                  </a:solidFill>
                  <a:latin typeface="Gill Sans" charset="0"/>
                  <a:ea typeface="微软雅黑" panose="020B0503020204020204" pitchFamily="34" charset="-122"/>
                  <a:sym typeface="Gill Sans" charset="0"/>
                </a:rPr>
                <a:t>目录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156744" y="1912623"/>
            <a:ext cx="1325033" cy="4945380"/>
            <a:chOff x="7432" y="2650"/>
            <a:chExt cx="1466" cy="5450"/>
          </a:xfrm>
          <a:solidFill>
            <a:srgbClr val="E87071"/>
          </a:solidFill>
        </p:grpSpPr>
        <p:sp>
          <p:nvSpPr>
            <p:cNvPr id="118802" name="Rectangle 18"/>
            <p:cNvSpPr/>
            <p:nvPr/>
          </p:nvSpPr>
          <p:spPr>
            <a:xfrm>
              <a:off x="7604" y="3761"/>
              <a:ext cx="477" cy="320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algn="ctr" defTabSz="913606" eaLnBrk="0" hangingPunct="0"/>
              <a:endParaRPr lang="zh-CN" altLang="en-US" sz="5600" dirty="0">
                <a:solidFill>
                  <a:prstClr val="black"/>
                </a:solidFill>
                <a:latin typeface="Gill Sans" charset="0"/>
                <a:ea typeface="黑体" panose="02010609060101010101" charset="-122"/>
                <a:sym typeface="Gill Sans" charset="0"/>
              </a:endParaRPr>
            </a:p>
          </p:txBody>
        </p:sp>
        <p:sp>
          <p:nvSpPr>
            <p:cNvPr id="118803" name="Freeform 24"/>
            <p:cNvSpPr/>
            <p:nvPr/>
          </p:nvSpPr>
          <p:spPr>
            <a:xfrm>
              <a:off x="7604" y="6966"/>
              <a:ext cx="1294" cy="11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1554" y="0"/>
                </a:cxn>
                <a:cxn ang="0">
                  <a:pos x="1089025" y="860425"/>
                </a:cxn>
                <a:cxn ang="0">
                  <a:pos x="373598" y="860425"/>
                </a:cxn>
                <a:cxn ang="0">
                  <a:pos x="0" y="0"/>
                </a:cxn>
              </a:cxnLst>
              <a:rect l="0" t="0" r="0" b="0"/>
              <a:pathLst>
                <a:path w="857" h="677">
                  <a:moveTo>
                    <a:pt x="0" y="0"/>
                  </a:moveTo>
                  <a:lnTo>
                    <a:pt x="316" y="0"/>
                  </a:lnTo>
                  <a:lnTo>
                    <a:pt x="857" y="677"/>
                  </a:lnTo>
                  <a:lnTo>
                    <a:pt x="294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804" name="Freeform 25"/>
            <p:cNvSpPr/>
            <p:nvPr/>
          </p:nvSpPr>
          <p:spPr>
            <a:xfrm>
              <a:off x="7842" y="6966"/>
              <a:ext cx="1056" cy="1134"/>
            </a:xfrm>
            <a:custGeom>
              <a:avLst/>
              <a:gdLst/>
              <a:ahLst/>
              <a:cxnLst>
                <a:cxn ang="0">
                  <a:pos x="200947" y="0"/>
                </a:cxn>
                <a:cxn ang="0">
                  <a:pos x="0" y="0"/>
                </a:cxn>
                <a:cxn ang="0">
                  <a:pos x="527804" y="860425"/>
                </a:cxn>
                <a:cxn ang="0">
                  <a:pos x="889000" y="860425"/>
                </a:cxn>
                <a:cxn ang="0">
                  <a:pos x="200947" y="0"/>
                </a:cxn>
              </a:cxnLst>
              <a:rect l="0" t="0" r="0" b="0"/>
              <a:pathLst>
                <a:path w="699" h="677">
                  <a:moveTo>
                    <a:pt x="158" y="0"/>
                  </a:moveTo>
                  <a:lnTo>
                    <a:pt x="0" y="0"/>
                  </a:lnTo>
                  <a:lnTo>
                    <a:pt x="415" y="677"/>
                  </a:lnTo>
                  <a:lnTo>
                    <a:pt x="699" y="67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805" name="Freeform 45"/>
            <p:cNvSpPr>
              <a:spLocks noEditPoints="1"/>
            </p:cNvSpPr>
            <p:nvPr/>
          </p:nvSpPr>
          <p:spPr>
            <a:xfrm>
              <a:off x="7432" y="2650"/>
              <a:ext cx="815" cy="1075"/>
            </a:xfrm>
            <a:custGeom>
              <a:avLst/>
              <a:gdLst>
                <a:gd name="txL" fmla="*/ 0 w 1200"/>
                <a:gd name="txT" fmla="*/ 0 h 1426"/>
                <a:gd name="txR" fmla="*/ 1200 w 1200"/>
                <a:gd name="txB" fmla="*/ 1426 h 1426"/>
              </a:gdLst>
              <a:ahLst/>
              <a:cxnLst>
                <a:cxn ang="0">
                  <a:pos x="136560497" y="383549449"/>
                </a:cxn>
                <a:cxn ang="0">
                  <a:pos x="0" y="196356430"/>
                </a:cxn>
                <a:cxn ang="0">
                  <a:pos x="196020500" y="0"/>
                </a:cxn>
                <a:cxn ang="0">
                  <a:pos x="392040428" y="196356430"/>
                </a:cxn>
                <a:cxn ang="0">
                  <a:pos x="255479931" y="383549449"/>
                </a:cxn>
                <a:cxn ang="0">
                  <a:pos x="196020500" y="466673612"/>
                </a:cxn>
                <a:cxn ang="0">
                  <a:pos x="136560497" y="383549449"/>
                </a:cxn>
                <a:cxn ang="0">
                  <a:pos x="343035446" y="196356430"/>
                </a:cxn>
                <a:cxn ang="0">
                  <a:pos x="196020500" y="49088964"/>
                </a:cxn>
                <a:cxn ang="0">
                  <a:pos x="49004982" y="196356430"/>
                </a:cxn>
                <a:cxn ang="0">
                  <a:pos x="196020500" y="343623896"/>
                </a:cxn>
                <a:cxn ang="0">
                  <a:pos x="343035446" y="196356430"/>
                </a:cxn>
              </a:cxnLst>
              <a:rect l="txL" t="txT" r="txR" b="tx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1" y="0"/>
                    <a:pt x="1200" y="269"/>
                    <a:pt x="1200" y="600"/>
                  </a:cubicBezTo>
                  <a:cubicBezTo>
                    <a:pt x="1200" y="868"/>
                    <a:pt x="1025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2"/>
                    <a:pt x="849" y="150"/>
                    <a:pt x="600" y="150"/>
                  </a:cubicBezTo>
                  <a:cubicBezTo>
                    <a:pt x="352" y="150"/>
                    <a:pt x="150" y="352"/>
                    <a:pt x="150" y="600"/>
                  </a:cubicBezTo>
                  <a:cubicBezTo>
                    <a:pt x="150" y="849"/>
                    <a:pt x="352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 lIns="0" tIns="0" rIns="0" bIns="144000" anchor="ctr" anchorCtr="1"/>
            <a:lstStyle/>
            <a:p>
              <a:pPr algn="ctr" defTabSz="913606" eaLnBrk="0" hangingPunct="0"/>
              <a:r>
                <a:rPr lang="zh-CN" altLang="en-US" sz="5600" dirty="0">
                  <a:solidFill>
                    <a:prstClr val="black"/>
                  </a:solidFill>
                  <a:latin typeface="Arial" panose="020B0604020202020204" pitchFamily="34" charset="0"/>
                  <a:ea typeface="黑体" panose="02010609060101010101" charset="-122"/>
                  <a:sym typeface="Gill Sans" charset="0"/>
                </a:rPr>
                <a:t>4</a:t>
              </a:r>
              <a:endParaRPr lang="zh-CN" altLang="en-US" sz="5600" dirty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809" name="文本框 23577"/>
            <p:cNvSpPr txBox="1"/>
            <p:nvPr/>
          </p:nvSpPr>
          <p:spPr>
            <a:xfrm>
              <a:off x="7561" y="4234"/>
              <a:ext cx="681" cy="2182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87071"/>
                  </a:solidFill>
                </a14:hiddenFill>
              </a:ext>
            </a:extLst>
          </p:spPr>
          <p:txBody>
            <a:bodyPr vert="eaVert" anchor="t">
              <a:spAutoFit/>
            </a:bodyPr>
            <a:lstStyle/>
            <a:p>
              <a:pPr defTabSz="913606" eaLnBrk="0" hangingPunct="0"/>
              <a:r>
                <a:rPr lang="zh-CN" altLang="en-US" sz="2800" b="1" dirty="0">
                  <a:solidFill>
                    <a:prstClr val="black"/>
                  </a:solidFill>
                  <a:latin typeface="Gill Sans" charset="0"/>
                  <a:ea typeface="微软雅黑" panose="020B0503020204020204" pitchFamily="34" charset="-122"/>
                  <a:sym typeface="Gill Sans" charset="0"/>
                </a:rPr>
                <a:t>章节信息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50683" y="1409702"/>
            <a:ext cx="1953259" cy="5448300"/>
            <a:chOff x="8909" y="2096"/>
            <a:chExt cx="2161" cy="6004"/>
          </a:xfrm>
          <a:solidFill>
            <a:srgbClr val="A26CB8"/>
          </a:solidFill>
        </p:grpSpPr>
        <p:sp>
          <p:nvSpPr>
            <p:cNvPr id="118786" name="Rectangle 20"/>
            <p:cNvSpPr/>
            <p:nvPr/>
          </p:nvSpPr>
          <p:spPr>
            <a:xfrm>
              <a:off x="9088" y="3259"/>
              <a:ext cx="475" cy="3707"/>
            </a:xfrm>
            <a:prstGeom prst="rect">
              <a:avLst/>
            </a:prstGeom>
            <a:grpFill/>
            <a:ln w="9525">
              <a:solidFill>
                <a:srgbClr val="A26CB8"/>
              </a:solidFill>
            </a:ln>
          </p:spPr>
          <p:txBody>
            <a:bodyPr anchor="t"/>
            <a:lstStyle/>
            <a:p>
              <a:pPr algn="ctr" defTabSz="913606" eaLnBrk="0" hangingPunct="0"/>
              <a:endParaRPr lang="zh-CN" altLang="en-US" sz="5600" dirty="0">
                <a:solidFill>
                  <a:prstClr val="black"/>
                </a:solidFill>
                <a:latin typeface="Gill Sans" charset="0"/>
                <a:ea typeface="黑体" panose="02010609060101010101" charset="-122"/>
                <a:sym typeface="Gill Sans" charset="0"/>
              </a:endParaRPr>
            </a:p>
          </p:txBody>
        </p:sp>
        <p:sp>
          <p:nvSpPr>
            <p:cNvPr id="118787" name="Freeform 26"/>
            <p:cNvSpPr/>
            <p:nvPr/>
          </p:nvSpPr>
          <p:spPr>
            <a:xfrm>
              <a:off x="9088" y="6966"/>
              <a:ext cx="1982" cy="11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9974" y="0"/>
                </a:cxn>
                <a:cxn ang="0">
                  <a:pos x="1668462" y="860425"/>
                </a:cxn>
                <a:cxn ang="0">
                  <a:pos x="910416" y="860425"/>
                </a:cxn>
                <a:cxn ang="0">
                  <a:pos x="0" y="0"/>
                </a:cxn>
              </a:cxnLst>
              <a:rect l="0" t="0" r="0" b="0"/>
              <a:pathLst>
                <a:path w="1314" h="677">
                  <a:moveTo>
                    <a:pt x="0" y="0"/>
                  </a:moveTo>
                  <a:lnTo>
                    <a:pt x="315" y="0"/>
                  </a:lnTo>
                  <a:lnTo>
                    <a:pt x="1314" y="677"/>
                  </a:lnTo>
                  <a:lnTo>
                    <a:pt x="717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A26CB8"/>
              </a:solidFill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788" name="Freeform 27"/>
            <p:cNvSpPr/>
            <p:nvPr/>
          </p:nvSpPr>
          <p:spPr>
            <a:xfrm>
              <a:off x="9326" y="6966"/>
              <a:ext cx="1744" cy="1134"/>
            </a:xfrm>
            <a:custGeom>
              <a:avLst/>
              <a:gdLst/>
              <a:ahLst/>
              <a:cxnLst>
                <a:cxn ang="0">
                  <a:pos x="199433" y="0"/>
                </a:cxn>
                <a:cxn ang="0">
                  <a:pos x="0" y="0"/>
                </a:cxn>
                <a:cxn ang="0">
                  <a:pos x="1105139" y="860425"/>
                </a:cxn>
                <a:cxn ang="0">
                  <a:pos x="1468437" y="860425"/>
                </a:cxn>
                <a:cxn ang="0">
                  <a:pos x="199433" y="0"/>
                </a:cxn>
              </a:cxnLst>
              <a:rect l="0" t="0" r="0" b="0"/>
              <a:pathLst>
                <a:path w="1156" h="677">
                  <a:moveTo>
                    <a:pt x="157" y="0"/>
                  </a:moveTo>
                  <a:lnTo>
                    <a:pt x="0" y="0"/>
                  </a:lnTo>
                  <a:lnTo>
                    <a:pt x="870" y="677"/>
                  </a:lnTo>
                  <a:lnTo>
                    <a:pt x="1156" y="677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9525">
              <a:solidFill>
                <a:srgbClr val="A26CB8"/>
              </a:solidFill>
            </a:ln>
          </p:spPr>
          <p:txBody>
            <a:bodyPr/>
            <a:lstStyle/>
            <a:p>
              <a:pPr defTabSz="913606"/>
              <a:endParaRPr lang="zh-CN" altLang="en-US" sz="1467">
                <a:solidFill>
                  <a:prstClr val="black"/>
                </a:solidFill>
              </a:endParaRPr>
            </a:p>
          </p:txBody>
        </p:sp>
        <p:sp>
          <p:nvSpPr>
            <p:cNvPr id="118789" name="Freeform 29"/>
            <p:cNvSpPr>
              <a:spLocks noEditPoints="1"/>
            </p:cNvSpPr>
            <p:nvPr/>
          </p:nvSpPr>
          <p:spPr>
            <a:xfrm>
              <a:off x="8909" y="2096"/>
              <a:ext cx="815" cy="1073"/>
            </a:xfrm>
            <a:custGeom>
              <a:avLst/>
              <a:gdLst>
                <a:gd name="txL" fmla="*/ 0 w 1200"/>
                <a:gd name="txT" fmla="*/ 0 h 1426"/>
                <a:gd name="txR" fmla="*/ 1200 w 1200"/>
                <a:gd name="txB" fmla="*/ 1426 h 1426"/>
              </a:gdLst>
              <a:ahLst/>
              <a:cxnLst>
                <a:cxn ang="0">
                  <a:pos x="136560497" y="382803479"/>
                </a:cxn>
                <a:cxn ang="0">
                  <a:pos x="0" y="195974534"/>
                </a:cxn>
                <a:cxn ang="0">
                  <a:pos x="196020500" y="0"/>
                </a:cxn>
                <a:cxn ang="0">
                  <a:pos x="392040428" y="195974534"/>
                </a:cxn>
                <a:cxn ang="0">
                  <a:pos x="255479931" y="382803479"/>
                </a:cxn>
                <a:cxn ang="0">
                  <a:pos x="196020500" y="465765973"/>
                </a:cxn>
                <a:cxn ang="0">
                  <a:pos x="136560497" y="382803479"/>
                </a:cxn>
                <a:cxn ang="0">
                  <a:pos x="343035446" y="195974534"/>
                </a:cxn>
                <a:cxn ang="0">
                  <a:pos x="196020500" y="48993491"/>
                </a:cxn>
                <a:cxn ang="0">
                  <a:pos x="49004982" y="195974534"/>
                </a:cxn>
                <a:cxn ang="0">
                  <a:pos x="196020500" y="342955577"/>
                </a:cxn>
                <a:cxn ang="0">
                  <a:pos x="343035446" y="195974534"/>
                </a:cxn>
              </a:cxnLst>
              <a:rect l="txL" t="txT" r="txR" b="tx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2" y="0"/>
                    <a:pt x="1200" y="269"/>
                    <a:pt x="1200" y="600"/>
                  </a:cubicBezTo>
                  <a:cubicBezTo>
                    <a:pt x="1200" y="868"/>
                    <a:pt x="1025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1"/>
                    <a:pt x="849" y="150"/>
                    <a:pt x="600" y="150"/>
                  </a:cubicBezTo>
                  <a:cubicBezTo>
                    <a:pt x="352" y="150"/>
                    <a:pt x="150" y="351"/>
                    <a:pt x="150" y="600"/>
                  </a:cubicBezTo>
                  <a:cubicBezTo>
                    <a:pt x="150" y="849"/>
                    <a:pt x="352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grpFill/>
            <a:ln w="9525">
              <a:solidFill>
                <a:srgbClr val="A26CB8"/>
              </a:solidFill>
            </a:ln>
          </p:spPr>
          <p:txBody>
            <a:bodyPr lIns="0" tIns="0" rIns="0" bIns="144000" anchor="ctr" anchorCtr="1"/>
            <a:lstStyle/>
            <a:p>
              <a:pPr algn="ctr" defTabSz="913606" eaLnBrk="0" hangingPunct="0"/>
              <a:r>
                <a:rPr lang="zh-CN" altLang="en-US" sz="5600" dirty="0">
                  <a:solidFill>
                    <a:prstClr val="black"/>
                  </a:solidFill>
                  <a:latin typeface="Arial" panose="020B0604020202020204" pitchFamily="34" charset="0"/>
                  <a:ea typeface="黑体" panose="02010609060101010101" charset="-122"/>
                  <a:sym typeface="Gill Sans" charset="0"/>
                </a:rPr>
                <a:t>5</a:t>
              </a:r>
              <a:endParaRPr lang="zh-CN" altLang="en-US" sz="5600" dirty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810" name="文本框 23578"/>
            <p:cNvSpPr txBox="1"/>
            <p:nvPr/>
          </p:nvSpPr>
          <p:spPr>
            <a:xfrm>
              <a:off x="9049" y="3761"/>
              <a:ext cx="681" cy="2676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vert="eaVert" anchor="t">
              <a:spAutoFit/>
            </a:bodyPr>
            <a:lstStyle/>
            <a:p>
              <a:pPr defTabSz="913606" eaLnBrk="0" hangingPunct="0"/>
              <a:r>
                <a:rPr lang="zh-CN" altLang="en-US" sz="2800" b="1" dirty="0">
                  <a:solidFill>
                    <a:prstClr val="black"/>
                  </a:solidFill>
                  <a:latin typeface="Gill Sans" charset="0"/>
                  <a:ea typeface="微软雅黑" panose="020B0503020204020204" pitchFamily="34" charset="-122"/>
                  <a:sym typeface="Gill Sans" charset="0"/>
                </a:rPr>
                <a:t>参考文献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63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244475" y="-209550"/>
            <a:ext cx="12633325" cy="7297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algn="ctr" defTabSz="121815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67" noProof="1">
              <a:solidFill>
                <a:prstClr val="white"/>
              </a:solidFill>
            </a:endParaRPr>
          </a:p>
        </p:txBody>
      </p:sp>
      <p:pic>
        <p:nvPicPr>
          <p:cNvPr id="119810" name="图片 2" descr="系统识别格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6" y="47671"/>
            <a:ext cx="5759451" cy="335915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9" name="直接连接符 28"/>
          <p:cNvCxnSpPr/>
          <p:nvPr/>
        </p:nvCxnSpPr>
        <p:spPr>
          <a:xfrm>
            <a:off x="-1584" y="3406775"/>
            <a:ext cx="1239043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6084888" y="-223837"/>
            <a:ext cx="25400" cy="73294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813" name="图片 3" descr="系统识别格式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1" y="47671"/>
            <a:ext cx="5753100" cy="33591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814" name="图片 4" descr="系统识别格式图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7" y="3436941"/>
            <a:ext cx="5745163" cy="331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815" name="图片 5" descr="系统识别格式图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1" y="3436940"/>
            <a:ext cx="5753100" cy="335438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5137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31371" y="356660"/>
            <a:ext cx="5510079" cy="5652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规范撰写学位论文</a:t>
            </a:r>
            <a:r>
              <a:rPr lang="en-US" altLang="zh-CN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— </a:t>
            </a:r>
            <a:r>
              <a:rPr lang="zh-CN" altLang="en-US" sz="24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论文引用规范</a:t>
            </a:r>
          </a:p>
        </p:txBody>
      </p:sp>
      <p:sp>
        <p:nvSpPr>
          <p:cNvPr id="40961" name="MH_SubTitle_1">
            <a:hlinkClick r:id="rId3" action="ppaction://hlinkfile"/>
          </p:cNvPr>
          <p:cNvSpPr/>
          <p:nvPr/>
        </p:nvSpPr>
        <p:spPr>
          <a:xfrm>
            <a:off x="690564" y="1118873"/>
            <a:ext cx="2259013" cy="1035051"/>
          </a:xfrm>
          <a:custGeom>
            <a:avLst/>
            <a:gdLst>
              <a:gd name="txL" fmla="*/ 0 w 2242"/>
              <a:gd name="txT" fmla="*/ 0 h 694"/>
              <a:gd name="txR" fmla="*/ 2242 w 2242"/>
              <a:gd name="txB" fmla="*/ 694 h 694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242" h="694">
                <a:moveTo>
                  <a:pt x="42" y="117"/>
                </a:moveTo>
                <a:cubicBezTo>
                  <a:pt x="1794" y="117"/>
                  <a:pt x="1794" y="117"/>
                  <a:pt x="1794" y="117"/>
                </a:cubicBezTo>
                <a:cubicBezTo>
                  <a:pt x="1794" y="117"/>
                  <a:pt x="1790" y="88"/>
                  <a:pt x="1799" y="68"/>
                </a:cubicBezTo>
                <a:cubicBezTo>
                  <a:pt x="1808" y="49"/>
                  <a:pt x="1844" y="0"/>
                  <a:pt x="1904" y="41"/>
                </a:cubicBezTo>
                <a:cubicBezTo>
                  <a:pt x="1963" y="83"/>
                  <a:pt x="2140" y="218"/>
                  <a:pt x="2170" y="241"/>
                </a:cubicBezTo>
                <a:cubicBezTo>
                  <a:pt x="2201" y="265"/>
                  <a:pt x="2235" y="292"/>
                  <a:pt x="2239" y="342"/>
                </a:cubicBezTo>
                <a:cubicBezTo>
                  <a:pt x="2242" y="389"/>
                  <a:pt x="2230" y="411"/>
                  <a:pt x="2174" y="461"/>
                </a:cubicBezTo>
                <a:cubicBezTo>
                  <a:pt x="2126" y="504"/>
                  <a:pt x="1942" y="636"/>
                  <a:pt x="1913" y="654"/>
                </a:cubicBezTo>
                <a:cubicBezTo>
                  <a:pt x="1884" y="672"/>
                  <a:pt x="1849" y="694"/>
                  <a:pt x="1812" y="659"/>
                </a:cubicBezTo>
                <a:cubicBezTo>
                  <a:pt x="1785" y="634"/>
                  <a:pt x="1789" y="587"/>
                  <a:pt x="1789" y="587"/>
                </a:cubicBezTo>
                <a:cubicBezTo>
                  <a:pt x="0" y="532"/>
                  <a:pt x="0" y="532"/>
                  <a:pt x="0" y="532"/>
                </a:cubicBezTo>
                <a:cubicBezTo>
                  <a:pt x="31" y="497"/>
                  <a:pt x="31" y="497"/>
                  <a:pt x="31" y="497"/>
                </a:cubicBezTo>
                <a:cubicBezTo>
                  <a:pt x="1880" y="497"/>
                  <a:pt x="1880" y="497"/>
                  <a:pt x="1880" y="497"/>
                </a:cubicBezTo>
                <a:cubicBezTo>
                  <a:pt x="1880" y="562"/>
                  <a:pt x="1880" y="562"/>
                  <a:pt x="1880" y="562"/>
                </a:cubicBezTo>
                <a:cubicBezTo>
                  <a:pt x="1880" y="562"/>
                  <a:pt x="2120" y="391"/>
                  <a:pt x="2140" y="375"/>
                </a:cubicBezTo>
                <a:cubicBezTo>
                  <a:pt x="2160" y="358"/>
                  <a:pt x="2156" y="339"/>
                  <a:pt x="2134" y="326"/>
                </a:cubicBezTo>
                <a:cubicBezTo>
                  <a:pt x="2113" y="313"/>
                  <a:pt x="1884" y="140"/>
                  <a:pt x="1884" y="140"/>
                </a:cubicBezTo>
                <a:cubicBezTo>
                  <a:pt x="1884" y="211"/>
                  <a:pt x="1884" y="211"/>
                  <a:pt x="1884" y="211"/>
                </a:cubicBezTo>
                <a:cubicBezTo>
                  <a:pt x="2" y="161"/>
                  <a:pt x="2" y="161"/>
                  <a:pt x="2" y="161"/>
                </a:cubicBezTo>
                <a:lnTo>
                  <a:pt x="42" y="117"/>
                </a:lnTo>
                <a:close/>
              </a:path>
            </a:pathLst>
          </a:custGeom>
          <a:gradFill rotWithShape="0">
            <a:gsLst>
              <a:gs pos="0">
                <a:srgbClr val="FFC411">
                  <a:alpha val="0"/>
                </a:srgbClr>
              </a:gs>
              <a:gs pos="100000">
                <a:srgbClr val="FFC000"/>
              </a:gs>
            </a:gsLst>
            <a:lin ang="0"/>
            <a:tileRect/>
          </a:gradFill>
          <a:ln w="9525">
            <a:noFill/>
            <a:miter/>
          </a:ln>
        </p:spPr>
        <p:txBody>
          <a:bodyPr lIns="121829" tIns="60915" rIns="121829" bIns="60915" anchor="ctr"/>
          <a:lstStyle/>
          <a:p>
            <a:pPr algn="ctr"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引文内容自动识别</a:t>
            </a:r>
          </a:p>
        </p:txBody>
      </p:sp>
      <p:pic>
        <p:nvPicPr>
          <p:cNvPr id="8" name="图片 7" descr="6引文大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21" y="1412561"/>
            <a:ext cx="8570913" cy="94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9388476" y="2093595"/>
            <a:ext cx="2132013" cy="280988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29" tIns="60915" rIns="121829" bIns="60915"/>
          <a:lstStyle/>
          <a:p>
            <a:pPr defTabSz="121815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67" noProof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 descr="6引文小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1" y="2201548"/>
            <a:ext cx="4576763" cy="1166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MH_SubTitle_2">
            <a:hlinkClick r:id="rId6" action="ppaction://hlinkfile"/>
          </p:cNvPr>
          <p:cNvSpPr/>
          <p:nvPr/>
        </p:nvSpPr>
        <p:spPr>
          <a:xfrm>
            <a:off x="9036053" y="2374585"/>
            <a:ext cx="2149475" cy="1031875"/>
          </a:xfrm>
          <a:custGeom>
            <a:avLst/>
            <a:gdLst>
              <a:gd name="txL" fmla="*/ 0 w 2131"/>
              <a:gd name="txT" fmla="*/ 0 h 694"/>
              <a:gd name="txR" fmla="*/ 2131 w 2131"/>
              <a:gd name="txB" fmla="*/ 694 h 694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31" h="694">
                <a:moveTo>
                  <a:pt x="2118" y="117"/>
                </a:moveTo>
                <a:cubicBezTo>
                  <a:pt x="448" y="117"/>
                  <a:pt x="448" y="117"/>
                  <a:pt x="448" y="117"/>
                </a:cubicBezTo>
                <a:cubicBezTo>
                  <a:pt x="448" y="117"/>
                  <a:pt x="452" y="89"/>
                  <a:pt x="443" y="69"/>
                </a:cubicBezTo>
                <a:cubicBezTo>
                  <a:pt x="434" y="49"/>
                  <a:pt x="398" y="0"/>
                  <a:pt x="338" y="42"/>
                </a:cubicBezTo>
                <a:cubicBezTo>
                  <a:pt x="279" y="83"/>
                  <a:pt x="102" y="218"/>
                  <a:pt x="72" y="242"/>
                </a:cubicBezTo>
                <a:cubicBezTo>
                  <a:pt x="41" y="265"/>
                  <a:pt x="7" y="292"/>
                  <a:pt x="3" y="342"/>
                </a:cubicBezTo>
                <a:cubicBezTo>
                  <a:pt x="0" y="389"/>
                  <a:pt x="12" y="411"/>
                  <a:pt x="68" y="461"/>
                </a:cubicBezTo>
                <a:cubicBezTo>
                  <a:pt x="116" y="504"/>
                  <a:pt x="300" y="636"/>
                  <a:pt x="329" y="654"/>
                </a:cubicBezTo>
                <a:cubicBezTo>
                  <a:pt x="358" y="672"/>
                  <a:pt x="393" y="694"/>
                  <a:pt x="430" y="659"/>
                </a:cubicBezTo>
                <a:cubicBezTo>
                  <a:pt x="457" y="634"/>
                  <a:pt x="453" y="587"/>
                  <a:pt x="453" y="587"/>
                </a:cubicBezTo>
                <a:cubicBezTo>
                  <a:pt x="2121" y="541"/>
                  <a:pt x="2121" y="541"/>
                  <a:pt x="2121" y="541"/>
                </a:cubicBezTo>
                <a:cubicBezTo>
                  <a:pt x="2100" y="498"/>
                  <a:pt x="2100" y="498"/>
                  <a:pt x="2100" y="498"/>
                </a:cubicBezTo>
                <a:cubicBezTo>
                  <a:pt x="362" y="497"/>
                  <a:pt x="362" y="497"/>
                  <a:pt x="362" y="497"/>
                </a:cubicBezTo>
                <a:cubicBezTo>
                  <a:pt x="362" y="562"/>
                  <a:pt x="362" y="562"/>
                  <a:pt x="362" y="562"/>
                </a:cubicBezTo>
                <a:cubicBezTo>
                  <a:pt x="362" y="562"/>
                  <a:pt x="122" y="391"/>
                  <a:pt x="102" y="375"/>
                </a:cubicBezTo>
                <a:cubicBezTo>
                  <a:pt x="82" y="359"/>
                  <a:pt x="86" y="339"/>
                  <a:pt x="108" y="326"/>
                </a:cubicBezTo>
                <a:cubicBezTo>
                  <a:pt x="129" y="314"/>
                  <a:pt x="358" y="141"/>
                  <a:pt x="358" y="141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2131" y="164"/>
                  <a:pt x="2131" y="164"/>
                  <a:pt x="2131" y="164"/>
                </a:cubicBezTo>
                <a:lnTo>
                  <a:pt x="2118" y="117"/>
                </a:lnTo>
                <a:close/>
              </a:path>
            </a:pathLst>
          </a:custGeom>
          <a:gradFill rotWithShape="0">
            <a:gsLst>
              <a:gs pos="0">
                <a:srgbClr val="10B3E9">
                  <a:alpha val="0"/>
                </a:srgbClr>
              </a:gs>
              <a:gs pos="100000">
                <a:srgbClr val="00B0F0"/>
              </a:gs>
            </a:gsLst>
            <a:lin ang="10800000"/>
            <a:tileRect/>
          </a:gradFill>
          <a:ln w="9525">
            <a:noFill/>
            <a:miter/>
          </a:ln>
        </p:spPr>
        <p:txBody>
          <a:bodyPr lIns="121829" tIns="60915" rIns="121829" bIns="60915" anchor="ctr"/>
          <a:lstStyle/>
          <a:p>
            <a:pPr algn="ctr"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标引不正确</a:t>
            </a:r>
            <a:r>
              <a:rPr lang="en-US" altLang="zh-CN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 </a:t>
            </a:r>
            <a:endParaRPr lang="zh-CN" altLang="en-US" sz="1333" b="1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32537" y="2957197"/>
            <a:ext cx="4211639" cy="411163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29" tIns="60915" rIns="121829" bIns="60915"/>
          <a:lstStyle/>
          <a:p>
            <a:pPr defTabSz="121815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67" noProof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图片 12" descr="标引不正确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459" y="1118901"/>
            <a:ext cx="5111751" cy="54165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MH_SubTitle_3">
            <a:hlinkClick r:id="rId8" action="ppaction://hlinkfile"/>
          </p:cNvPr>
          <p:cNvSpPr/>
          <p:nvPr/>
        </p:nvSpPr>
        <p:spPr>
          <a:xfrm>
            <a:off x="671516" y="3134997"/>
            <a:ext cx="2259013" cy="1035051"/>
          </a:xfrm>
          <a:custGeom>
            <a:avLst/>
            <a:gdLst>
              <a:gd name="txL" fmla="*/ 0 w 2242"/>
              <a:gd name="txT" fmla="*/ 0 h 694"/>
              <a:gd name="txR" fmla="*/ 2242 w 2242"/>
              <a:gd name="txB" fmla="*/ 694 h 694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242" h="694">
                <a:moveTo>
                  <a:pt x="41" y="117"/>
                </a:moveTo>
                <a:cubicBezTo>
                  <a:pt x="1793" y="117"/>
                  <a:pt x="1793" y="117"/>
                  <a:pt x="1793" y="117"/>
                </a:cubicBezTo>
                <a:cubicBezTo>
                  <a:pt x="1793" y="117"/>
                  <a:pt x="1790" y="89"/>
                  <a:pt x="1799" y="69"/>
                </a:cubicBezTo>
                <a:cubicBezTo>
                  <a:pt x="1808" y="49"/>
                  <a:pt x="1844" y="0"/>
                  <a:pt x="1903" y="42"/>
                </a:cubicBezTo>
                <a:cubicBezTo>
                  <a:pt x="1963" y="83"/>
                  <a:pt x="2139" y="218"/>
                  <a:pt x="2170" y="242"/>
                </a:cubicBezTo>
                <a:cubicBezTo>
                  <a:pt x="2200" y="265"/>
                  <a:pt x="2234" y="292"/>
                  <a:pt x="2238" y="342"/>
                </a:cubicBezTo>
                <a:cubicBezTo>
                  <a:pt x="2242" y="389"/>
                  <a:pt x="2229" y="411"/>
                  <a:pt x="2173" y="461"/>
                </a:cubicBezTo>
                <a:cubicBezTo>
                  <a:pt x="2126" y="504"/>
                  <a:pt x="1941" y="636"/>
                  <a:pt x="1912" y="654"/>
                </a:cubicBezTo>
                <a:cubicBezTo>
                  <a:pt x="1883" y="672"/>
                  <a:pt x="1848" y="694"/>
                  <a:pt x="1811" y="659"/>
                </a:cubicBezTo>
                <a:cubicBezTo>
                  <a:pt x="1784" y="634"/>
                  <a:pt x="1788" y="587"/>
                  <a:pt x="1788" y="587"/>
                </a:cubicBezTo>
                <a:cubicBezTo>
                  <a:pt x="0" y="532"/>
                  <a:pt x="0" y="532"/>
                  <a:pt x="0" y="532"/>
                </a:cubicBezTo>
                <a:cubicBezTo>
                  <a:pt x="30" y="497"/>
                  <a:pt x="30" y="497"/>
                  <a:pt x="30" y="497"/>
                </a:cubicBezTo>
                <a:cubicBezTo>
                  <a:pt x="1880" y="497"/>
                  <a:pt x="1880" y="497"/>
                  <a:pt x="1880" y="497"/>
                </a:cubicBezTo>
                <a:cubicBezTo>
                  <a:pt x="1880" y="562"/>
                  <a:pt x="1880" y="562"/>
                  <a:pt x="1880" y="562"/>
                </a:cubicBezTo>
                <a:cubicBezTo>
                  <a:pt x="1880" y="562"/>
                  <a:pt x="2119" y="391"/>
                  <a:pt x="2139" y="375"/>
                </a:cubicBezTo>
                <a:cubicBezTo>
                  <a:pt x="2159" y="359"/>
                  <a:pt x="2155" y="339"/>
                  <a:pt x="2134" y="326"/>
                </a:cubicBezTo>
                <a:cubicBezTo>
                  <a:pt x="2112" y="314"/>
                  <a:pt x="1883" y="141"/>
                  <a:pt x="1883" y="141"/>
                </a:cubicBezTo>
                <a:cubicBezTo>
                  <a:pt x="1883" y="211"/>
                  <a:pt x="1883" y="211"/>
                  <a:pt x="1883" y="211"/>
                </a:cubicBezTo>
                <a:cubicBezTo>
                  <a:pt x="2" y="161"/>
                  <a:pt x="2" y="161"/>
                  <a:pt x="2" y="161"/>
                </a:cubicBezTo>
                <a:lnTo>
                  <a:pt x="41" y="117"/>
                </a:lnTo>
                <a:close/>
              </a:path>
            </a:pathLst>
          </a:custGeom>
          <a:gradFill rotWithShape="0">
            <a:gsLst>
              <a:gs pos="0">
                <a:srgbClr val="FF7D9C">
                  <a:alpha val="0"/>
                </a:srgbClr>
              </a:gs>
              <a:gs pos="100000">
                <a:srgbClr val="FF7D9C"/>
              </a:gs>
            </a:gsLst>
            <a:lin ang="0"/>
            <a:tileRect/>
          </a:gradFill>
          <a:ln w="9525">
            <a:noFill/>
            <a:miter/>
          </a:ln>
        </p:spPr>
        <p:txBody>
          <a:bodyPr lIns="121829" tIns="60915" rIns="121829" bIns="60915" anchor="ctr"/>
          <a:lstStyle/>
          <a:p>
            <a:pPr algn="ctr"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格式不规范</a:t>
            </a:r>
            <a:r>
              <a:rPr lang="en-US" altLang="zh-CN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 </a:t>
            </a:r>
            <a:endParaRPr lang="zh-CN" altLang="en-US" sz="1333" b="1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14" name="图片 13" descr="格式不规范导致的复制比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46" y="2849291"/>
            <a:ext cx="6626225" cy="272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MH_SubTitle_4">
            <a:hlinkClick r:id="rId10" action="ppaction://hlinkfile"/>
          </p:cNvPr>
          <p:cNvSpPr/>
          <p:nvPr/>
        </p:nvSpPr>
        <p:spPr>
          <a:xfrm>
            <a:off x="9036053" y="4170045"/>
            <a:ext cx="2149475" cy="1031875"/>
          </a:xfrm>
          <a:custGeom>
            <a:avLst/>
            <a:gdLst>
              <a:gd name="txL" fmla="*/ 0 w 2132"/>
              <a:gd name="txT" fmla="*/ 0 h 693"/>
              <a:gd name="txR" fmla="*/ 2132 w 2132"/>
              <a:gd name="txB" fmla="*/ 693 h 69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32" h="693">
                <a:moveTo>
                  <a:pt x="2118" y="117"/>
                </a:moveTo>
                <a:cubicBezTo>
                  <a:pt x="448" y="117"/>
                  <a:pt x="448" y="117"/>
                  <a:pt x="448" y="117"/>
                </a:cubicBezTo>
                <a:cubicBezTo>
                  <a:pt x="448" y="117"/>
                  <a:pt x="452" y="88"/>
                  <a:pt x="443" y="68"/>
                </a:cubicBezTo>
                <a:cubicBezTo>
                  <a:pt x="434" y="48"/>
                  <a:pt x="398" y="0"/>
                  <a:pt x="338" y="41"/>
                </a:cubicBezTo>
                <a:cubicBezTo>
                  <a:pt x="279" y="82"/>
                  <a:pt x="102" y="217"/>
                  <a:pt x="72" y="241"/>
                </a:cubicBezTo>
                <a:cubicBezTo>
                  <a:pt x="41" y="264"/>
                  <a:pt x="7" y="291"/>
                  <a:pt x="3" y="342"/>
                </a:cubicBezTo>
                <a:cubicBezTo>
                  <a:pt x="0" y="389"/>
                  <a:pt x="12" y="410"/>
                  <a:pt x="68" y="461"/>
                </a:cubicBezTo>
                <a:cubicBezTo>
                  <a:pt x="116" y="504"/>
                  <a:pt x="301" y="635"/>
                  <a:pt x="329" y="653"/>
                </a:cubicBezTo>
                <a:cubicBezTo>
                  <a:pt x="358" y="671"/>
                  <a:pt x="393" y="693"/>
                  <a:pt x="430" y="659"/>
                </a:cubicBezTo>
                <a:cubicBezTo>
                  <a:pt x="457" y="634"/>
                  <a:pt x="454" y="587"/>
                  <a:pt x="454" y="587"/>
                </a:cubicBezTo>
                <a:cubicBezTo>
                  <a:pt x="2122" y="541"/>
                  <a:pt x="2122" y="541"/>
                  <a:pt x="2122" y="541"/>
                </a:cubicBezTo>
                <a:cubicBezTo>
                  <a:pt x="2100" y="498"/>
                  <a:pt x="2100" y="498"/>
                  <a:pt x="2100" y="498"/>
                </a:cubicBezTo>
                <a:cubicBezTo>
                  <a:pt x="362" y="497"/>
                  <a:pt x="362" y="497"/>
                  <a:pt x="362" y="497"/>
                </a:cubicBezTo>
                <a:cubicBezTo>
                  <a:pt x="362" y="561"/>
                  <a:pt x="362" y="561"/>
                  <a:pt x="362" y="561"/>
                </a:cubicBezTo>
                <a:cubicBezTo>
                  <a:pt x="362" y="561"/>
                  <a:pt x="122" y="390"/>
                  <a:pt x="102" y="374"/>
                </a:cubicBezTo>
                <a:cubicBezTo>
                  <a:pt x="83" y="358"/>
                  <a:pt x="86" y="338"/>
                  <a:pt x="108" y="326"/>
                </a:cubicBezTo>
                <a:cubicBezTo>
                  <a:pt x="129" y="313"/>
                  <a:pt x="358" y="140"/>
                  <a:pt x="358" y="140"/>
                </a:cubicBezTo>
                <a:cubicBezTo>
                  <a:pt x="358" y="210"/>
                  <a:pt x="358" y="210"/>
                  <a:pt x="358" y="210"/>
                </a:cubicBezTo>
                <a:cubicBezTo>
                  <a:pt x="2132" y="164"/>
                  <a:pt x="2132" y="164"/>
                  <a:pt x="2132" y="164"/>
                </a:cubicBezTo>
                <a:lnTo>
                  <a:pt x="2118" y="117"/>
                </a:lnTo>
                <a:close/>
              </a:path>
            </a:pathLst>
          </a:custGeom>
          <a:gradFill rotWithShape="0">
            <a:gsLst>
              <a:gs pos="0">
                <a:srgbClr val="83C937">
                  <a:alpha val="0"/>
                </a:srgbClr>
              </a:gs>
              <a:gs pos="100000">
                <a:srgbClr val="92D050"/>
              </a:gs>
            </a:gsLst>
            <a:lin ang="10800000"/>
            <a:tileRect/>
          </a:gradFill>
          <a:ln w="9525">
            <a:noFill/>
            <a:miter/>
          </a:ln>
        </p:spPr>
        <p:txBody>
          <a:bodyPr lIns="121829" tIns="60915" rIns="121829" bIns="60915" anchor="ctr"/>
          <a:lstStyle/>
          <a:p>
            <a:pPr algn="ctr"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结论部分的复制比</a:t>
            </a:r>
            <a:endParaRPr lang="zh-CN" altLang="en-US" sz="1333" b="1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16" name="图片 15" descr="结论部分标红或标黄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9577" y="4170091"/>
            <a:ext cx="5846763" cy="21907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MH_SubTitle_1">
            <a:hlinkClick r:id="rId3" action="ppaction://hlinkfile"/>
          </p:cNvPr>
          <p:cNvSpPr/>
          <p:nvPr/>
        </p:nvSpPr>
        <p:spPr>
          <a:xfrm>
            <a:off x="969964" y="5201921"/>
            <a:ext cx="1960563" cy="828675"/>
          </a:xfrm>
          <a:custGeom>
            <a:avLst/>
            <a:gdLst>
              <a:gd name="txL" fmla="*/ 0 w 2242"/>
              <a:gd name="txT" fmla="*/ 0 h 694"/>
              <a:gd name="txR" fmla="*/ 2242 w 2242"/>
              <a:gd name="txB" fmla="*/ 694 h 694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242" h="694">
                <a:moveTo>
                  <a:pt x="42" y="117"/>
                </a:moveTo>
                <a:cubicBezTo>
                  <a:pt x="1794" y="117"/>
                  <a:pt x="1794" y="117"/>
                  <a:pt x="1794" y="117"/>
                </a:cubicBezTo>
                <a:cubicBezTo>
                  <a:pt x="1794" y="117"/>
                  <a:pt x="1790" y="88"/>
                  <a:pt x="1799" y="68"/>
                </a:cubicBezTo>
                <a:cubicBezTo>
                  <a:pt x="1808" y="49"/>
                  <a:pt x="1844" y="0"/>
                  <a:pt x="1904" y="41"/>
                </a:cubicBezTo>
                <a:cubicBezTo>
                  <a:pt x="1963" y="83"/>
                  <a:pt x="2140" y="218"/>
                  <a:pt x="2170" y="241"/>
                </a:cubicBezTo>
                <a:cubicBezTo>
                  <a:pt x="2201" y="265"/>
                  <a:pt x="2235" y="292"/>
                  <a:pt x="2239" y="342"/>
                </a:cubicBezTo>
                <a:cubicBezTo>
                  <a:pt x="2242" y="389"/>
                  <a:pt x="2230" y="411"/>
                  <a:pt x="2174" y="461"/>
                </a:cubicBezTo>
                <a:cubicBezTo>
                  <a:pt x="2126" y="504"/>
                  <a:pt x="1942" y="636"/>
                  <a:pt x="1913" y="654"/>
                </a:cubicBezTo>
                <a:cubicBezTo>
                  <a:pt x="1884" y="672"/>
                  <a:pt x="1849" y="694"/>
                  <a:pt x="1812" y="659"/>
                </a:cubicBezTo>
                <a:cubicBezTo>
                  <a:pt x="1785" y="634"/>
                  <a:pt x="1789" y="587"/>
                  <a:pt x="1789" y="587"/>
                </a:cubicBezTo>
                <a:cubicBezTo>
                  <a:pt x="0" y="532"/>
                  <a:pt x="0" y="532"/>
                  <a:pt x="0" y="532"/>
                </a:cubicBezTo>
                <a:cubicBezTo>
                  <a:pt x="31" y="497"/>
                  <a:pt x="31" y="497"/>
                  <a:pt x="31" y="497"/>
                </a:cubicBezTo>
                <a:cubicBezTo>
                  <a:pt x="1880" y="497"/>
                  <a:pt x="1880" y="497"/>
                  <a:pt x="1880" y="497"/>
                </a:cubicBezTo>
                <a:cubicBezTo>
                  <a:pt x="1880" y="562"/>
                  <a:pt x="1880" y="562"/>
                  <a:pt x="1880" y="562"/>
                </a:cubicBezTo>
                <a:cubicBezTo>
                  <a:pt x="1880" y="562"/>
                  <a:pt x="2120" y="391"/>
                  <a:pt x="2140" y="375"/>
                </a:cubicBezTo>
                <a:cubicBezTo>
                  <a:pt x="2160" y="358"/>
                  <a:pt x="2156" y="339"/>
                  <a:pt x="2134" y="326"/>
                </a:cubicBezTo>
                <a:cubicBezTo>
                  <a:pt x="2113" y="313"/>
                  <a:pt x="1884" y="140"/>
                  <a:pt x="1884" y="140"/>
                </a:cubicBezTo>
                <a:cubicBezTo>
                  <a:pt x="1884" y="211"/>
                  <a:pt x="1884" y="211"/>
                  <a:pt x="1884" y="211"/>
                </a:cubicBezTo>
                <a:cubicBezTo>
                  <a:pt x="2" y="161"/>
                  <a:pt x="2" y="161"/>
                  <a:pt x="2" y="161"/>
                </a:cubicBezTo>
                <a:lnTo>
                  <a:pt x="42" y="117"/>
                </a:lnTo>
                <a:close/>
              </a:path>
            </a:pathLst>
          </a:custGeom>
          <a:gradFill rotWithShape="0">
            <a:gsLst>
              <a:gs pos="0">
                <a:srgbClr val="14CD68"/>
              </a:gs>
              <a:gs pos="100000">
                <a:srgbClr val="0B6E38"/>
              </a:gs>
            </a:gsLst>
            <a:lin ang="0" scaled="0"/>
          </a:gradFill>
          <a:ln w="9525">
            <a:noFill/>
            <a:miter/>
          </a:ln>
        </p:spPr>
        <p:txBody>
          <a:bodyPr lIns="121829" tIns="60915" rIns="121829" bIns="60915" anchor="ctr"/>
          <a:lstStyle/>
          <a:p>
            <a:pPr algn="ctr"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互联网资源使用</a:t>
            </a:r>
          </a:p>
        </p:txBody>
      </p:sp>
      <p:pic>
        <p:nvPicPr>
          <p:cNvPr id="6" name="图片 5" descr="互联网资源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27" y="4316095"/>
            <a:ext cx="613410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2" name="MH_SubTitle_2">
            <a:hlinkClick r:id="rId6" action="ppaction://hlinkfile"/>
          </p:cNvPr>
          <p:cNvSpPr/>
          <p:nvPr/>
        </p:nvSpPr>
        <p:spPr>
          <a:xfrm>
            <a:off x="9320260" y="6030595"/>
            <a:ext cx="1865313" cy="825500"/>
          </a:xfrm>
          <a:custGeom>
            <a:avLst/>
            <a:gdLst>
              <a:gd name="txL" fmla="*/ 0 w 2131"/>
              <a:gd name="txT" fmla="*/ 0 h 694"/>
              <a:gd name="txR" fmla="*/ 2131 w 2131"/>
              <a:gd name="txB" fmla="*/ 694 h 694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31" h="694">
                <a:moveTo>
                  <a:pt x="2118" y="117"/>
                </a:moveTo>
                <a:cubicBezTo>
                  <a:pt x="448" y="117"/>
                  <a:pt x="448" y="117"/>
                  <a:pt x="448" y="117"/>
                </a:cubicBezTo>
                <a:cubicBezTo>
                  <a:pt x="448" y="117"/>
                  <a:pt x="452" y="89"/>
                  <a:pt x="443" y="69"/>
                </a:cubicBezTo>
                <a:cubicBezTo>
                  <a:pt x="434" y="49"/>
                  <a:pt x="398" y="0"/>
                  <a:pt x="338" y="42"/>
                </a:cubicBezTo>
                <a:cubicBezTo>
                  <a:pt x="279" y="83"/>
                  <a:pt x="102" y="218"/>
                  <a:pt x="72" y="242"/>
                </a:cubicBezTo>
                <a:cubicBezTo>
                  <a:pt x="41" y="265"/>
                  <a:pt x="7" y="292"/>
                  <a:pt x="3" y="342"/>
                </a:cubicBezTo>
                <a:cubicBezTo>
                  <a:pt x="0" y="389"/>
                  <a:pt x="12" y="411"/>
                  <a:pt x="68" y="461"/>
                </a:cubicBezTo>
                <a:cubicBezTo>
                  <a:pt x="116" y="504"/>
                  <a:pt x="300" y="636"/>
                  <a:pt x="329" y="654"/>
                </a:cubicBezTo>
                <a:cubicBezTo>
                  <a:pt x="358" y="672"/>
                  <a:pt x="393" y="694"/>
                  <a:pt x="430" y="659"/>
                </a:cubicBezTo>
                <a:cubicBezTo>
                  <a:pt x="457" y="634"/>
                  <a:pt x="453" y="587"/>
                  <a:pt x="453" y="587"/>
                </a:cubicBezTo>
                <a:cubicBezTo>
                  <a:pt x="2121" y="541"/>
                  <a:pt x="2121" y="541"/>
                  <a:pt x="2121" y="541"/>
                </a:cubicBezTo>
                <a:cubicBezTo>
                  <a:pt x="2100" y="498"/>
                  <a:pt x="2100" y="498"/>
                  <a:pt x="2100" y="498"/>
                </a:cubicBezTo>
                <a:cubicBezTo>
                  <a:pt x="362" y="497"/>
                  <a:pt x="362" y="497"/>
                  <a:pt x="362" y="497"/>
                </a:cubicBezTo>
                <a:cubicBezTo>
                  <a:pt x="362" y="562"/>
                  <a:pt x="362" y="562"/>
                  <a:pt x="362" y="562"/>
                </a:cubicBezTo>
                <a:cubicBezTo>
                  <a:pt x="362" y="562"/>
                  <a:pt x="122" y="391"/>
                  <a:pt x="102" y="375"/>
                </a:cubicBezTo>
                <a:cubicBezTo>
                  <a:pt x="82" y="359"/>
                  <a:pt x="86" y="339"/>
                  <a:pt x="108" y="326"/>
                </a:cubicBezTo>
                <a:cubicBezTo>
                  <a:pt x="129" y="314"/>
                  <a:pt x="358" y="141"/>
                  <a:pt x="358" y="141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2131" y="164"/>
                  <a:pt x="2131" y="164"/>
                  <a:pt x="2131" y="164"/>
                </a:cubicBezTo>
                <a:lnTo>
                  <a:pt x="2118" y="117"/>
                </a:lnTo>
                <a:close/>
              </a:path>
            </a:pathLst>
          </a:custGeom>
          <a:gradFill rotWithShape="0">
            <a:gsLst>
              <a:gs pos="0">
                <a:srgbClr val="7B32B2"/>
              </a:gs>
              <a:gs pos="100000">
                <a:srgbClr val="401A5D"/>
              </a:gs>
            </a:gsLst>
            <a:lin ang="10800000" scaled="0"/>
          </a:gradFill>
          <a:ln w="9525">
            <a:noFill/>
            <a:miter/>
          </a:ln>
        </p:spPr>
        <p:txBody>
          <a:bodyPr lIns="121829" tIns="60915" rIns="121829" bIns="60915" anchor="ctr"/>
          <a:lstStyle/>
          <a:p>
            <a:pPr algn="ctr"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自我引用</a:t>
            </a:r>
            <a:r>
              <a:rPr lang="en-US" altLang="zh-CN" sz="1333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Gill Sans" charset="0"/>
              </a:rPr>
              <a:t> </a:t>
            </a:r>
            <a:endParaRPr lang="zh-CN" altLang="en-US" sz="1333" b="1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7" name="图片 6" descr="个人文献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6721" y="1079184"/>
            <a:ext cx="6429375" cy="5456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 descr="个人文献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9541" y="1628505"/>
            <a:ext cx="6343651" cy="473233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9866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" grpId="0" bldLvl="0" animBg="1"/>
      <p:bldP spid="40961" grpId="1" bldLvl="0" animBg="1"/>
      <p:bldP spid="9" grpId="0" bldLvl="0" animBg="1"/>
      <p:bldP spid="12" grpId="0" bldLvl="0" animBg="1"/>
      <p:bldP spid="12" grpId="1" bldLvl="0" animBg="1"/>
      <p:bldP spid="11" grpId="0" bldLvl="0" animBg="1"/>
      <p:bldP spid="11" grpId="1" bldLvl="0" animBg="1"/>
      <p:bldP spid="40963" grpId="0" bldLvl="0" animBg="1"/>
      <p:bldP spid="40963" grpId="1" bldLvl="0" animBg="1"/>
      <p:bldP spid="15" grpId="0" bldLvl="0" animBg="1"/>
      <p:bldP spid="15" grpId="1" bldLvl="0" animBg="1"/>
      <p:bldP spid="5" grpId="0" bldLvl="0" animBg="1"/>
      <p:bldP spid="5" grpId="1" bldLvl="0" animBg="1"/>
      <p:bldP spid="4096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695505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720448" y="164641"/>
            <a:ext cx="863053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案例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ooter Text">
            <a:extLst>
              <a:ext uri="{FF2B5EF4-FFF2-40B4-BE49-F238E27FC236}">
                <a16:creationId xmlns:a16="http://schemas.microsoft.com/office/drawing/2014/main" id="{6AD23945-5B96-49E7-A520-1D56450BD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06" y="1400662"/>
            <a:ext cx="11742578" cy="511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just" defTabSz="12096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射线</a:t>
            </a:r>
            <a:endParaRPr lang="en-US" altLang="zh-CN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继伦琴发现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射线后，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1903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年，法国科学院院士</a:t>
            </a:r>
            <a:r>
              <a:rPr lang="zh-C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布朗洛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宣布他发现了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。然而，按照布朗洛所提供的实验，没有一个科学家能发现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后来，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《科学评论》编辑部设计了两个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木盒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的实验，直接戳穿了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布朗洛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的骗局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。这一发现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射线的闹剧，成为科学史上一桩著名的伪造案例。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“辟尔唐人”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年，英国的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陶逊律师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和人类史学家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伍德华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宣布发掘出了一种半猿半人的生物头盖骨，由于伍德华的权威地位，他们的发现在人类学上被命名为“辟尔唐人” 。但是，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年科学家查出这是一场精心策划的大骗局。“辟尔唐人” 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下颌骨乃是属于一个未成年的黑猩猩的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，他们还发现头盖骨、下颌骨全经过了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染色处理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而这也是人类学研究中的一段耻辱。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舍恩的谎言</a:t>
            </a:r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德国科学家舍恩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年加入贝尔实验室，在短短两年多时间里，他一口气在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《科学》、《自然》和《应用物理通讯》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等全球著名的学术刊物上发表了近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篇论文。然而，由于实验结果无法重复，舍恩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被发现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至少有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篇论文存在数据问题。之后，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舍恩遭到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贝尔实验室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马普研究所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遭到先后解雇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。舍恩的学术造假事件震撼了整个科学界，成为了物理学史上最大的丑闻。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此外，还有尤斯特碳极干电池、约翰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朗的霍奇金细胞系等案例，不胜枚举。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F25B0D-DD9F-48E4-8431-BF311523BEA6}"/>
              </a:ext>
            </a:extLst>
          </p:cNvPr>
          <p:cNvSpPr txBox="1"/>
          <p:nvPr/>
        </p:nvSpPr>
        <p:spPr>
          <a:xfrm>
            <a:off x="273906" y="820800"/>
            <a:ext cx="672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然而，并不是所有人如密立根那样幸运</a:t>
            </a:r>
            <a:r>
              <a:rPr lang="en-US" altLang="zh-CN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400" i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7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图片 3" descr="06100100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357313"/>
            <a:ext cx="665163" cy="7810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标注 5"/>
          <p:cNvSpPr/>
          <p:nvPr/>
        </p:nvSpPr>
        <p:spPr>
          <a:xfrm>
            <a:off x="1257300" y="1419225"/>
            <a:ext cx="5765800" cy="625475"/>
          </a:xfrm>
          <a:prstGeom prst="wedgeRoundRectCallout">
            <a:avLst>
              <a:gd name="adj1" fmla="val -53149"/>
              <a:gd name="adj2" fmla="val -20791"/>
              <a:gd name="adj3" fmla="val 16667"/>
            </a:avLst>
          </a:prstGeom>
          <a:solidFill>
            <a:srgbClr val="F1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论文中脚注部分是否算入检测部分？</a:t>
            </a:r>
          </a:p>
        </p:txBody>
      </p:sp>
      <p:pic>
        <p:nvPicPr>
          <p:cNvPr id="124932" name="图片 6" descr="t0117895fd358c452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2" y="2366965"/>
            <a:ext cx="542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标注 7"/>
          <p:cNvSpPr/>
          <p:nvPr/>
        </p:nvSpPr>
        <p:spPr>
          <a:xfrm>
            <a:off x="4086860" y="2367326"/>
            <a:ext cx="6649720" cy="905087"/>
          </a:xfrm>
          <a:prstGeom prst="wedgeRoundRectCallout">
            <a:avLst>
              <a:gd name="adj1" fmla="val 53655"/>
              <a:gd name="adj2" fmla="val -2271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脚注自动排除，并根据脚注提取识别引用，脚注不能超过200字符，否则算作正文检测。</a:t>
            </a:r>
          </a:p>
        </p:txBody>
      </p:sp>
      <p:pic>
        <p:nvPicPr>
          <p:cNvPr id="124934" name="图片 8" descr="06100100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" y="3592525"/>
            <a:ext cx="665163" cy="77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圆角矩形标注 9"/>
          <p:cNvSpPr/>
          <p:nvPr/>
        </p:nvSpPr>
        <p:spPr>
          <a:xfrm>
            <a:off x="1303341" y="3709988"/>
            <a:ext cx="6569075" cy="923925"/>
          </a:xfrm>
          <a:prstGeom prst="wedgeRoundRectCallout">
            <a:avLst>
              <a:gd name="adj1" fmla="val -53319"/>
              <a:gd name="adj2" fmla="val -22718"/>
              <a:gd name="adj3" fmla="val 16667"/>
            </a:avLst>
          </a:prstGeom>
          <a:solidFill>
            <a:srgbClr val="F1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医学类论文，例如药物处方、疾病临床现象真题等内容，会产生重复率较高现象，是否算作抄袭现象？</a:t>
            </a:r>
          </a:p>
        </p:txBody>
      </p:sp>
      <p:pic>
        <p:nvPicPr>
          <p:cNvPr id="124936" name="图片 10" descr="t0117895fd358c452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2" y="4875213"/>
            <a:ext cx="542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标注 11"/>
          <p:cNvSpPr/>
          <p:nvPr/>
        </p:nvSpPr>
        <p:spPr>
          <a:xfrm>
            <a:off x="5320499" y="5014853"/>
            <a:ext cx="5416127" cy="625687"/>
          </a:xfrm>
          <a:prstGeom prst="wedgeRoundRectCallout">
            <a:avLst>
              <a:gd name="adj1" fmla="val 53807"/>
              <a:gd name="adj2" fmla="val -2271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algn="r" defTabSz="121815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可以由学校决定该部分是否算作检测内容。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202771" y="367500"/>
            <a:ext cx="5101475" cy="659553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en-US" altLang="zh-CN" sz="24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Q&amp;A——</a:t>
            </a:r>
            <a:r>
              <a:rPr lang="zh-CN" altLang="en-US" sz="24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常见高复制比原因</a:t>
            </a:r>
            <a:endParaRPr lang="zh-CN" altLang="en-US" sz="2400" b="1" dirty="0">
              <a:solidFill>
                <a:srgbClr val="663A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9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图片 3" descr="06100100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357313"/>
            <a:ext cx="665163" cy="7810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标注 5"/>
          <p:cNvSpPr/>
          <p:nvPr/>
        </p:nvSpPr>
        <p:spPr>
          <a:xfrm>
            <a:off x="1257346" y="1251419"/>
            <a:ext cx="7534487" cy="793327"/>
          </a:xfrm>
          <a:prstGeom prst="wedgeRoundRectCallout">
            <a:avLst>
              <a:gd name="adj1" fmla="val -53149"/>
              <a:gd name="adj2" fmla="val -20791"/>
              <a:gd name="adj3" fmla="val 16667"/>
            </a:avLst>
          </a:prstGeom>
          <a:solidFill>
            <a:srgbClr val="F1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系统对字数/字符数如何判定？封面上文字、表格内字数、标点符号、目录、参考文献或原创性声明是否也算字数？</a:t>
            </a:r>
          </a:p>
        </p:txBody>
      </p:sp>
      <p:pic>
        <p:nvPicPr>
          <p:cNvPr id="125956" name="图片 6" descr="t0117895fd358c452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2" y="2430465"/>
            <a:ext cx="542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标注 7"/>
          <p:cNvSpPr/>
          <p:nvPr/>
        </p:nvSpPr>
        <p:spPr>
          <a:xfrm>
            <a:off x="1184488" y="2262339"/>
            <a:ext cx="9552093" cy="1865207"/>
          </a:xfrm>
          <a:prstGeom prst="wedgeRoundRectCallout">
            <a:avLst>
              <a:gd name="adj1" fmla="val 53655"/>
              <a:gd name="adj2" fmla="val -2271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1、字符数系统是按照字符统计的，汉字，数字，英文字母都算一个字符，一般大于word文本的字符数；论文字数在1-15万。</a:t>
            </a:r>
            <a:endParaRPr lang="zh-CN" altLang="en-US" sz="2000" noProof="1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、如果封面、目录、参考文献、独创性声明未被系统识别出来而标红，则算在重复字数里，否则，不算在字数中。</a:t>
            </a:r>
          </a:p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、表格内的文字、数字、字母等算在总字数内。</a:t>
            </a:r>
          </a:p>
        </p:txBody>
      </p:sp>
      <p:pic>
        <p:nvPicPr>
          <p:cNvPr id="125958" name="图片 8" descr="06100100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" y="4227559"/>
            <a:ext cx="665163" cy="77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圆角矩形标注 9"/>
          <p:cNvSpPr/>
          <p:nvPr/>
        </p:nvSpPr>
        <p:spPr>
          <a:xfrm>
            <a:off x="1303365" y="4344988"/>
            <a:ext cx="4868863" cy="471488"/>
          </a:xfrm>
          <a:prstGeom prst="wedgeRoundRectCallout">
            <a:avLst>
              <a:gd name="adj1" fmla="val -53319"/>
              <a:gd name="adj2" fmla="val -22718"/>
              <a:gd name="adj3" fmla="val 16667"/>
            </a:avLst>
          </a:prstGeom>
          <a:solidFill>
            <a:srgbClr val="F1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陈述学术共识或一般规律还要标注吗？</a:t>
            </a:r>
          </a:p>
        </p:txBody>
      </p:sp>
      <p:pic>
        <p:nvPicPr>
          <p:cNvPr id="125960" name="图片 10" descr="t0117895fd358c452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2" y="4875213"/>
            <a:ext cx="542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标注 11"/>
          <p:cNvSpPr/>
          <p:nvPr/>
        </p:nvSpPr>
        <p:spPr>
          <a:xfrm>
            <a:off x="2790659" y="5130800"/>
            <a:ext cx="7945967" cy="509693"/>
          </a:xfrm>
          <a:prstGeom prst="wedgeRoundRectCallout">
            <a:avLst>
              <a:gd name="adj1" fmla="val 53807"/>
              <a:gd name="adj2" fmla="val -2271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algn="r"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如无必要，则不需将其具体内容详细列出，只说名称或要点即可。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05808" y="260649"/>
            <a:ext cx="4909453" cy="659553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en-US" altLang="zh-CN" sz="24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Q&amp;A——</a:t>
            </a:r>
            <a:r>
              <a:rPr lang="zh-CN" altLang="en-US" sz="24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常见高复制比原因</a:t>
            </a:r>
            <a:endParaRPr lang="zh-CN" altLang="en-US" sz="2400" b="1" dirty="0">
              <a:solidFill>
                <a:srgbClr val="663A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3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图片 8" descr="06100100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1" y="932545"/>
            <a:ext cx="649288" cy="77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1705021" y="1049973"/>
            <a:ext cx="4832351" cy="625475"/>
          </a:xfrm>
          <a:prstGeom prst="wedgeRoundRectCallout">
            <a:avLst>
              <a:gd name="adj1" fmla="val -57310"/>
              <a:gd name="adj2" fmla="val -22715"/>
              <a:gd name="adj3" fmla="val 16667"/>
            </a:avLst>
          </a:prstGeom>
          <a:solidFill>
            <a:srgbClr val="F1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参考已发表的本人文献也要标注引用吗？</a:t>
            </a:r>
          </a:p>
        </p:txBody>
      </p:sp>
      <p:pic>
        <p:nvPicPr>
          <p:cNvPr id="126979" name="图片 10" descr="t0117895fd358c452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2398081"/>
            <a:ext cx="542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标注 6"/>
          <p:cNvSpPr/>
          <p:nvPr/>
        </p:nvSpPr>
        <p:spPr>
          <a:xfrm>
            <a:off x="642666" y="1894843"/>
            <a:ext cx="9381913" cy="2562860"/>
          </a:xfrm>
          <a:prstGeom prst="wedgeRoundRectCallout">
            <a:avLst>
              <a:gd name="adj1" fmla="val 60678"/>
              <a:gd name="adj2" fmla="val -2271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1、当你的小论文在期刊编辑部发表时，其著作权中的财产权已属期刊编辑部所有，如不标引，则会侵犯其权利</a:t>
            </a:r>
            <a:r>
              <a:rPr lang="en-US" altLang="zh-CN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自我剽窃。所以即使是自己的曾经发表过的文献，也需要标引。</a:t>
            </a:r>
          </a:p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2、由于已发表论文一般都是与其他研究者合作完成，并非只有一人成果，如果不标引，会侵犯同研究者成果权益。</a:t>
            </a:r>
          </a:p>
          <a:p>
            <a:pPr defTabSz="121815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3、学校对学位论文进行检测会对去除本人已发表文献进行检测，如果不标引，可能会引起高复制比的现象。</a:t>
            </a:r>
          </a:p>
        </p:txBody>
      </p:sp>
      <p:pic>
        <p:nvPicPr>
          <p:cNvPr id="126982" name="图片 8" descr="06100100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1" y="4488226"/>
            <a:ext cx="649288" cy="77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圆角矩形标注 9"/>
          <p:cNvSpPr/>
          <p:nvPr/>
        </p:nvSpPr>
        <p:spPr>
          <a:xfrm>
            <a:off x="1705021" y="4605657"/>
            <a:ext cx="7256463" cy="625475"/>
          </a:xfrm>
          <a:prstGeom prst="wedgeRoundRectCallout">
            <a:avLst>
              <a:gd name="adj1" fmla="val -57310"/>
              <a:gd name="adj2" fmla="val -22715"/>
              <a:gd name="adj3" fmla="val 16667"/>
            </a:avLst>
          </a:prstGeom>
          <a:solidFill>
            <a:srgbClr val="F1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defTabSz="12181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如何避免因为忘记标引而产生复制比？</a:t>
            </a:r>
          </a:p>
        </p:txBody>
      </p:sp>
      <p:pic>
        <p:nvPicPr>
          <p:cNvPr id="126984" name="图片 10" descr="t0117895fd358c452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5316221"/>
            <a:ext cx="542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标注 11"/>
          <p:cNvSpPr/>
          <p:nvPr/>
        </p:nvSpPr>
        <p:spPr>
          <a:xfrm>
            <a:off x="3692572" y="5455921"/>
            <a:ext cx="6499225" cy="625475"/>
          </a:xfrm>
          <a:prstGeom prst="wedgeRoundRectCallout">
            <a:avLst>
              <a:gd name="adj1" fmla="val 60678"/>
              <a:gd name="adj2" fmla="val -22718"/>
              <a:gd name="adj3" fmla="val 16667"/>
            </a:avLst>
          </a:prstGeom>
          <a:solidFill>
            <a:srgbClr val="37C6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algn="r" defTabSz="121815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noProof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逢引必标，标必有异！</a:t>
            </a: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这样你就不会忘记有引文了。</a:t>
            </a:r>
          </a:p>
        </p:txBody>
      </p:sp>
      <p:sp>
        <p:nvSpPr>
          <p:cNvPr id="3" name="圆角矩形标注 11"/>
          <p:cNvSpPr/>
          <p:nvPr/>
        </p:nvSpPr>
        <p:spPr>
          <a:xfrm>
            <a:off x="3693400" y="5455921"/>
            <a:ext cx="6499225" cy="625475"/>
          </a:xfrm>
          <a:prstGeom prst="wedgeRoundRectCallout">
            <a:avLst>
              <a:gd name="adj1" fmla="val 60678"/>
              <a:gd name="adj2" fmla="val -2271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anchor="ctr"/>
          <a:lstStyle/>
          <a:p>
            <a:pPr algn="r" defTabSz="121815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noProof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逢引必标，标必有异！</a:t>
            </a:r>
            <a:r>
              <a:rPr lang="zh-CN" altLang="en-US" sz="20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这样你就不会忘记有引文了。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106760" y="260648"/>
            <a:ext cx="4909453" cy="68247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5" rIns="121829" bIns="60915" rtlCol="0" anchor="ctr"/>
          <a:lstStyle/>
          <a:p>
            <a:pPr algn="ctr" defTabSz="913606"/>
            <a:r>
              <a:rPr lang="en-US" altLang="zh-CN" sz="24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Q&amp;A——</a:t>
            </a:r>
            <a:r>
              <a:rPr lang="zh-CN" altLang="en-US" sz="24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常见高复制比原因</a:t>
            </a:r>
            <a:endParaRPr lang="zh-CN" altLang="en-US" sz="2400" b="1" dirty="0">
              <a:solidFill>
                <a:srgbClr val="663A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逢引必标初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" y="1390650"/>
            <a:ext cx="6370637" cy="407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逢引必标终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257" y="1049973"/>
            <a:ext cx="5829300" cy="471487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36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695505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720448" y="164641"/>
            <a:ext cx="863053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案例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ooter Text">
            <a:extLst>
              <a:ext uri="{FF2B5EF4-FFF2-40B4-BE49-F238E27FC236}">
                <a16:creationId xmlns:a16="http://schemas.microsoft.com/office/drawing/2014/main" id="{6AD23945-5B96-49E7-A520-1D56450BD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06" y="1358321"/>
            <a:ext cx="7292017" cy="475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月，原西安交通大学长江学者特聘教授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李连生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，被认定存在“严重学术不端行为。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月，仅三个月，就在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硕士研究生群体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中发生了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起学术不端行为。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肿瘤生物学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宣布撤回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篇发表于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年的论文，原因是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同行评议造假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分子神经生物学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也陆续撤稿了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篇中国医学论文。涉事作者取消项目、晋升、奖励和院士候选。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月，南京大学教授梁莹涉嫌学术不端，百余篇之前发表的论文莫名被撤。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月，明星翟天临在直播时表示不知道“知网”是什么，被曝 学术造假，其导师陈浥也被曝本科学历带博士。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以上还只是已报道的一部分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F25B0D-DD9F-48E4-8431-BF311523BEA6}"/>
              </a:ext>
            </a:extLst>
          </p:cNvPr>
          <p:cNvSpPr txBox="1"/>
          <p:nvPr/>
        </p:nvSpPr>
        <p:spPr>
          <a:xfrm>
            <a:off x="273906" y="820800"/>
            <a:ext cx="672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近年来，学术不端愈演愈烈</a:t>
            </a:r>
            <a:r>
              <a:rPr lang="en-US" altLang="zh-CN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400" i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F4F378-B868-43CB-8664-1E39AB837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352" y="1266799"/>
            <a:ext cx="4318648" cy="419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31">
            <a:extLst>
              <a:ext uri="{FF2B5EF4-FFF2-40B4-BE49-F238E27FC236}">
                <a16:creationId xmlns:a16="http://schemas.microsoft.com/office/drawing/2014/main" id="{F4CD2F2C-AFDD-4141-A72F-4241112BA6AF}"/>
              </a:ext>
            </a:extLst>
          </p:cNvPr>
          <p:cNvSpPr txBox="1"/>
          <p:nvPr/>
        </p:nvSpPr>
        <p:spPr>
          <a:xfrm>
            <a:off x="3654076" y="6407582"/>
            <a:ext cx="8508428" cy="387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457200">
              <a:lnSpc>
                <a:spcPct val="125000"/>
              </a:lnSpc>
            </a:pPr>
            <a:r>
              <a:rPr sz="2000" b="1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澎湃新闻</a:t>
            </a:r>
            <a:r>
              <a:rPr sz="2000" b="1" spc="55" dirty="0">
                <a:solidFill>
                  <a:srgbClr val="C00000"/>
                </a:solidFill>
                <a:latin typeface="Arial"/>
                <a:cs typeface="Arial"/>
              </a:rPr>
              <a:t>201</a:t>
            </a:r>
            <a:r>
              <a:rPr sz="2000" b="1" spc="50" dirty="0">
                <a:solidFill>
                  <a:srgbClr val="C00000"/>
                </a:solidFill>
                <a:latin typeface="Arial"/>
                <a:cs typeface="Arial"/>
              </a:rPr>
              <a:t>8</a:t>
            </a:r>
            <a:r>
              <a:rPr sz="2000" b="1" spc="0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年统计：近</a:t>
            </a:r>
            <a:r>
              <a:rPr sz="2000" b="1" spc="55" dirty="0">
                <a:solidFill>
                  <a:srgbClr val="C00000"/>
                </a:solidFill>
                <a:latin typeface="Arial"/>
                <a:cs typeface="Arial"/>
              </a:rPr>
              <a:t>20</a:t>
            </a:r>
            <a:r>
              <a:rPr sz="2000" b="1" spc="-10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年</a:t>
            </a:r>
            <a:r>
              <a:rPr sz="2000" b="1" spc="0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出现</a:t>
            </a:r>
            <a:r>
              <a:rPr sz="2000" b="1" spc="40" dirty="0">
                <a:solidFill>
                  <a:srgbClr val="C00000"/>
                </a:solidFill>
                <a:latin typeface="Arial"/>
                <a:cs typeface="Arial"/>
              </a:rPr>
              <a:t>6</a:t>
            </a:r>
            <a:r>
              <a:rPr sz="2000" b="1" spc="55" dirty="0">
                <a:solidFill>
                  <a:srgbClr val="C00000"/>
                </a:solidFill>
                <a:latin typeface="Arial"/>
                <a:cs typeface="Arial"/>
              </a:rPr>
              <a:t>4</a:t>
            </a:r>
            <a:r>
              <a:rPr sz="2000" b="1" spc="55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起学</a:t>
            </a:r>
            <a:r>
              <a:rPr sz="2000" b="1" spc="-15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术</a:t>
            </a:r>
            <a:r>
              <a:rPr sz="2000" b="1" spc="0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不端事件</a:t>
            </a:r>
            <a:r>
              <a:rPr lang="zh-CN" altLang="en-US" sz="2000" b="1" spc="0" dirty="0">
                <a:solidFill>
                  <a:srgbClr val="C00000"/>
                </a:solidFill>
                <a:latin typeface="Microsoft JhengHei Light"/>
                <a:cs typeface="Microsoft JhengHei Light"/>
              </a:rPr>
              <a:t>！</a:t>
            </a:r>
            <a:endParaRPr sz="2000" b="1" dirty="0">
              <a:latin typeface="Microsoft JhengHei Light"/>
              <a:cs typeface="Microsoft JhengHei Light"/>
            </a:endParaRPr>
          </a:p>
        </p:txBody>
      </p:sp>
      <p:pic>
        <p:nvPicPr>
          <p:cNvPr id="16" name="图片 15" descr="图片3">
            <a:extLst>
              <a:ext uri="{FF2B5EF4-FFF2-40B4-BE49-F238E27FC236}">
                <a16:creationId xmlns:a16="http://schemas.microsoft.com/office/drawing/2014/main" id="{A0567844-0782-44D6-879F-D944494C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5" y="575074"/>
            <a:ext cx="8236026" cy="611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FBE379-DB22-45F4-8569-F384C74DA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574" y="594860"/>
            <a:ext cx="7149808" cy="6159510"/>
          </a:xfrm>
          <a:prstGeom prst="rect">
            <a:avLst/>
          </a:prstGeom>
        </p:spPr>
      </p:pic>
      <p:pic>
        <p:nvPicPr>
          <p:cNvPr id="17" name="图片 16" descr="图片5">
            <a:extLst>
              <a:ext uri="{FF2B5EF4-FFF2-40B4-BE49-F238E27FC236}">
                <a16:creationId xmlns:a16="http://schemas.microsoft.com/office/drawing/2014/main" id="{471E98DD-8B1A-4C0D-96C3-542C90DE7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018" y="1161672"/>
            <a:ext cx="9341192" cy="41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695505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720448" y="164641"/>
            <a:ext cx="863053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案例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ooter Text">
            <a:extLst>
              <a:ext uri="{FF2B5EF4-FFF2-40B4-BE49-F238E27FC236}">
                <a16:creationId xmlns:a16="http://schemas.microsoft.com/office/drawing/2014/main" id="{6AD23945-5B96-49E7-A520-1D56450BD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06" y="1400227"/>
            <a:ext cx="7351010" cy="217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just" defTabSz="12096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年，首尔大学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黄禹锡教授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杂志上发表论文，随后被证实研究成果均属子虚乌有，黄禹锡本人被首尔大学解除职务，在韩国失败后，他转移到了中国，继续他的相关研究。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年，日本藤井善隆在撤稿观察网站上以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183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篇学术论文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撤稿位居榜首，成为学术史上被撤稿数最多的研究者，至今无人能打破这一纪录。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月，日本研究员小保方晴子在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杂志发表的论文涉嫌造假。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F25B0D-DD9F-48E4-8431-BF311523BEA6}"/>
              </a:ext>
            </a:extLst>
          </p:cNvPr>
          <p:cNvSpPr txBox="1"/>
          <p:nvPr/>
        </p:nvSpPr>
        <p:spPr>
          <a:xfrm>
            <a:off x="273906" y="820800"/>
            <a:ext cx="672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学术不端不分国别，并非中国独有</a:t>
            </a:r>
            <a:r>
              <a:rPr lang="en-US" altLang="zh-CN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400" i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46470D-9783-4B60-AFE4-F4DE1FCF6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7" b="11089"/>
          <a:stretch/>
        </p:blipFill>
        <p:spPr bwMode="auto">
          <a:xfrm>
            <a:off x="273906" y="3828704"/>
            <a:ext cx="5375552" cy="289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FCE56C-4C9A-4452-806E-12A5058614FD}"/>
              </a:ext>
            </a:extLst>
          </p:cNvPr>
          <p:cNvSpPr txBox="1"/>
          <p:nvPr/>
        </p:nvSpPr>
        <p:spPr>
          <a:xfrm>
            <a:off x="5884606" y="3959538"/>
            <a:ext cx="6307394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日，日本东京大学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渡边嘉典教授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篇有关生殖细胞分裂的论文中，均存在数据及图形造假的情况。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日，日本京都大学特聘助理教授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山水康平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存在造假行为，而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年诺贝尔奖获得者山中伸弥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表示将考虑辞去研究所长一职。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月，美国著名生命科学网站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曝光哈佛大学前知名教授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皮耶罗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长期学术造假。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60C258-BA95-4541-AAFD-21E5CC154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774" y="1452942"/>
            <a:ext cx="4132320" cy="23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>
            <a:off x="695461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856" tIns="45619" rIns="90856" bIns="45619" numCol="1" spcCol="0" rtlCol="0" fromWordArt="0" anchor="ctr" anchorCtr="0" forceAA="0" compatLnSpc="1">
            <a:noAutofit/>
          </a:bodyPr>
          <a:lstStyle/>
          <a:p>
            <a:pPr algn="ctr" defTabSz="861044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719440" y="164641"/>
            <a:ext cx="1647337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原因解析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7381" y="757369"/>
            <a:ext cx="11566864" cy="5381270"/>
            <a:chOff x="395536" y="676132"/>
            <a:chExt cx="8675148" cy="4035953"/>
          </a:xfrm>
        </p:grpSpPr>
        <p:grpSp>
          <p:nvGrpSpPr>
            <p:cNvPr id="25" name="组合 24"/>
            <p:cNvGrpSpPr/>
            <p:nvPr/>
          </p:nvGrpSpPr>
          <p:grpSpPr>
            <a:xfrm>
              <a:off x="4276441" y="2569413"/>
              <a:ext cx="527625" cy="452457"/>
              <a:chOff x="3546346" y="2339026"/>
              <a:chExt cx="897787" cy="769842"/>
            </a:xfrm>
            <a:solidFill>
              <a:schemeClr val="bg1">
                <a:lumMod val="50000"/>
              </a:schemeClr>
            </a:solidFill>
          </p:grpSpPr>
          <p:sp>
            <p:nvSpPr>
              <p:cNvPr id="31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8610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33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 bwMode="auto">
            <a:xfrm flipH="1">
              <a:off x="3838524" y="3067989"/>
              <a:ext cx="1367322" cy="419626"/>
            </a:xfrm>
            <a:prstGeom prst="rect">
              <a:avLst/>
            </a:prstGeom>
            <a:noFill/>
          </p:spPr>
          <p:txBody>
            <a:bodyPr lIns="86669" tIns="43333" rIns="86669" bIns="43333">
              <a:spAutoFit/>
            </a:bodyPr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3067" spc="143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作者层面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158592" y="1562830"/>
              <a:ext cx="869140" cy="2654320"/>
              <a:chOff x="4124326" y="1343025"/>
              <a:chExt cx="1478896" cy="4164157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4876800" y="1350818"/>
                <a:ext cx="0" cy="41563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>
                <a:off x="4135850" y="1343025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>
                <a:off x="4135850" y="5507182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>
                <a:off x="4124326" y="3429001"/>
                <a:ext cx="1478896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/>
            <p:cNvSpPr/>
            <p:nvPr/>
          </p:nvSpPr>
          <p:spPr>
            <a:xfrm>
              <a:off x="4040275" y="2842296"/>
              <a:ext cx="100937" cy="10094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69" tIns="43333" rIns="86669" bIns="43333" rtlCol="0" anchor="ctr"/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33">
                <a:solidFill>
                  <a:srgbClr val="FFFFFF"/>
                </a:solidFill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 flipH="1">
              <a:off x="5026799" y="1562830"/>
              <a:ext cx="804438" cy="2654320"/>
              <a:chOff x="4124326" y="1343025"/>
              <a:chExt cx="1368802" cy="4164157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4876800" y="1350818"/>
                <a:ext cx="0" cy="41563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>
                <a:off x="4135850" y="1343025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>
                <a:off x="4135850" y="5507182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4124326" y="3429001"/>
                <a:ext cx="1368802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椭圆 56"/>
            <p:cNvSpPr/>
            <p:nvPr/>
          </p:nvSpPr>
          <p:spPr>
            <a:xfrm flipH="1">
              <a:off x="4916363" y="2842296"/>
              <a:ext cx="100937" cy="10094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69" tIns="43333" rIns="86669" bIns="43333" rtlCol="0" anchor="ctr"/>
            <a:lstStyle/>
            <a:p>
              <a:pPr algn="ctr" defTabSz="86104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33">
                <a:solidFill>
                  <a:srgbClr val="FFFFFF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2601552" y="1239249"/>
              <a:ext cx="647129" cy="647164"/>
              <a:chOff x="2546326" y="827906"/>
              <a:chExt cx="682519" cy="682519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2546326" y="827906"/>
                <a:ext cx="682519" cy="682519"/>
                <a:chOff x="2646157" y="1103874"/>
                <a:chExt cx="910025" cy="910025"/>
              </a:xfrm>
            </p:grpSpPr>
            <p:grpSp>
              <p:nvGrpSpPr>
                <p:cNvPr id="67" name="组合 66"/>
                <p:cNvGrpSpPr/>
                <p:nvPr/>
              </p:nvGrpSpPr>
              <p:grpSpPr>
                <a:xfrm>
                  <a:off x="2646157" y="1103874"/>
                  <a:ext cx="910025" cy="910025"/>
                  <a:chOff x="1236675" y="2423160"/>
                  <a:chExt cx="1950720" cy="1950720"/>
                </a:xfrm>
              </p:grpSpPr>
              <p:sp>
                <p:nvSpPr>
                  <p:cNvPr id="69" name="椭圆 68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76200" dir="2700000" algn="tl" rotWithShape="0">
                      <a:prstClr val="black">
                        <a:alpha val="2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1426863" y="2613348"/>
                    <a:ext cx="1570349" cy="157034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68" name="椭圆 67"/>
                <p:cNvSpPr/>
                <p:nvPr/>
              </p:nvSpPr>
              <p:spPr>
                <a:xfrm>
                  <a:off x="2792045" y="1249762"/>
                  <a:ext cx="618249" cy="61824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innerShdw dist="635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2749235" y="1058130"/>
                <a:ext cx="273307" cy="226891"/>
                <a:chOff x="3132963" y="3140191"/>
                <a:chExt cx="645573" cy="535933"/>
              </a:xfrm>
              <a:solidFill>
                <a:schemeClr val="bg1"/>
              </a:solidFill>
            </p:grpSpPr>
            <p:sp>
              <p:nvSpPr>
                <p:cNvPr id="61" name="Freeform 226"/>
                <p:cNvSpPr/>
                <p:nvPr/>
              </p:nvSpPr>
              <p:spPr bwMode="auto">
                <a:xfrm>
                  <a:off x="3421629" y="3217854"/>
                  <a:ext cx="356907" cy="392027"/>
                </a:xfrm>
                <a:custGeom>
                  <a:avLst/>
                  <a:gdLst>
                    <a:gd name="T0" fmla="*/ 0 w 529"/>
                    <a:gd name="T1" fmla="*/ 0 h 581"/>
                    <a:gd name="T2" fmla="*/ 2 w 529"/>
                    <a:gd name="T3" fmla="*/ 11 h 581"/>
                    <a:gd name="T4" fmla="*/ 25 w 529"/>
                    <a:gd name="T5" fmla="*/ 56 h 581"/>
                    <a:gd name="T6" fmla="*/ 473 w 529"/>
                    <a:gd name="T7" fmla="*/ 56 h 581"/>
                    <a:gd name="T8" fmla="*/ 473 w 529"/>
                    <a:gd name="T9" fmla="*/ 525 h 581"/>
                    <a:gd name="T10" fmla="*/ 127 w 529"/>
                    <a:gd name="T11" fmla="*/ 525 h 581"/>
                    <a:gd name="T12" fmla="*/ 127 w 529"/>
                    <a:gd name="T13" fmla="*/ 581 h 581"/>
                    <a:gd name="T14" fmla="*/ 529 w 529"/>
                    <a:gd name="T15" fmla="*/ 581 h 581"/>
                    <a:gd name="T16" fmla="*/ 529 w 529"/>
                    <a:gd name="T17" fmla="*/ 0 h 581"/>
                    <a:gd name="T18" fmla="*/ 0 w 529"/>
                    <a:gd name="T19" fmla="*/ 0 h 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29" h="581">
                      <a:moveTo>
                        <a:pt x="0" y="0"/>
                      </a:moveTo>
                      <a:cubicBezTo>
                        <a:pt x="1" y="4"/>
                        <a:pt x="2" y="7"/>
                        <a:pt x="2" y="11"/>
                      </a:cubicBezTo>
                      <a:cubicBezTo>
                        <a:pt x="14" y="22"/>
                        <a:pt x="22" y="38"/>
                        <a:pt x="25" y="56"/>
                      </a:cubicBezTo>
                      <a:cubicBezTo>
                        <a:pt x="473" y="56"/>
                        <a:pt x="473" y="56"/>
                        <a:pt x="473" y="56"/>
                      </a:cubicBezTo>
                      <a:cubicBezTo>
                        <a:pt x="473" y="525"/>
                        <a:pt x="473" y="525"/>
                        <a:pt x="473" y="525"/>
                      </a:cubicBezTo>
                      <a:cubicBezTo>
                        <a:pt x="127" y="525"/>
                        <a:pt x="127" y="525"/>
                        <a:pt x="127" y="525"/>
                      </a:cubicBezTo>
                      <a:cubicBezTo>
                        <a:pt x="127" y="581"/>
                        <a:pt x="127" y="581"/>
                        <a:pt x="127" y="581"/>
                      </a:cubicBezTo>
                      <a:cubicBezTo>
                        <a:pt x="529" y="581"/>
                        <a:pt x="529" y="581"/>
                        <a:pt x="529" y="581"/>
                      </a:cubicBezTo>
                      <a:cubicBezTo>
                        <a:pt x="529" y="0"/>
                        <a:pt x="529" y="0"/>
                        <a:pt x="52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Freeform 227"/>
                <p:cNvSpPr/>
                <p:nvPr/>
              </p:nvSpPr>
              <p:spPr bwMode="auto">
                <a:xfrm>
                  <a:off x="3198348" y="3140191"/>
                  <a:ext cx="224709" cy="247551"/>
                </a:xfrm>
                <a:custGeom>
                  <a:avLst/>
                  <a:gdLst>
                    <a:gd name="T0" fmla="*/ 45 w 333"/>
                    <a:gd name="T1" fmla="*/ 243 h 367"/>
                    <a:gd name="T2" fmla="*/ 170 w 333"/>
                    <a:gd name="T3" fmla="*/ 367 h 367"/>
                    <a:gd name="T4" fmla="*/ 289 w 333"/>
                    <a:gd name="T5" fmla="*/ 243 h 367"/>
                    <a:gd name="T6" fmla="*/ 326 w 333"/>
                    <a:gd name="T7" fmla="*/ 203 h 367"/>
                    <a:gd name="T8" fmla="*/ 306 w 333"/>
                    <a:gd name="T9" fmla="*/ 142 h 367"/>
                    <a:gd name="T10" fmla="*/ 166 w 333"/>
                    <a:gd name="T11" fmla="*/ 0 h 367"/>
                    <a:gd name="T12" fmla="*/ 26 w 333"/>
                    <a:gd name="T13" fmla="*/ 142 h 367"/>
                    <a:gd name="T14" fmla="*/ 7 w 333"/>
                    <a:gd name="T15" fmla="*/ 203 h 367"/>
                    <a:gd name="T16" fmla="*/ 45 w 333"/>
                    <a:gd name="T17" fmla="*/ 243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3" h="367">
                      <a:moveTo>
                        <a:pt x="45" y="243"/>
                      </a:moveTo>
                      <a:cubicBezTo>
                        <a:pt x="71" y="308"/>
                        <a:pt x="118" y="367"/>
                        <a:pt x="170" y="367"/>
                      </a:cubicBezTo>
                      <a:cubicBezTo>
                        <a:pt x="222" y="367"/>
                        <a:pt x="266" y="308"/>
                        <a:pt x="289" y="243"/>
                      </a:cubicBezTo>
                      <a:cubicBezTo>
                        <a:pt x="305" y="242"/>
                        <a:pt x="320" y="226"/>
                        <a:pt x="326" y="203"/>
                      </a:cubicBezTo>
                      <a:cubicBezTo>
                        <a:pt x="333" y="176"/>
                        <a:pt x="324" y="149"/>
                        <a:pt x="306" y="142"/>
                      </a:cubicBezTo>
                      <a:cubicBezTo>
                        <a:pt x="302" y="63"/>
                        <a:pt x="241" y="0"/>
                        <a:pt x="166" y="0"/>
                      </a:cubicBezTo>
                      <a:cubicBezTo>
                        <a:pt x="92" y="0"/>
                        <a:pt x="31" y="63"/>
                        <a:pt x="26" y="142"/>
                      </a:cubicBezTo>
                      <a:cubicBezTo>
                        <a:pt x="9" y="149"/>
                        <a:pt x="0" y="176"/>
                        <a:pt x="7" y="203"/>
                      </a:cubicBezTo>
                      <a:cubicBezTo>
                        <a:pt x="13" y="227"/>
                        <a:pt x="29" y="243"/>
                        <a:pt x="45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Freeform 228"/>
                <p:cNvSpPr/>
                <p:nvPr/>
              </p:nvSpPr>
              <p:spPr bwMode="auto">
                <a:xfrm>
                  <a:off x="3481875" y="3306367"/>
                  <a:ext cx="233275" cy="180738"/>
                </a:xfrm>
                <a:custGeom>
                  <a:avLst/>
                  <a:gdLst>
                    <a:gd name="T0" fmla="*/ 41 w 346"/>
                    <a:gd name="T1" fmla="*/ 111 h 268"/>
                    <a:gd name="T2" fmla="*/ 0 w 346"/>
                    <a:gd name="T3" fmla="*/ 151 h 268"/>
                    <a:gd name="T4" fmla="*/ 90 w 346"/>
                    <a:gd name="T5" fmla="*/ 268 h 268"/>
                    <a:gd name="T6" fmla="*/ 254 w 346"/>
                    <a:gd name="T7" fmla="*/ 125 h 268"/>
                    <a:gd name="T8" fmla="*/ 284 w 346"/>
                    <a:gd name="T9" fmla="*/ 158 h 268"/>
                    <a:gd name="T10" fmla="*/ 346 w 346"/>
                    <a:gd name="T11" fmla="*/ 0 h 268"/>
                    <a:gd name="T12" fmla="*/ 184 w 346"/>
                    <a:gd name="T13" fmla="*/ 50 h 268"/>
                    <a:gd name="T14" fmla="*/ 218 w 346"/>
                    <a:gd name="T15" fmla="*/ 87 h 268"/>
                    <a:gd name="T16" fmla="*/ 99 w 346"/>
                    <a:gd name="T17" fmla="*/ 190 h 268"/>
                    <a:gd name="T18" fmla="*/ 41 w 346"/>
                    <a:gd name="T19" fmla="*/ 111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268">
                      <a:moveTo>
                        <a:pt x="41" y="111"/>
                      </a:move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12" y="165"/>
                        <a:pt x="90" y="268"/>
                        <a:pt x="90" y="268"/>
                      </a:cubicBezTo>
                      <a:cubicBezTo>
                        <a:pt x="254" y="125"/>
                        <a:pt x="254" y="125"/>
                        <a:pt x="254" y="125"/>
                      </a:cubicBezTo>
                      <a:cubicBezTo>
                        <a:pt x="284" y="158"/>
                        <a:pt x="284" y="158"/>
                        <a:pt x="284" y="158"/>
                      </a:cubicBezTo>
                      <a:cubicBezTo>
                        <a:pt x="346" y="0"/>
                        <a:pt x="346" y="0"/>
                        <a:pt x="346" y="0"/>
                      </a:cubicBezTo>
                      <a:cubicBezTo>
                        <a:pt x="184" y="50"/>
                        <a:pt x="184" y="50"/>
                        <a:pt x="184" y="50"/>
                      </a:cubicBezTo>
                      <a:cubicBezTo>
                        <a:pt x="218" y="87"/>
                        <a:pt x="218" y="87"/>
                        <a:pt x="218" y="87"/>
                      </a:cubicBezTo>
                      <a:cubicBezTo>
                        <a:pt x="99" y="190"/>
                        <a:pt x="99" y="190"/>
                        <a:pt x="99" y="190"/>
                      </a:cubicBezTo>
                      <a:lnTo>
                        <a:pt x="41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Freeform 229"/>
                <p:cNvSpPr/>
                <p:nvPr/>
              </p:nvSpPr>
              <p:spPr bwMode="auto">
                <a:xfrm>
                  <a:off x="3132963" y="3377178"/>
                  <a:ext cx="355480" cy="298946"/>
                </a:xfrm>
                <a:custGeom>
                  <a:avLst/>
                  <a:gdLst>
                    <a:gd name="T0" fmla="*/ 407 w 527"/>
                    <a:gd name="T1" fmla="*/ 0 h 443"/>
                    <a:gd name="T2" fmla="*/ 294 w 527"/>
                    <a:gd name="T3" fmla="*/ 190 h 443"/>
                    <a:gd name="T4" fmla="*/ 280 w 527"/>
                    <a:gd name="T5" fmla="*/ 105 h 443"/>
                    <a:gd name="T6" fmla="*/ 295 w 527"/>
                    <a:gd name="T7" fmla="*/ 77 h 443"/>
                    <a:gd name="T8" fmla="*/ 263 w 527"/>
                    <a:gd name="T9" fmla="*/ 44 h 443"/>
                    <a:gd name="T10" fmla="*/ 230 w 527"/>
                    <a:gd name="T11" fmla="*/ 77 h 443"/>
                    <a:gd name="T12" fmla="*/ 246 w 527"/>
                    <a:gd name="T13" fmla="*/ 105 h 443"/>
                    <a:gd name="T14" fmla="*/ 232 w 527"/>
                    <a:gd name="T15" fmla="*/ 189 h 443"/>
                    <a:gd name="T16" fmla="*/ 120 w 527"/>
                    <a:gd name="T17" fmla="*/ 0 h 443"/>
                    <a:gd name="T18" fmla="*/ 2 w 527"/>
                    <a:gd name="T19" fmla="*/ 125 h 443"/>
                    <a:gd name="T20" fmla="*/ 0 w 527"/>
                    <a:gd name="T21" fmla="*/ 125 h 443"/>
                    <a:gd name="T22" fmla="*/ 0 w 527"/>
                    <a:gd name="T23" fmla="*/ 402 h 443"/>
                    <a:gd name="T24" fmla="*/ 1 w 527"/>
                    <a:gd name="T25" fmla="*/ 402 h 443"/>
                    <a:gd name="T26" fmla="*/ 263 w 527"/>
                    <a:gd name="T27" fmla="*/ 443 h 443"/>
                    <a:gd name="T28" fmla="*/ 526 w 527"/>
                    <a:gd name="T29" fmla="*/ 402 h 443"/>
                    <a:gd name="T30" fmla="*/ 527 w 527"/>
                    <a:gd name="T31" fmla="*/ 402 h 443"/>
                    <a:gd name="T32" fmla="*/ 527 w 527"/>
                    <a:gd name="T33" fmla="*/ 125 h 443"/>
                    <a:gd name="T34" fmla="*/ 525 w 527"/>
                    <a:gd name="T35" fmla="*/ 125 h 443"/>
                    <a:gd name="T36" fmla="*/ 407 w 527"/>
                    <a:gd name="T37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27" h="443">
                      <a:moveTo>
                        <a:pt x="407" y="0"/>
                      </a:moveTo>
                      <a:cubicBezTo>
                        <a:pt x="294" y="190"/>
                        <a:pt x="294" y="190"/>
                        <a:pt x="294" y="190"/>
                      </a:cubicBezTo>
                      <a:cubicBezTo>
                        <a:pt x="280" y="105"/>
                        <a:pt x="280" y="105"/>
                        <a:pt x="280" y="105"/>
                      </a:cubicBezTo>
                      <a:cubicBezTo>
                        <a:pt x="289" y="99"/>
                        <a:pt x="295" y="89"/>
                        <a:pt x="295" y="77"/>
                      </a:cubicBezTo>
                      <a:cubicBezTo>
                        <a:pt x="295" y="59"/>
                        <a:pt x="281" y="44"/>
                        <a:pt x="263" y="44"/>
                      </a:cubicBezTo>
                      <a:cubicBezTo>
                        <a:pt x="245" y="44"/>
                        <a:pt x="230" y="59"/>
                        <a:pt x="230" y="77"/>
                      </a:cubicBezTo>
                      <a:cubicBezTo>
                        <a:pt x="230" y="89"/>
                        <a:pt x="237" y="99"/>
                        <a:pt x="246" y="105"/>
                      </a:cubicBezTo>
                      <a:cubicBezTo>
                        <a:pt x="232" y="189"/>
                        <a:pt x="232" y="189"/>
                        <a:pt x="232" y="189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56" y="27"/>
                        <a:pt x="12" y="72"/>
                        <a:pt x="2" y="1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402"/>
                        <a:pt x="0" y="402"/>
                        <a:pt x="0" y="402"/>
                      </a:cubicBezTo>
                      <a:cubicBezTo>
                        <a:pt x="1" y="402"/>
                        <a:pt x="1" y="402"/>
                        <a:pt x="1" y="402"/>
                      </a:cubicBezTo>
                      <a:cubicBezTo>
                        <a:pt x="14" y="425"/>
                        <a:pt x="126" y="443"/>
                        <a:pt x="263" y="443"/>
                      </a:cubicBezTo>
                      <a:cubicBezTo>
                        <a:pt x="401" y="443"/>
                        <a:pt x="513" y="425"/>
                        <a:pt x="526" y="402"/>
                      </a:cubicBezTo>
                      <a:cubicBezTo>
                        <a:pt x="527" y="402"/>
                        <a:pt x="527" y="402"/>
                        <a:pt x="527" y="402"/>
                      </a:cubicBezTo>
                      <a:cubicBezTo>
                        <a:pt x="527" y="125"/>
                        <a:pt x="527" y="125"/>
                        <a:pt x="527" y="125"/>
                      </a:cubicBezTo>
                      <a:cubicBezTo>
                        <a:pt x="525" y="125"/>
                        <a:pt x="525" y="125"/>
                        <a:pt x="525" y="125"/>
                      </a:cubicBezTo>
                      <a:cubicBezTo>
                        <a:pt x="515" y="72"/>
                        <a:pt x="471" y="27"/>
                        <a:pt x="4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230"/>
                <p:cNvSpPr/>
                <p:nvPr/>
              </p:nvSpPr>
              <p:spPr bwMode="auto">
                <a:xfrm>
                  <a:off x="3598655" y="3487105"/>
                  <a:ext cx="54536" cy="68241"/>
                </a:xfrm>
                <a:custGeom>
                  <a:avLst/>
                  <a:gdLst>
                    <a:gd name="T0" fmla="*/ 0 w 81"/>
                    <a:gd name="T1" fmla="*/ 0 h 101"/>
                    <a:gd name="T2" fmla="*/ 0 w 81"/>
                    <a:gd name="T3" fmla="*/ 55 h 101"/>
                    <a:gd name="T4" fmla="*/ 40 w 81"/>
                    <a:gd name="T5" fmla="*/ 101 h 101"/>
                    <a:gd name="T6" fmla="*/ 81 w 81"/>
                    <a:gd name="T7" fmla="*/ 56 h 101"/>
                    <a:gd name="T8" fmla="*/ 81 w 81"/>
                    <a:gd name="T9" fmla="*/ 0 h 101"/>
                    <a:gd name="T10" fmla="*/ 59 w 81"/>
                    <a:gd name="T11" fmla="*/ 0 h 101"/>
                    <a:gd name="T12" fmla="*/ 59 w 81"/>
                    <a:gd name="T13" fmla="*/ 57 h 101"/>
                    <a:gd name="T14" fmla="*/ 40 w 81"/>
                    <a:gd name="T15" fmla="*/ 83 h 101"/>
                    <a:gd name="T16" fmla="*/ 22 w 81"/>
                    <a:gd name="T17" fmla="*/ 57 h 101"/>
                    <a:gd name="T18" fmla="*/ 22 w 81"/>
                    <a:gd name="T19" fmla="*/ 0 h 101"/>
                    <a:gd name="T20" fmla="*/ 0 w 81"/>
                    <a:gd name="T21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" h="101">
                      <a:moveTo>
                        <a:pt x="0" y="0"/>
                      </a:move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87"/>
                        <a:pt x="15" y="101"/>
                        <a:pt x="40" y="101"/>
                      </a:cubicBezTo>
                      <a:cubicBezTo>
                        <a:pt x="65" y="101"/>
                        <a:pt x="81" y="86"/>
                        <a:pt x="81" y="56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57"/>
                        <a:pt x="59" y="57"/>
                        <a:pt x="59" y="57"/>
                      </a:cubicBezTo>
                      <a:cubicBezTo>
                        <a:pt x="59" y="75"/>
                        <a:pt x="52" y="83"/>
                        <a:pt x="40" y="83"/>
                      </a:cubicBezTo>
                      <a:cubicBezTo>
                        <a:pt x="29" y="83"/>
                        <a:pt x="22" y="74"/>
                        <a:pt x="22" y="57"/>
                      </a:cubicBezTo>
                      <a:cubicBezTo>
                        <a:pt x="22" y="0"/>
                        <a:pt x="22" y="0"/>
                        <a:pt x="2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Freeform 231"/>
                <p:cNvSpPr>
                  <a:spLocks noEditPoints="1"/>
                </p:cNvSpPr>
                <p:nvPr/>
              </p:nvSpPr>
              <p:spPr bwMode="auto">
                <a:xfrm>
                  <a:off x="3666040" y="3486534"/>
                  <a:ext cx="47968" cy="67384"/>
                </a:xfrm>
                <a:custGeom>
                  <a:avLst/>
                  <a:gdLst>
                    <a:gd name="T0" fmla="*/ 31 w 71"/>
                    <a:gd name="T1" fmla="*/ 0 h 100"/>
                    <a:gd name="T2" fmla="*/ 0 w 71"/>
                    <a:gd name="T3" fmla="*/ 2 h 100"/>
                    <a:gd name="T4" fmla="*/ 0 w 71"/>
                    <a:gd name="T5" fmla="*/ 100 h 100"/>
                    <a:gd name="T6" fmla="*/ 23 w 71"/>
                    <a:gd name="T7" fmla="*/ 100 h 100"/>
                    <a:gd name="T8" fmla="*/ 23 w 71"/>
                    <a:gd name="T9" fmla="*/ 65 h 100"/>
                    <a:gd name="T10" fmla="*/ 30 w 71"/>
                    <a:gd name="T11" fmla="*/ 65 h 100"/>
                    <a:gd name="T12" fmla="*/ 62 w 71"/>
                    <a:gd name="T13" fmla="*/ 55 h 100"/>
                    <a:gd name="T14" fmla="*/ 71 w 71"/>
                    <a:gd name="T15" fmla="*/ 31 h 100"/>
                    <a:gd name="T16" fmla="*/ 61 w 71"/>
                    <a:gd name="T17" fmla="*/ 8 h 100"/>
                    <a:gd name="T18" fmla="*/ 31 w 71"/>
                    <a:gd name="T19" fmla="*/ 0 h 100"/>
                    <a:gd name="T20" fmla="*/ 30 w 71"/>
                    <a:gd name="T21" fmla="*/ 48 h 100"/>
                    <a:gd name="T22" fmla="*/ 23 w 71"/>
                    <a:gd name="T23" fmla="*/ 47 h 100"/>
                    <a:gd name="T24" fmla="*/ 23 w 71"/>
                    <a:gd name="T25" fmla="*/ 18 h 100"/>
                    <a:gd name="T26" fmla="*/ 32 w 71"/>
                    <a:gd name="T27" fmla="*/ 17 h 100"/>
                    <a:gd name="T28" fmla="*/ 49 w 71"/>
                    <a:gd name="T29" fmla="*/ 32 h 100"/>
                    <a:gd name="T30" fmla="*/ 30 w 71"/>
                    <a:gd name="T31" fmla="*/ 4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1" h="100">
                      <a:moveTo>
                        <a:pt x="31" y="0"/>
                      </a:moveTo>
                      <a:cubicBezTo>
                        <a:pt x="17" y="0"/>
                        <a:pt x="7" y="1"/>
                        <a:pt x="0" y="2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3" y="100"/>
                        <a:pt x="23" y="100"/>
                        <a:pt x="23" y="100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5" y="65"/>
                        <a:pt x="27" y="65"/>
                        <a:pt x="30" y="65"/>
                      </a:cubicBezTo>
                      <a:cubicBezTo>
                        <a:pt x="43" y="65"/>
                        <a:pt x="55" y="62"/>
                        <a:pt x="62" y="55"/>
                      </a:cubicBezTo>
                      <a:cubicBezTo>
                        <a:pt x="68" y="49"/>
                        <a:pt x="71" y="41"/>
                        <a:pt x="71" y="31"/>
                      </a:cubicBezTo>
                      <a:cubicBezTo>
                        <a:pt x="71" y="22"/>
                        <a:pt x="67" y="13"/>
                        <a:pt x="61" y="8"/>
                      </a:cubicBezTo>
                      <a:cubicBezTo>
                        <a:pt x="54" y="3"/>
                        <a:pt x="44" y="0"/>
                        <a:pt x="31" y="0"/>
                      </a:cubicBezTo>
                      <a:close/>
                      <a:moveTo>
                        <a:pt x="30" y="48"/>
                      </a:moveTo>
                      <a:cubicBezTo>
                        <a:pt x="27" y="48"/>
                        <a:pt x="24" y="48"/>
                        <a:pt x="23" y="47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4" y="18"/>
                        <a:pt x="27" y="17"/>
                        <a:pt x="32" y="17"/>
                      </a:cubicBezTo>
                      <a:cubicBezTo>
                        <a:pt x="43" y="17"/>
                        <a:pt x="49" y="23"/>
                        <a:pt x="49" y="32"/>
                      </a:cubicBezTo>
                      <a:cubicBezTo>
                        <a:pt x="49" y="42"/>
                        <a:pt x="42" y="48"/>
                        <a:pt x="3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/>
          </p:nvGrpSpPr>
          <p:grpSpPr>
            <a:xfrm>
              <a:off x="5741160" y="1239249"/>
              <a:ext cx="647129" cy="647164"/>
              <a:chOff x="5857632" y="827906"/>
              <a:chExt cx="682519" cy="682519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5857632" y="827906"/>
                <a:ext cx="682519" cy="682519"/>
                <a:chOff x="2646157" y="1103874"/>
                <a:chExt cx="910025" cy="910025"/>
              </a:xfrm>
            </p:grpSpPr>
            <p:grpSp>
              <p:nvGrpSpPr>
                <p:cNvPr id="84" name="组合 83"/>
                <p:cNvGrpSpPr/>
                <p:nvPr/>
              </p:nvGrpSpPr>
              <p:grpSpPr>
                <a:xfrm>
                  <a:off x="2646157" y="1103874"/>
                  <a:ext cx="910025" cy="910025"/>
                  <a:chOff x="1236675" y="2423160"/>
                  <a:chExt cx="1950720" cy="1950720"/>
                </a:xfrm>
              </p:grpSpPr>
              <p:sp>
                <p:nvSpPr>
                  <p:cNvPr id="86" name="椭圆 8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76200" dir="2700000" algn="tl" rotWithShape="0">
                      <a:prstClr val="black">
                        <a:alpha val="2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87" name="椭圆 86"/>
                  <p:cNvSpPr/>
                  <p:nvPr/>
                </p:nvSpPr>
                <p:spPr>
                  <a:xfrm>
                    <a:off x="1426863" y="2613348"/>
                    <a:ext cx="1570349" cy="157034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85" name="椭圆 84"/>
                <p:cNvSpPr/>
                <p:nvPr/>
              </p:nvSpPr>
              <p:spPr>
                <a:xfrm>
                  <a:off x="2792045" y="1249762"/>
                  <a:ext cx="618249" cy="61824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innerShdw dist="635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6065300" y="1005306"/>
                <a:ext cx="289625" cy="332539"/>
                <a:chOff x="4383281" y="1858180"/>
                <a:chExt cx="684119" cy="785482"/>
              </a:xfrm>
              <a:solidFill>
                <a:schemeClr val="bg1"/>
              </a:solidFill>
            </p:grpSpPr>
            <p:sp>
              <p:nvSpPr>
                <p:cNvPr id="74" name="Freeform 244"/>
                <p:cNvSpPr/>
                <p:nvPr/>
              </p:nvSpPr>
              <p:spPr bwMode="auto">
                <a:xfrm>
                  <a:off x="4681370" y="1858180"/>
                  <a:ext cx="97079" cy="106787"/>
                </a:xfrm>
                <a:custGeom>
                  <a:avLst/>
                  <a:gdLst>
                    <a:gd name="T0" fmla="*/ 19 w 144"/>
                    <a:gd name="T1" fmla="*/ 105 h 158"/>
                    <a:gd name="T2" fmla="*/ 73 w 144"/>
                    <a:gd name="T3" fmla="*/ 158 h 158"/>
                    <a:gd name="T4" fmla="*/ 125 w 144"/>
                    <a:gd name="T5" fmla="*/ 104 h 158"/>
                    <a:gd name="T6" fmla="*/ 141 w 144"/>
                    <a:gd name="T7" fmla="*/ 87 h 158"/>
                    <a:gd name="T8" fmla="*/ 132 w 144"/>
                    <a:gd name="T9" fmla="*/ 61 h 158"/>
                    <a:gd name="T10" fmla="*/ 72 w 144"/>
                    <a:gd name="T11" fmla="*/ 0 h 158"/>
                    <a:gd name="T12" fmla="*/ 11 w 144"/>
                    <a:gd name="T13" fmla="*/ 61 h 158"/>
                    <a:gd name="T14" fmla="*/ 3 w 144"/>
                    <a:gd name="T15" fmla="*/ 87 h 158"/>
                    <a:gd name="T16" fmla="*/ 19 w 144"/>
                    <a:gd name="T17" fmla="*/ 105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4" h="158">
                      <a:moveTo>
                        <a:pt x="19" y="105"/>
                      </a:moveTo>
                      <a:cubicBezTo>
                        <a:pt x="30" y="132"/>
                        <a:pt x="51" y="158"/>
                        <a:pt x="73" y="158"/>
                      </a:cubicBezTo>
                      <a:cubicBezTo>
                        <a:pt x="96" y="158"/>
                        <a:pt x="115" y="132"/>
                        <a:pt x="125" y="104"/>
                      </a:cubicBezTo>
                      <a:cubicBezTo>
                        <a:pt x="131" y="104"/>
                        <a:pt x="138" y="97"/>
                        <a:pt x="141" y="87"/>
                      </a:cubicBezTo>
                      <a:cubicBezTo>
                        <a:pt x="144" y="75"/>
                        <a:pt x="140" y="64"/>
                        <a:pt x="132" y="61"/>
                      </a:cubicBezTo>
                      <a:cubicBezTo>
                        <a:pt x="130" y="27"/>
                        <a:pt x="104" y="0"/>
                        <a:pt x="72" y="0"/>
                      </a:cubicBezTo>
                      <a:cubicBezTo>
                        <a:pt x="40" y="0"/>
                        <a:pt x="13" y="27"/>
                        <a:pt x="11" y="61"/>
                      </a:cubicBezTo>
                      <a:cubicBezTo>
                        <a:pt x="4" y="64"/>
                        <a:pt x="0" y="75"/>
                        <a:pt x="3" y="87"/>
                      </a:cubicBezTo>
                      <a:cubicBezTo>
                        <a:pt x="5" y="97"/>
                        <a:pt x="12" y="104"/>
                        <a:pt x="19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Freeform 245"/>
                <p:cNvSpPr/>
                <p:nvPr/>
              </p:nvSpPr>
              <p:spPr bwMode="auto">
                <a:xfrm>
                  <a:off x="4653102" y="1960113"/>
                  <a:ext cx="153042" cy="149330"/>
                </a:xfrm>
                <a:custGeom>
                  <a:avLst/>
                  <a:gdLst>
                    <a:gd name="T0" fmla="*/ 95 w 227"/>
                    <a:gd name="T1" fmla="*/ 191 h 221"/>
                    <a:gd name="T2" fmla="*/ 95 w 227"/>
                    <a:gd name="T3" fmla="*/ 221 h 221"/>
                    <a:gd name="T4" fmla="*/ 116 w 227"/>
                    <a:gd name="T5" fmla="*/ 220 h 221"/>
                    <a:gd name="T6" fmla="*/ 138 w 227"/>
                    <a:gd name="T7" fmla="*/ 221 h 221"/>
                    <a:gd name="T8" fmla="*/ 138 w 227"/>
                    <a:gd name="T9" fmla="*/ 191 h 221"/>
                    <a:gd name="T10" fmla="*/ 227 w 227"/>
                    <a:gd name="T11" fmla="*/ 173 h 221"/>
                    <a:gd name="T12" fmla="*/ 227 w 227"/>
                    <a:gd name="T13" fmla="*/ 173 h 221"/>
                    <a:gd name="T14" fmla="*/ 227 w 227"/>
                    <a:gd name="T15" fmla="*/ 54 h 221"/>
                    <a:gd name="T16" fmla="*/ 226 w 227"/>
                    <a:gd name="T17" fmla="*/ 54 h 221"/>
                    <a:gd name="T18" fmla="*/ 176 w 227"/>
                    <a:gd name="T19" fmla="*/ 0 h 221"/>
                    <a:gd name="T20" fmla="*/ 127 w 227"/>
                    <a:gd name="T21" fmla="*/ 82 h 221"/>
                    <a:gd name="T22" fmla="*/ 121 w 227"/>
                    <a:gd name="T23" fmla="*/ 45 h 221"/>
                    <a:gd name="T24" fmla="*/ 127 w 227"/>
                    <a:gd name="T25" fmla="*/ 33 h 221"/>
                    <a:gd name="T26" fmla="*/ 113 w 227"/>
                    <a:gd name="T27" fmla="*/ 19 h 221"/>
                    <a:gd name="T28" fmla="*/ 99 w 227"/>
                    <a:gd name="T29" fmla="*/ 33 h 221"/>
                    <a:gd name="T30" fmla="*/ 106 w 227"/>
                    <a:gd name="T31" fmla="*/ 45 h 221"/>
                    <a:gd name="T32" fmla="*/ 100 w 227"/>
                    <a:gd name="T33" fmla="*/ 81 h 221"/>
                    <a:gd name="T34" fmla="*/ 52 w 227"/>
                    <a:gd name="T35" fmla="*/ 0 h 221"/>
                    <a:gd name="T36" fmla="*/ 1 w 227"/>
                    <a:gd name="T37" fmla="*/ 54 h 221"/>
                    <a:gd name="T38" fmla="*/ 0 w 227"/>
                    <a:gd name="T39" fmla="*/ 54 h 221"/>
                    <a:gd name="T40" fmla="*/ 0 w 227"/>
                    <a:gd name="T41" fmla="*/ 173 h 221"/>
                    <a:gd name="T42" fmla="*/ 1 w 227"/>
                    <a:gd name="T43" fmla="*/ 173 h 221"/>
                    <a:gd name="T44" fmla="*/ 95 w 227"/>
                    <a:gd name="T45" fmla="*/ 19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27" h="221">
                      <a:moveTo>
                        <a:pt x="95" y="191"/>
                      </a:moveTo>
                      <a:cubicBezTo>
                        <a:pt x="95" y="221"/>
                        <a:pt x="95" y="221"/>
                        <a:pt x="95" y="221"/>
                      </a:cubicBezTo>
                      <a:cubicBezTo>
                        <a:pt x="102" y="220"/>
                        <a:pt x="109" y="220"/>
                        <a:pt x="116" y="220"/>
                      </a:cubicBezTo>
                      <a:cubicBezTo>
                        <a:pt x="123" y="220"/>
                        <a:pt x="131" y="220"/>
                        <a:pt x="138" y="221"/>
                      </a:cubicBezTo>
                      <a:cubicBezTo>
                        <a:pt x="138" y="191"/>
                        <a:pt x="138" y="191"/>
                        <a:pt x="138" y="191"/>
                      </a:cubicBezTo>
                      <a:cubicBezTo>
                        <a:pt x="186" y="189"/>
                        <a:pt x="222" y="182"/>
                        <a:pt x="227" y="173"/>
                      </a:cubicBezTo>
                      <a:cubicBezTo>
                        <a:pt x="227" y="173"/>
                        <a:pt x="227" y="173"/>
                        <a:pt x="227" y="173"/>
                      </a:cubicBezTo>
                      <a:cubicBezTo>
                        <a:pt x="227" y="54"/>
                        <a:pt x="227" y="54"/>
                        <a:pt x="227" y="54"/>
                      </a:cubicBezTo>
                      <a:cubicBezTo>
                        <a:pt x="226" y="54"/>
                        <a:pt x="226" y="54"/>
                        <a:pt x="226" y="54"/>
                      </a:cubicBezTo>
                      <a:cubicBezTo>
                        <a:pt x="222" y="31"/>
                        <a:pt x="203" y="12"/>
                        <a:pt x="176" y="0"/>
                      </a:cubicBezTo>
                      <a:cubicBezTo>
                        <a:pt x="127" y="82"/>
                        <a:pt x="127" y="82"/>
                        <a:pt x="127" y="82"/>
                      </a:cubicBezTo>
                      <a:cubicBezTo>
                        <a:pt x="121" y="45"/>
                        <a:pt x="121" y="45"/>
                        <a:pt x="121" y="45"/>
                      </a:cubicBezTo>
                      <a:cubicBezTo>
                        <a:pt x="125" y="43"/>
                        <a:pt x="127" y="38"/>
                        <a:pt x="127" y="33"/>
                      </a:cubicBezTo>
                      <a:cubicBezTo>
                        <a:pt x="127" y="26"/>
                        <a:pt x="121" y="19"/>
                        <a:pt x="113" y="19"/>
                      </a:cubicBezTo>
                      <a:cubicBezTo>
                        <a:pt x="106" y="19"/>
                        <a:pt x="99" y="26"/>
                        <a:pt x="99" y="33"/>
                      </a:cubicBezTo>
                      <a:cubicBezTo>
                        <a:pt x="99" y="38"/>
                        <a:pt x="102" y="43"/>
                        <a:pt x="106" y="45"/>
                      </a:cubicBezTo>
                      <a:cubicBezTo>
                        <a:pt x="100" y="81"/>
                        <a:pt x="100" y="81"/>
                        <a:pt x="100" y="81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4" y="12"/>
                        <a:pt x="5" y="31"/>
                        <a:pt x="1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1" y="173"/>
                        <a:pt x="1" y="173"/>
                        <a:pt x="1" y="173"/>
                      </a:cubicBezTo>
                      <a:cubicBezTo>
                        <a:pt x="5" y="182"/>
                        <a:pt x="45" y="190"/>
                        <a:pt x="95" y="1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Freeform 246"/>
                <p:cNvSpPr/>
                <p:nvPr/>
              </p:nvSpPr>
              <p:spPr bwMode="auto">
                <a:xfrm>
                  <a:off x="4653673" y="2514890"/>
                  <a:ext cx="153327" cy="128772"/>
                </a:xfrm>
                <a:custGeom>
                  <a:avLst/>
                  <a:gdLst>
                    <a:gd name="T0" fmla="*/ 175 w 227"/>
                    <a:gd name="T1" fmla="*/ 0 h 191"/>
                    <a:gd name="T2" fmla="*/ 127 w 227"/>
                    <a:gd name="T3" fmla="*/ 82 h 191"/>
                    <a:gd name="T4" fmla="*/ 121 w 227"/>
                    <a:gd name="T5" fmla="*/ 45 h 191"/>
                    <a:gd name="T6" fmla="*/ 127 w 227"/>
                    <a:gd name="T7" fmla="*/ 33 h 191"/>
                    <a:gd name="T8" fmla="*/ 113 w 227"/>
                    <a:gd name="T9" fmla="*/ 19 h 191"/>
                    <a:gd name="T10" fmla="*/ 99 w 227"/>
                    <a:gd name="T11" fmla="*/ 33 h 191"/>
                    <a:gd name="T12" fmla="*/ 106 w 227"/>
                    <a:gd name="T13" fmla="*/ 45 h 191"/>
                    <a:gd name="T14" fmla="*/ 100 w 227"/>
                    <a:gd name="T15" fmla="*/ 82 h 191"/>
                    <a:gd name="T16" fmla="*/ 52 w 227"/>
                    <a:gd name="T17" fmla="*/ 0 h 191"/>
                    <a:gd name="T18" fmla="*/ 1 w 227"/>
                    <a:gd name="T19" fmla="*/ 54 h 191"/>
                    <a:gd name="T20" fmla="*/ 0 w 227"/>
                    <a:gd name="T21" fmla="*/ 54 h 191"/>
                    <a:gd name="T22" fmla="*/ 0 w 227"/>
                    <a:gd name="T23" fmla="*/ 174 h 191"/>
                    <a:gd name="T24" fmla="*/ 0 w 227"/>
                    <a:gd name="T25" fmla="*/ 174 h 191"/>
                    <a:gd name="T26" fmla="*/ 114 w 227"/>
                    <a:gd name="T27" fmla="*/ 191 h 191"/>
                    <a:gd name="T28" fmla="*/ 227 w 227"/>
                    <a:gd name="T29" fmla="*/ 174 h 191"/>
                    <a:gd name="T30" fmla="*/ 227 w 227"/>
                    <a:gd name="T31" fmla="*/ 174 h 191"/>
                    <a:gd name="T32" fmla="*/ 227 w 227"/>
                    <a:gd name="T33" fmla="*/ 54 h 191"/>
                    <a:gd name="T34" fmla="*/ 226 w 227"/>
                    <a:gd name="T35" fmla="*/ 54 h 191"/>
                    <a:gd name="T36" fmla="*/ 175 w 227"/>
                    <a:gd name="T3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7" h="191">
                      <a:moveTo>
                        <a:pt x="175" y="0"/>
                      </a:moveTo>
                      <a:cubicBezTo>
                        <a:pt x="127" y="82"/>
                        <a:pt x="127" y="82"/>
                        <a:pt x="127" y="82"/>
                      </a:cubicBezTo>
                      <a:cubicBezTo>
                        <a:pt x="121" y="45"/>
                        <a:pt x="121" y="45"/>
                        <a:pt x="121" y="45"/>
                      </a:cubicBezTo>
                      <a:cubicBezTo>
                        <a:pt x="125" y="43"/>
                        <a:pt x="127" y="38"/>
                        <a:pt x="127" y="33"/>
                      </a:cubicBezTo>
                      <a:cubicBezTo>
                        <a:pt x="127" y="26"/>
                        <a:pt x="121" y="19"/>
                        <a:pt x="113" y="19"/>
                      </a:cubicBezTo>
                      <a:cubicBezTo>
                        <a:pt x="106" y="19"/>
                        <a:pt x="99" y="26"/>
                        <a:pt x="99" y="33"/>
                      </a:cubicBezTo>
                      <a:cubicBezTo>
                        <a:pt x="99" y="38"/>
                        <a:pt x="102" y="43"/>
                        <a:pt x="106" y="45"/>
                      </a:cubicBezTo>
                      <a:cubicBezTo>
                        <a:pt x="100" y="82"/>
                        <a:pt x="100" y="82"/>
                        <a:pt x="100" y="82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4" y="12"/>
                        <a:pt x="5" y="31"/>
                        <a:pt x="1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6" y="184"/>
                        <a:pt x="54" y="191"/>
                        <a:pt x="114" y="191"/>
                      </a:cubicBezTo>
                      <a:cubicBezTo>
                        <a:pt x="173" y="191"/>
                        <a:pt x="221" y="184"/>
                        <a:pt x="227" y="174"/>
                      </a:cubicBezTo>
                      <a:cubicBezTo>
                        <a:pt x="227" y="174"/>
                        <a:pt x="227" y="174"/>
                        <a:pt x="227" y="174"/>
                      </a:cubicBezTo>
                      <a:cubicBezTo>
                        <a:pt x="227" y="54"/>
                        <a:pt x="227" y="54"/>
                        <a:pt x="227" y="54"/>
                      </a:cubicBezTo>
                      <a:cubicBezTo>
                        <a:pt x="226" y="54"/>
                        <a:pt x="226" y="54"/>
                        <a:pt x="226" y="54"/>
                      </a:cubicBezTo>
                      <a:cubicBezTo>
                        <a:pt x="222" y="31"/>
                        <a:pt x="203" y="12"/>
                        <a:pt x="1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reeform 247"/>
                <p:cNvSpPr/>
                <p:nvPr/>
              </p:nvSpPr>
              <p:spPr bwMode="auto">
                <a:xfrm>
                  <a:off x="4411547" y="2091169"/>
                  <a:ext cx="96508" cy="107072"/>
                </a:xfrm>
                <a:custGeom>
                  <a:avLst/>
                  <a:gdLst>
                    <a:gd name="T0" fmla="*/ 19 w 143"/>
                    <a:gd name="T1" fmla="*/ 105 h 159"/>
                    <a:gd name="T2" fmla="*/ 73 w 143"/>
                    <a:gd name="T3" fmla="*/ 159 h 159"/>
                    <a:gd name="T4" fmla="*/ 124 w 143"/>
                    <a:gd name="T5" fmla="*/ 105 h 159"/>
                    <a:gd name="T6" fmla="*/ 140 w 143"/>
                    <a:gd name="T7" fmla="*/ 88 h 159"/>
                    <a:gd name="T8" fmla="*/ 132 w 143"/>
                    <a:gd name="T9" fmla="*/ 62 h 159"/>
                    <a:gd name="T10" fmla="*/ 72 w 143"/>
                    <a:gd name="T11" fmla="*/ 0 h 159"/>
                    <a:gd name="T12" fmla="*/ 11 w 143"/>
                    <a:gd name="T13" fmla="*/ 62 h 159"/>
                    <a:gd name="T14" fmla="*/ 3 w 143"/>
                    <a:gd name="T15" fmla="*/ 88 h 159"/>
                    <a:gd name="T16" fmla="*/ 19 w 143"/>
                    <a:gd name="T17" fmla="*/ 10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59">
                      <a:moveTo>
                        <a:pt x="19" y="105"/>
                      </a:moveTo>
                      <a:cubicBezTo>
                        <a:pt x="30" y="133"/>
                        <a:pt x="51" y="159"/>
                        <a:pt x="73" y="159"/>
                      </a:cubicBezTo>
                      <a:cubicBezTo>
                        <a:pt x="96" y="159"/>
                        <a:pt x="115" y="133"/>
                        <a:pt x="124" y="105"/>
                      </a:cubicBezTo>
                      <a:cubicBezTo>
                        <a:pt x="131" y="105"/>
                        <a:pt x="138" y="98"/>
                        <a:pt x="140" y="88"/>
                      </a:cubicBezTo>
                      <a:cubicBezTo>
                        <a:pt x="143" y="76"/>
                        <a:pt x="140" y="65"/>
                        <a:pt x="132" y="62"/>
                      </a:cubicBezTo>
                      <a:cubicBezTo>
                        <a:pt x="130" y="27"/>
                        <a:pt x="104" y="0"/>
                        <a:pt x="72" y="0"/>
                      </a:cubicBezTo>
                      <a:cubicBezTo>
                        <a:pt x="39" y="0"/>
                        <a:pt x="13" y="27"/>
                        <a:pt x="11" y="62"/>
                      </a:cubicBezTo>
                      <a:cubicBezTo>
                        <a:pt x="3" y="65"/>
                        <a:pt x="0" y="76"/>
                        <a:pt x="3" y="88"/>
                      </a:cubicBezTo>
                      <a:cubicBezTo>
                        <a:pt x="5" y="98"/>
                        <a:pt x="12" y="105"/>
                        <a:pt x="19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 248"/>
                <p:cNvSpPr/>
                <p:nvPr/>
              </p:nvSpPr>
              <p:spPr bwMode="auto">
                <a:xfrm>
                  <a:off x="4942626" y="2097736"/>
                  <a:ext cx="96222" cy="106787"/>
                </a:xfrm>
                <a:custGeom>
                  <a:avLst/>
                  <a:gdLst>
                    <a:gd name="T0" fmla="*/ 19 w 143"/>
                    <a:gd name="T1" fmla="*/ 105 h 158"/>
                    <a:gd name="T2" fmla="*/ 73 w 143"/>
                    <a:gd name="T3" fmla="*/ 158 h 158"/>
                    <a:gd name="T4" fmla="*/ 124 w 143"/>
                    <a:gd name="T5" fmla="*/ 105 h 158"/>
                    <a:gd name="T6" fmla="*/ 140 w 143"/>
                    <a:gd name="T7" fmla="*/ 87 h 158"/>
                    <a:gd name="T8" fmla="*/ 132 w 143"/>
                    <a:gd name="T9" fmla="*/ 61 h 158"/>
                    <a:gd name="T10" fmla="*/ 72 w 143"/>
                    <a:gd name="T11" fmla="*/ 0 h 158"/>
                    <a:gd name="T12" fmla="*/ 11 w 143"/>
                    <a:gd name="T13" fmla="*/ 61 h 158"/>
                    <a:gd name="T14" fmla="*/ 3 w 143"/>
                    <a:gd name="T15" fmla="*/ 87 h 158"/>
                    <a:gd name="T16" fmla="*/ 19 w 143"/>
                    <a:gd name="T17" fmla="*/ 105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58">
                      <a:moveTo>
                        <a:pt x="19" y="105"/>
                      </a:moveTo>
                      <a:cubicBezTo>
                        <a:pt x="30" y="133"/>
                        <a:pt x="51" y="158"/>
                        <a:pt x="73" y="158"/>
                      </a:cubicBezTo>
                      <a:cubicBezTo>
                        <a:pt x="96" y="158"/>
                        <a:pt x="115" y="133"/>
                        <a:pt x="124" y="105"/>
                      </a:cubicBezTo>
                      <a:cubicBezTo>
                        <a:pt x="131" y="104"/>
                        <a:pt x="138" y="97"/>
                        <a:pt x="140" y="87"/>
                      </a:cubicBezTo>
                      <a:cubicBezTo>
                        <a:pt x="143" y="76"/>
                        <a:pt x="140" y="64"/>
                        <a:pt x="132" y="61"/>
                      </a:cubicBezTo>
                      <a:cubicBezTo>
                        <a:pt x="130" y="27"/>
                        <a:pt x="104" y="0"/>
                        <a:pt x="72" y="0"/>
                      </a:cubicBezTo>
                      <a:cubicBezTo>
                        <a:pt x="39" y="0"/>
                        <a:pt x="13" y="27"/>
                        <a:pt x="11" y="61"/>
                      </a:cubicBezTo>
                      <a:cubicBezTo>
                        <a:pt x="3" y="64"/>
                        <a:pt x="0" y="76"/>
                        <a:pt x="3" y="87"/>
                      </a:cubicBezTo>
                      <a:cubicBezTo>
                        <a:pt x="5" y="98"/>
                        <a:pt x="12" y="105"/>
                        <a:pt x="19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Freeform 249"/>
                <p:cNvSpPr/>
                <p:nvPr/>
              </p:nvSpPr>
              <p:spPr bwMode="auto">
                <a:xfrm>
                  <a:off x="4874385" y="2199669"/>
                  <a:ext cx="193015" cy="129058"/>
                </a:xfrm>
                <a:custGeom>
                  <a:avLst/>
                  <a:gdLst>
                    <a:gd name="T0" fmla="*/ 285 w 286"/>
                    <a:gd name="T1" fmla="*/ 54 h 191"/>
                    <a:gd name="T2" fmla="*/ 234 w 286"/>
                    <a:gd name="T3" fmla="*/ 0 h 191"/>
                    <a:gd name="T4" fmla="*/ 186 w 286"/>
                    <a:gd name="T5" fmla="*/ 82 h 191"/>
                    <a:gd name="T6" fmla="*/ 180 w 286"/>
                    <a:gd name="T7" fmla="*/ 45 h 191"/>
                    <a:gd name="T8" fmla="*/ 186 w 286"/>
                    <a:gd name="T9" fmla="*/ 34 h 191"/>
                    <a:gd name="T10" fmla="*/ 172 w 286"/>
                    <a:gd name="T11" fmla="*/ 20 h 191"/>
                    <a:gd name="T12" fmla="*/ 158 w 286"/>
                    <a:gd name="T13" fmla="*/ 34 h 191"/>
                    <a:gd name="T14" fmla="*/ 165 w 286"/>
                    <a:gd name="T15" fmla="*/ 45 h 191"/>
                    <a:gd name="T16" fmla="*/ 159 w 286"/>
                    <a:gd name="T17" fmla="*/ 82 h 191"/>
                    <a:gd name="T18" fmla="*/ 111 w 286"/>
                    <a:gd name="T19" fmla="*/ 0 h 191"/>
                    <a:gd name="T20" fmla="*/ 60 w 286"/>
                    <a:gd name="T21" fmla="*/ 54 h 191"/>
                    <a:gd name="T22" fmla="*/ 59 w 286"/>
                    <a:gd name="T23" fmla="*/ 54 h 191"/>
                    <a:gd name="T24" fmla="*/ 59 w 286"/>
                    <a:gd name="T25" fmla="*/ 68 h 191"/>
                    <a:gd name="T26" fmla="*/ 2 w 286"/>
                    <a:gd name="T27" fmla="*/ 68 h 191"/>
                    <a:gd name="T28" fmla="*/ 2 w 286"/>
                    <a:gd name="T29" fmla="*/ 80 h 191"/>
                    <a:gd name="T30" fmla="*/ 0 w 286"/>
                    <a:gd name="T31" fmla="*/ 110 h 191"/>
                    <a:gd name="T32" fmla="*/ 59 w 286"/>
                    <a:gd name="T33" fmla="*/ 110 h 191"/>
                    <a:gd name="T34" fmla="*/ 59 w 286"/>
                    <a:gd name="T35" fmla="*/ 174 h 191"/>
                    <a:gd name="T36" fmla="*/ 59 w 286"/>
                    <a:gd name="T37" fmla="*/ 174 h 191"/>
                    <a:gd name="T38" fmla="*/ 173 w 286"/>
                    <a:gd name="T39" fmla="*/ 191 h 191"/>
                    <a:gd name="T40" fmla="*/ 286 w 286"/>
                    <a:gd name="T41" fmla="*/ 174 h 191"/>
                    <a:gd name="T42" fmla="*/ 286 w 286"/>
                    <a:gd name="T43" fmla="*/ 174 h 191"/>
                    <a:gd name="T44" fmla="*/ 286 w 286"/>
                    <a:gd name="T45" fmla="*/ 54 h 191"/>
                    <a:gd name="T46" fmla="*/ 285 w 286"/>
                    <a:gd name="T47" fmla="*/ 54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6" h="191">
                      <a:moveTo>
                        <a:pt x="285" y="54"/>
                      </a:moveTo>
                      <a:cubicBezTo>
                        <a:pt x="281" y="32"/>
                        <a:pt x="262" y="12"/>
                        <a:pt x="234" y="0"/>
                      </a:cubicBezTo>
                      <a:cubicBezTo>
                        <a:pt x="186" y="82"/>
                        <a:pt x="186" y="82"/>
                        <a:pt x="186" y="82"/>
                      </a:cubicBezTo>
                      <a:cubicBezTo>
                        <a:pt x="180" y="45"/>
                        <a:pt x="180" y="45"/>
                        <a:pt x="180" y="45"/>
                      </a:cubicBezTo>
                      <a:cubicBezTo>
                        <a:pt x="184" y="43"/>
                        <a:pt x="186" y="39"/>
                        <a:pt x="186" y="34"/>
                      </a:cubicBezTo>
                      <a:cubicBezTo>
                        <a:pt x="186" y="26"/>
                        <a:pt x="180" y="20"/>
                        <a:pt x="172" y="20"/>
                      </a:cubicBezTo>
                      <a:cubicBezTo>
                        <a:pt x="165" y="20"/>
                        <a:pt x="158" y="26"/>
                        <a:pt x="158" y="34"/>
                      </a:cubicBezTo>
                      <a:cubicBezTo>
                        <a:pt x="158" y="39"/>
                        <a:pt x="161" y="43"/>
                        <a:pt x="165" y="45"/>
                      </a:cubicBezTo>
                      <a:cubicBezTo>
                        <a:pt x="159" y="82"/>
                        <a:pt x="159" y="82"/>
                        <a:pt x="159" y="82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83" y="12"/>
                        <a:pt x="64" y="32"/>
                        <a:pt x="60" y="54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68"/>
                        <a:pt x="59" y="68"/>
                        <a:pt x="59" y="68"/>
                      </a:cubicBezTo>
                      <a:cubicBezTo>
                        <a:pt x="2" y="68"/>
                        <a:pt x="2" y="68"/>
                        <a:pt x="2" y="68"/>
                      </a:cubicBezTo>
                      <a:cubicBezTo>
                        <a:pt x="2" y="72"/>
                        <a:pt x="2" y="76"/>
                        <a:pt x="2" y="80"/>
                      </a:cubicBezTo>
                      <a:cubicBezTo>
                        <a:pt x="2" y="90"/>
                        <a:pt x="1" y="100"/>
                        <a:pt x="0" y="110"/>
                      </a:cubicBezTo>
                      <a:cubicBezTo>
                        <a:pt x="59" y="110"/>
                        <a:pt x="59" y="110"/>
                        <a:pt x="59" y="110"/>
                      </a:cubicBezTo>
                      <a:cubicBezTo>
                        <a:pt x="59" y="174"/>
                        <a:pt x="59" y="174"/>
                        <a:pt x="59" y="174"/>
                      </a:cubicBezTo>
                      <a:cubicBezTo>
                        <a:pt x="59" y="174"/>
                        <a:pt x="59" y="174"/>
                        <a:pt x="59" y="174"/>
                      </a:cubicBezTo>
                      <a:cubicBezTo>
                        <a:pt x="65" y="184"/>
                        <a:pt x="113" y="191"/>
                        <a:pt x="173" y="191"/>
                      </a:cubicBezTo>
                      <a:cubicBezTo>
                        <a:pt x="232" y="191"/>
                        <a:pt x="280" y="184"/>
                        <a:pt x="286" y="174"/>
                      </a:cubicBezTo>
                      <a:cubicBezTo>
                        <a:pt x="286" y="174"/>
                        <a:pt x="286" y="174"/>
                        <a:pt x="286" y="174"/>
                      </a:cubicBezTo>
                      <a:cubicBezTo>
                        <a:pt x="286" y="54"/>
                        <a:pt x="286" y="54"/>
                        <a:pt x="286" y="54"/>
                      </a:cubicBezTo>
                      <a:lnTo>
                        <a:pt x="285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" name="Freeform 250"/>
                <p:cNvSpPr>
                  <a:spLocks noEditPoints="1"/>
                </p:cNvSpPr>
                <p:nvPr/>
              </p:nvSpPr>
              <p:spPr bwMode="auto">
                <a:xfrm>
                  <a:off x="4593142" y="2114582"/>
                  <a:ext cx="275818" cy="278102"/>
                </a:xfrm>
                <a:custGeom>
                  <a:avLst/>
                  <a:gdLst>
                    <a:gd name="T0" fmla="*/ 205 w 409"/>
                    <a:gd name="T1" fmla="*/ 0 h 412"/>
                    <a:gd name="T2" fmla="*/ 0 w 409"/>
                    <a:gd name="T3" fmla="*/ 206 h 412"/>
                    <a:gd name="T4" fmla="*/ 205 w 409"/>
                    <a:gd name="T5" fmla="*/ 412 h 412"/>
                    <a:gd name="T6" fmla="*/ 409 w 409"/>
                    <a:gd name="T7" fmla="*/ 206 h 412"/>
                    <a:gd name="T8" fmla="*/ 205 w 409"/>
                    <a:gd name="T9" fmla="*/ 0 h 412"/>
                    <a:gd name="T10" fmla="*/ 205 w 409"/>
                    <a:gd name="T11" fmla="*/ 363 h 412"/>
                    <a:gd name="T12" fmla="*/ 49 w 409"/>
                    <a:gd name="T13" fmla="*/ 206 h 412"/>
                    <a:gd name="T14" fmla="*/ 205 w 409"/>
                    <a:gd name="T15" fmla="*/ 49 h 412"/>
                    <a:gd name="T16" fmla="*/ 360 w 409"/>
                    <a:gd name="T17" fmla="*/ 206 h 412"/>
                    <a:gd name="T18" fmla="*/ 205 w 409"/>
                    <a:gd name="T19" fmla="*/ 363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9" h="412">
                      <a:moveTo>
                        <a:pt x="205" y="0"/>
                      </a:moveTo>
                      <a:cubicBezTo>
                        <a:pt x="92" y="0"/>
                        <a:pt x="0" y="92"/>
                        <a:pt x="0" y="206"/>
                      </a:cubicBezTo>
                      <a:cubicBezTo>
                        <a:pt x="0" y="320"/>
                        <a:pt x="92" y="412"/>
                        <a:pt x="205" y="412"/>
                      </a:cubicBezTo>
                      <a:cubicBezTo>
                        <a:pt x="318" y="412"/>
                        <a:pt x="409" y="320"/>
                        <a:pt x="409" y="206"/>
                      </a:cubicBezTo>
                      <a:cubicBezTo>
                        <a:pt x="409" y="92"/>
                        <a:pt x="318" y="0"/>
                        <a:pt x="205" y="0"/>
                      </a:cubicBezTo>
                      <a:close/>
                      <a:moveTo>
                        <a:pt x="205" y="363"/>
                      </a:moveTo>
                      <a:cubicBezTo>
                        <a:pt x="119" y="363"/>
                        <a:pt x="49" y="293"/>
                        <a:pt x="49" y="206"/>
                      </a:cubicBezTo>
                      <a:cubicBezTo>
                        <a:pt x="49" y="120"/>
                        <a:pt x="119" y="49"/>
                        <a:pt x="205" y="49"/>
                      </a:cubicBezTo>
                      <a:cubicBezTo>
                        <a:pt x="291" y="49"/>
                        <a:pt x="360" y="120"/>
                        <a:pt x="360" y="206"/>
                      </a:cubicBezTo>
                      <a:cubicBezTo>
                        <a:pt x="360" y="293"/>
                        <a:pt x="291" y="363"/>
                        <a:pt x="205" y="3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" name="Freeform 251"/>
                <p:cNvSpPr/>
                <p:nvPr/>
              </p:nvSpPr>
              <p:spPr bwMode="auto">
                <a:xfrm>
                  <a:off x="4383281" y="2193673"/>
                  <a:ext cx="205008" cy="128772"/>
                </a:xfrm>
                <a:custGeom>
                  <a:avLst/>
                  <a:gdLst>
                    <a:gd name="T0" fmla="*/ 302 w 304"/>
                    <a:gd name="T1" fmla="*/ 77 h 191"/>
                    <a:gd name="T2" fmla="*/ 227 w 304"/>
                    <a:gd name="T3" fmla="*/ 77 h 191"/>
                    <a:gd name="T4" fmla="*/ 227 w 304"/>
                    <a:gd name="T5" fmla="*/ 54 h 191"/>
                    <a:gd name="T6" fmla="*/ 226 w 304"/>
                    <a:gd name="T7" fmla="*/ 54 h 191"/>
                    <a:gd name="T8" fmla="*/ 175 w 304"/>
                    <a:gd name="T9" fmla="*/ 0 h 191"/>
                    <a:gd name="T10" fmla="*/ 127 w 304"/>
                    <a:gd name="T11" fmla="*/ 82 h 191"/>
                    <a:gd name="T12" fmla="*/ 121 w 304"/>
                    <a:gd name="T13" fmla="*/ 45 h 191"/>
                    <a:gd name="T14" fmla="*/ 127 w 304"/>
                    <a:gd name="T15" fmla="*/ 33 h 191"/>
                    <a:gd name="T16" fmla="*/ 113 w 304"/>
                    <a:gd name="T17" fmla="*/ 19 h 191"/>
                    <a:gd name="T18" fmla="*/ 99 w 304"/>
                    <a:gd name="T19" fmla="*/ 33 h 191"/>
                    <a:gd name="T20" fmla="*/ 106 w 304"/>
                    <a:gd name="T21" fmla="*/ 45 h 191"/>
                    <a:gd name="T22" fmla="*/ 100 w 304"/>
                    <a:gd name="T23" fmla="*/ 81 h 191"/>
                    <a:gd name="T24" fmla="*/ 52 w 304"/>
                    <a:gd name="T25" fmla="*/ 0 h 191"/>
                    <a:gd name="T26" fmla="*/ 1 w 304"/>
                    <a:gd name="T27" fmla="*/ 54 h 191"/>
                    <a:gd name="T28" fmla="*/ 0 w 304"/>
                    <a:gd name="T29" fmla="*/ 54 h 191"/>
                    <a:gd name="T30" fmla="*/ 0 w 304"/>
                    <a:gd name="T31" fmla="*/ 173 h 191"/>
                    <a:gd name="T32" fmla="*/ 0 w 304"/>
                    <a:gd name="T33" fmla="*/ 173 h 191"/>
                    <a:gd name="T34" fmla="*/ 114 w 304"/>
                    <a:gd name="T35" fmla="*/ 191 h 191"/>
                    <a:gd name="T36" fmla="*/ 227 w 304"/>
                    <a:gd name="T37" fmla="*/ 173 h 191"/>
                    <a:gd name="T38" fmla="*/ 227 w 304"/>
                    <a:gd name="T39" fmla="*/ 173 h 191"/>
                    <a:gd name="T40" fmla="*/ 227 w 304"/>
                    <a:gd name="T41" fmla="*/ 119 h 191"/>
                    <a:gd name="T42" fmla="*/ 304 w 304"/>
                    <a:gd name="T43" fmla="*/ 119 h 191"/>
                    <a:gd name="T44" fmla="*/ 302 w 304"/>
                    <a:gd name="T45" fmla="*/ 89 h 191"/>
                    <a:gd name="T46" fmla="*/ 302 w 304"/>
                    <a:gd name="T47" fmla="*/ 77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4" h="191">
                      <a:moveTo>
                        <a:pt x="302" y="77"/>
                      </a:moveTo>
                      <a:cubicBezTo>
                        <a:pt x="227" y="77"/>
                        <a:pt x="227" y="77"/>
                        <a:pt x="227" y="77"/>
                      </a:cubicBezTo>
                      <a:cubicBezTo>
                        <a:pt x="227" y="54"/>
                        <a:pt x="227" y="54"/>
                        <a:pt x="227" y="54"/>
                      </a:cubicBezTo>
                      <a:cubicBezTo>
                        <a:pt x="226" y="54"/>
                        <a:pt x="226" y="54"/>
                        <a:pt x="226" y="54"/>
                      </a:cubicBezTo>
                      <a:cubicBezTo>
                        <a:pt x="222" y="31"/>
                        <a:pt x="203" y="12"/>
                        <a:pt x="175" y="0"/>
                      </a:cubicBezTo>
                      <a:cubicBezTo>
                        <a:pt x="127" y="82"/>
                        <a:pt x="127" y="82"/>
                        <a:pt x="127" y="82"/>
                      </a:cubicBezTo>
                      <a:cubicBezTo>
                        <a:pt x="121" y="45"/>
                        <a:pt x="121" y="45"/>
                        <a:pt x="121" y="45"/>
                      </a:cubicBezTo>
                      <a:cubicBezTo>
                        <a:pt x="125" y="42"/>
                        <a:pt x="127" y="38"/>
                        <a:pt x="127" y="33"/>
                      </a:cubicBezTo>
                      <a:cubicBezTo>
                        <a:pt x="127" y="25"/>
                        <a:pt x="121" y="19"/>
                        <a:pt x="113" y="19"/>
                      </a:cubicBezTo>
                      <a:cubicBezTo>
                        <a:pt x="106" y="19"/>
                        <a:pt x="99" y="25"/>
                        <a:pt x="99" y="33"/>
                      </a:cubicBezTo>
                      <a:cubicBezTo>
                        <a:pt x="99" y="38"/>
                        <a:pt x="102" y="42"/>
                        <a:pt x="106" y="45"/>
                      </a:cubicBezTo>
                      <a:cubicBezTo>
                        <a:pt x="100" y="81"/>
                        <a:pt x="100" y="81"/>
                        <a:pt x="100" y="81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4" y="12"/>
                        <a:pt x="5" y="31"/>
                        <a:pt x="1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6" y="183"/>
                        <a:pt x="54" y="191"/>
                        <a:pt x="114" y="191"/>
                      </a:cubicBezTo>
                      <a:cubicBezTo>
                        <a:pt x="173" y="191"/>
                        <a:pt x="221" y="183"/>
                        <a:pt x="227" y="173"/>
                      </a:cubicBezTo>
                      <a:cubicBezTo>
                        <a:pt x="227" y="173"/>
                        <a:pt x="227" y="173"/>
                        <a:pt x="227" y="173"/>
                      </a:cubicBezTo>
                      <a:cubicBezTo>
                        <a:pt x="227" y="119"/>
                        <a:pt x="227" y="119"/>
                        <a:pt x="227" y="119"/>
                      </a:cubicBezTo>
                      <a:cubicBezTo>
                        <a:pt x="304" y="119"/>
                        <a:pt x="304" y="119"/>
                        <a:pt x="304" y="119"/>
                      </a:cubicBezTo>
                      <a:cubicBezTo>
                        <a:pt x="302" y="109"/>
                        <a:pt x="302" y="99"/>
                        <a:pt x="302" y="89"/>
                      </a:cubicBezTo>
                      <a:cubicBezTo>
                        <a:pt x="302" y="85"/>
                        <a:pt x="302" y="81"/>
                        <a:pt x="302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" name="Freeform 252"/>
                <p:cNvSpPr/>
                <p:nvPr/>
              </p:nvSpPr>
              <p:spPr bwMode="auto">
                <a:xfrm>
                  <a:off x="4681941" y="2398681"/>
                  <a:ext cx="96508" cy="120778"/>
                </a:xfrm>
                <a:custGeom>
                  <a:avLst/>
                  <a:gdLst>
                    <a:gd name="T0" fmla="*/ 73 w 143"/>
                    <a:gd name="T1" fmla="*/ 1 h 179"/>
                    <a:gd name="T2" fmla="*/ 52 w 143"/>
                    <a:gd name="T3" fmla="*/ 0 h 179"/>
                    <a:gd name="T4" fmla="*/ 52 w 143"/>
                    <a:gd name="T5" fmla="*/ 24 h 179"/>
                    <a:gd name="T6" fmla="*/ 11 w 143"/>
                    <a:gd name="T7" fmla="*/ 82 h 179"/>
                    <a:gd name="T8" fmla="*/ 3 w 143"/>
                    <a:gd name="T9" fmla="*/ 108 h 179"/>
                    <a:gd name="T10" fmla="*/ 19 w 143"/>
                    <a:gd name="T11" fmla="*/ 126 h 179"/>
                    <a:gd name="T12" fmla="*/ 73 w 143"/>
                    <a:gd name="T13" fmla="*/ 179 h 179"/>
                    <a:gd name="T14" fmla="*/ 125 w 143"/>
                    <a:gd name="T15" fmla="*/ 126 h 179"/>
                    <a:gd name="T16" fmla="*/ 140 w 143"/>
                    <a:gd name="T17" fmla="*/ 108 h 179"/>
                    <a:gd name="T18" fmla="*/ 132 w 143"/>
                    <a:gd name="T19" fmla="*/ 82 h 179"/>
                    <a:gd name="T20" fmla="*/ 95 w 143"/>
                    <a:gd name="T21" fmla="*/ 26 h 179"/>
                    <a:gd name="T22" fmla="*/ 95 w 143"/>
                    <a:gd name="T23" fmla="*/ 0 h 179"/>
                    <a:gd name="T24" fmla="*/ 73 w 143"/>
                    <a:gd name="T25" fmla="*/ 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3" h="179">
                      <a:moveTo>
                        <a:pt x="73" y="1"/>
                      </a:moveTo>
                      <a:cubicBezTo>
                        <a:pt x="66" y="1"/>
                        <a:pt x="59" y="1"/>
                        <a:pt x="52" y="0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30" y="33"/>
                        <a:pt x="13" y="55"/>
                        <a:pt x="11" y="82"/>
                      </a:cubicBezTo>
                      <a:cubicBezTo>
                        <a:pt x="3" y="85"/>
                        <a:pt x="0" y="97"/>
                        <a:pt x="3" y="108"/>
                      </a:cubicBezTo>
                      <a:cubicBezTo>
                        <a:pt x="5" y="119"/>
                        <a:pt x="12" y="126"/>
                        <a:pt x="19" y="126"/>
                      </a:cubicBezTo>
                      <a:cubicBezTo>
                        <a:pt x="30" y="153"/>
                        <a:pt x="51" y="179"/>
                        <a:pt x="73" y="179"/>
                      </a:cubicBezTo>
                      <a:cubicBezTo>
                        <a:pt x="96" y="179"/>
                        <a:pt x="115" y="153"/>
                        <a:pt x="125" y="126"/>
                      </a:cubicBezTo>
                      <a:cubicBezTo>
                        <a:pt x="131" y="125"/>
                        <a:pt x="138" y="118"/>
                        <a:pt x="140" y="108"/>
                      </a:cubicBezTo>
                      <a:cubicBezTo>
                        <a:pt x="143" y="97"/>
                        <a:pt x="140" y="85"/>
                        <a:pt x="132" y="82"/>
                      </a:cubicBezTo>
                      <a:cubicBezTo>
                        <a:pt x="130" y="57"/>
                        <a:pt x="116" y="35"/>
                        <a:pt x="95" y="26"/>
                      </a:cubicBez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88" y="1"/>
                        <a:pt x="80" y="1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Freeform 253"/>
                <p:cNvSpPr/>
                <p:nvPr/>
              </p:nvSpPr>
              <p:spPr bwMode="auto">
                <a:xfrm>
                  <a:off x="4690792" y="2178255"/>
                  <a:ext cx="83088" cy="151614"/>
                </a:xfrm>
                <a:custGeom>
                  <a:avLst/>
                  <a:gdLst>
                    <a:gd name="T0" fmla="*/ 78 w 123"/>
                    <a:gd name="T1" fmla="*/ 94 h 225"/>
                    <a:gd name="T2" fmla="*/ 44 w 123"/>
                    <a:gd name="T3" fmla="*/ 71 h 225"/>
                    <a:gd name="T4" fmla="*/ 68 w 123"/>
                    <a:gd name="T5" fmla="*/ 55 h 225"/>
                    <a:gd name="T6" fmla="*/ 108 w 123"/>
                    <a:gd name="T7" fmla="*/ 65 h 225"/>
                    <a:gd name="T8" fmla="*/ 116 w 123"/>
                    <a:gd name="T9" fmla="*/ 33 h 225"/>
                    <a:gd name="T10" fmla="*/ 76 w 123"/>
                    <a:gd name="T11" fmla="*/ 24 h 225"/>
                    <a:gd name="T12" fmla="*/ 76 w 123"/>
                    <a:gd name="T13" fmla="*/ 0 h 225"/>
                    <a:gd name="T14" fmla="*/ 49 w 123"/>
                    <a:gd name="T15" fmla="*/ 0 h 225"/>
                    <a:gd name="T16" fmla="*/ 49 w 123"/>
                    <a:gd name="T17" fmla="*/ 26 h 225"/>
                    <a:gd name="T18" fmla="*/ 2 w 123"/>
                    <a:gd name="T19" fmla="*/ 75 h 225"/>
                    <a:gd name="T20" fmla="*/ 52 w 123"/>
                    <a:gd name="T21" fmla="*/ 126 h 225"/>
                    <a:gd name="T22" fmla="*/ 81 w 123"/>
                    <a:gd name="T23" fmla="*/ 150 h 225"/>
                    <a:gd name="T24" fmla="*/ 54 w 123"/>
                    <a:gd name="T25" fmla="*/ 167 h 225"/>
                    <a:gd name="T26" fmla="*/ 9 w 123"/>
                    <a:gd name="T27" fmla="*/ 155 h 225"/>
                    <a:gd name="T28" fmla="*/ 0 w 123"/>
                    <a:gd name="T29" fmla="*/ 187 h 225"/>
                    <a:gd name="T30" fmla="*/ 47 w 123"/>
                    <a:gd name="T31" fmla="*/ 199 h 225"/>
                    <a:gd name="T32" fmla="*/ 47 w 123"/>
                    <a:gd name="T33" fmla="*/ 225 h 225"/>
                    <a:gd name="T34" fmla="*/ 74 w 123"/>
                    <a:gd name="T35" fmla="*/ 225 h 225"/>
                    <a:gd name="T36" fmla="*/ 74 w 123"/>
                    <a:gd name="T37" fmla="*/ 196 h 225"/>
                    <a:gd name="T38" fmla="*/ 123 w 123"/>
                    <a:gd name="T39" fmla="*/ 146 h 225"/>
                    <a:gd name="T40" fmla="*/ 78 w 123"/>
                    <a:gd name="T41" fmla="*/ 94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3" h="225">
                      <a:moveTo>
                        <a:pt x="78" y="94"/>
                      </a:moveTo>
                      <a:cubicBezTo>
                        <a:pt x="54" y="85"/>
                        <a:pt x="44" y="79"/>
                        <a:pt x="44" y="71"/>
                      </a:cubicBezTo>
                      <a:cubicBezTo>
                        <a:pt x="44" y="63"/>
                        <a:pt x="50" y="55"/>
                        <a:pt x="68" y="55"/>
                      </a:cubicBezTo>
                      <a:cubicBezTo>
                        <a:pt x="88" y="55"/>
                        <a:pt x="101" y="61"/>
                        <a:pt x="108" y="65"/>
                      </a:cubicBezTo>
                      <a:cubicBezTo>
                        <a:pt x="116" y="33"/>
                        <a:pt x="116" y="33"/>
                        <a:pt x="116" y="33"/>
                      </a:cubicBezTo>
                      <a:cubicBezTo>
                        <a:pt x="106" y="29"/>
                        <a:pt x="94" y="25"/>
                        <a:pt x="76" y="24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9" y="32"/>
                        <a:pt x="2" y="51"/>
                        <a:pt x="2" y="75"/>
                      </a:cubicBezTo>
                      <a:cubicBezTo>
                        <a:pt x="2" y="102"/>
                        <a:pt x="22" y="116"/>
                        <a:pt x="52" y="126"/>
                      </a:cubicBezTo>
                      <a:cubicBezTo>
                        <a:pt x="72" y="133"/>
                        <a:pt x="81" y="139"/>
                        <a:pt x="81" y="150"/>
                      </a:cubicBezTo>
                      <a:cubicBezTo>
                        <a:pt x="81" y="160"/>
                        <a:pt x="70" y="167"/>
                        <a:pt x="54" y="167"/>
                      </a:cubicBezTo>
                      <a:cubicBezTo>
                        <a:pt x="36" y="167"/>
                        <a:pt x="20" y="161"/>
                        <a:pt x="9" y="155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11" y="193"/>
                        <a:pt x="29" y="198"/>
                        <a:pt x="47" y="199"/>
                      </a:cubicBezTo>
                      <a:cubicBezTo>
                        <a:pt x="47" y="225"/>
                        <a:pt x="47" y="225"/>
                        <a:pt x="47" y="225"/>
                      </a:cubicBezTo>
                      <a:cubicBezTo>
                        <a:pt x="74" y="225"/>
                        <a:pt x="74" y="225"/>
                        <a:pt x="74" y="225"/>
                      </a:cubicBezTo>
                      <a:cubicBezTo>
                        <a:pt x="74" y="196"/>
                        <a:pt x="74" y="196"/>
                        <a:pt x="74" y="196"/>
                      </a:cubicBezTo>
                      <a:cubicBezTo>
                        <a:pt x="106" y="191"/>
                        <a:pt x="123" y="170"/>
                        <a:pt x="123" y="146"/>
                      </a:cubicBezTo>
                      <a:cubicBezTo>
                        <a:pt x="123" y="121"/>
                        <a:pt x="110" y="106"/>
                        <a:pt x="78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8" name="组合 87"/>
            <p:cNvGrpSpPr/>
            <p:nvPr/>
          </p:nvGrpSpPr>
          <p:grpSpPr>
            <a:xfrm>
              <a:off x="2601552" y="2554174"/>
              <a:ext cx="647129" cy="647164"/>
              <a:chOff x="2546326" y="2214665"/>
              <a:chExt cx="682519" cy="682519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2546326" y="2214665"/>
                <a:ext cx="682519" cy="682519"/>
                <a:chOff x="2646157" y="1103874"/>
                <a:chExt cx="910025" cy="910025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2646157" y="1103874"/>
                  <a:ext cx="910025" cy="910025"/>
                  <a:chOff x="1236675" y="2423160"/>
                  <a:chExt cx="1950720" cy="1950720"/>
                </a:xfrm>
              </p:grpSpPr>
              <p:sp>
                <p:nvSpPr>
                  <p:cNvPr id="103" name="椭圆 102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76200" dir="2700000" algn="tl" rotWithShape="0">
                      <a:prstClr val="black">
                        <a:alpha val="2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04" name="椭圆 103"/>
                  <p:cNvSpPr/>
                  <p:nvPr/>
                </p:nvSpPr>
                <p:spPr>
                  <a:xfrm>
                    <a:off x="1426863" y="2613348"/>
                    <a:ext cx="1570349" cy="157034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02" name="椭圆 101"/>
                <p:cNvSpPr/>
                <p:nvPr/>
              </p:nvSpPr>
              <p:spPr>
                <a:xfrm>
                  <a:off x="2792045" y="1249762"/>
                  <a:ext cx="618249" cy="61824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innerShdw dist="635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2793476" y="2438106"/>
                <a:ext cx="184824" cy="276813"/>
                <a:chOff x="3212624" y="1881308"/>
                <a:chExt cx="436569" cy="653854"/>
              </a:xfrm>
              <a:solidFill>
                <a:schemeClr val="bg1"/>
              </a:solidFill>
            </p:grpSpPr>
            <p:sp>
              <p:nvSpPr>
                <p:cNvPr id="91" name="Freeform 256"/>
                <p:cNvSpPr>
                  <a:spLocks noEditPoints="1"/>
                </p:cNvSpPr>
                <p:nvPr/>
              </p:nvSpPr>
              <p:spPr bwMode="auto">
                <a:xfrm>
                  <a:off x="3339398" y="1881308"/>
                  <a:ext cx="228706" cy="230705"/>
                </a:xfrm>
                <a:custGeom>
                  <a:avLst/>
                  <a:gdLst>
                    <a:gd name="T0" fmla="*/ 170 w 339"/>
                    <a:gd name="T1" fmla="*/ 342 h 342"/>
                    <a:gd name="T2" fmla="*/ 339 w 339"/>
                    <a:gd name="T3" fmla="*/ 171 h 342"/>
                    <a:gd name="T4" fmla="*/ 170 w 339"/>
                    <a:gd name="T5" fmla="*/ 0 h 342"/>
                    <a:gd name="T6" fmla="*/ 0 w 339"/>
                    <a:gd name="T7" fmla="*/ 171 h 342"/>
                    <a:gd name="T8" fmla="*/ 170 w 339"/>
                    <a:gd name="T9" fmla="*/ 342 h 342"/>
                    <a:gd name="T10" fmla="*/ 170 w 339"/>
                    <a:gd name="T11" fmla="*/ 41 h 342"/>
                    <a:gd name="T12" fmla="*/ 298 w 339"/>
                    <a:gd name="T13" fmla="*/ 171 h 342"/>
                    <a:gd name="T14" fmla="*/ 170 w 339"/>
                    <a:gd name="T15" fmla="*/ 301 h 342"/>
                    <a:gd name="T16" fmla="*/ 41 w 339"/>
                    <a:gd name="T17" fmla="*/ 171 h 342"/>
                    <a:gd name="T18" fmla="*/ 170 w 339"/>
                    <a:gd name="T19" fmla="*/ 41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9" h="342">
                      <a:moveTo>
                        <a:pt x="170" y="342"/>
                      </a:moveTo>
                      <a:cubicBezTo>
                        <a:pt x="263" y="342"/>
                        <a:pt x="339" y="265"/>
                        <a:pt x="339" y="171"/>
                      </a:cubicBezTo>
                      <a:cubicBezTo>
                        <a:pt x="339" y="77"/>
                        <a:pt x="263" y="0"/>
                        <a:pt x="170" y="0"/>
                      </a:cubicBezTo>
                      <a:cubicBezTo>
                        <a:pt x="76" y="0"/>
                        <a:pt x="0" y="77"/>
                        <a:pt x="0" y="171"/>
                      </a:cubicBezTo>
                      <a:cubicBezTo>
                        <a:pt x="0" y="265"/>
                        <a:pt x="76" y="342"/>
                        <a:pt x="170" y="342"/>
                      </a:cubicBezTo>
                      <a:close/>
                      <a:moveTo>
                        <a:pt x="170" y="41"/>
                      </a:moveTo>
                      <a:cubicBezTo>
                        <a:pt x="241" y="41"/>
                        <a:pt x="298" y="99"/>
                        <a:pt x="298" y="171"/>
                      </a:cubicBezTo>
                      <a:cubicBezTo>
                        <a:pt x="298" y="243"/>
                        <a:pt x="241" y="301"/>
                        <a:pt x="170" y="301"/>
                      </a:cubicBezTo>
                      <a:cubicBezTo>
                        <a:pt x="99" y="301"/>
                        <a:pt x="41" y="243"/>
                        <a:pt x="41" y="171"/>
                      </a:cubicBezTo>
                      <a:cubicBezTo>
                        <a:pt x="41" y="99"/>
                        <a:pt x="99" y="41"/>
                        <a:pt x="170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 257"/>
                <p:cNvSpPr/>
                <p:nvPr/>
              </p:nvSpPr>
              <p:spPr bwMode="auto">
                <a:xfrm>
                  <a:off x="3417632" y="1933845"/>
                  <a:ext cx="68812" cy="125631"/>
                </a:xfrm>
                <a:custGeom>
                  <a:avLst/>
                  <a:gdLst>
                    <a:gd name="T0" fmla="*/ 45 w 102"/>
                    <a:gd name="T1" fmla="*/ 138 h 186"/>
                    <a:gd name="T2" fmla="*/ 7 w 102"/>
                    <a:gd name="T3" fmla="*/ 128 h 186"/>
                    <a:gd name="T4" fmla="*/ 0 w 102"/>
                    <a:gd name="T5" fmla="*/ 155 h 186"/>
                    <a:gd name="T6" fmla="*/ 39 w 102"/>
                    <a:gd name="T7" fmla="*/ 165 h 186"/>
                    <a:gd name="T8" fmla="*/ 39 w 102"/>
                    <a:gd name="T9" fmla="*/ 186 h 186"/>
                    <a:gd name="T10" fmla="*/ 62 w 102"/>
                    <a:gd name="T11" fmla="*/ 186 h 186"/>
                    <a:gd name="T12" fmla="*/ 62 w 102"/>
                    <a:gd name="T13" fmla="*/ 163 h 186"/>
                    <a:gd name="T14" fmla="*/ 102 w 102"/>
                    <a:gd name="T15" fmla="*/ 121 h 186"/>
                    <a:gd name="T16" fmla="*/ 64 w 102"/>
                    <a:gd name="T17" fmla="*/ 78 h 186"/>
                    <a:gd name="T18" fmla="*/ 37 w 102"/>
                    <a:gd name="T19" fmla="*/ 59 h 186"/>
                    <a:gd name="T20" fmla="*/ 56 w 102"/>
                    <a:gd name="T21" fmla="*/ 46 h 186"/>
                    <a:gd name="T22" fmla="*/ 89 w 102"/>
                    <a:gd name="T23" fmla="*/ 54 h 186"/>
                    <a:gd name="T24" fmla="*/ 96 w 102"/>
                    <a:gd name="T25" fmla="*/ 28 h 186"/>
                    <a:gd name="T26" fmla="*/ 63 w 102"/>
                    <a:gd name="T27" fmla="*/ 20 h 186"/>
                    <a:gd name="T28" fmla="*/ 63 w 102"/>
                    <a:gd name="T29" fmla="*/ 0 h 186"/>
                    <a:gd name="T30" fmla="*/ 40 w 102"/>
                    <a:gd name="T31" fmla="*/ 0 h 186"/>
                    <a:gd name="T32" fmla="*/ 40 w 102"/>
                    <a:gd name="T33" fmla="*/ 22 h 186"/>
                    <a:gd name="T34" fmla="*/ 2 w 102"/>
                    <a:gd name="T35" fmla="*/ 62 h 186"/>
                    <a:gd name="T36" fmla="*/ 43 w 102"/>
                    <a:gd name="T37" fmla="*/ 104 h 186"/>
                    <a:gd name="T38" fmla="*/ 67 w 102"/>
                    <a:gd name="T39" fmla="*/ 124 h 186"/>
                    <a:gd name="T40" fmla="*/ 45 w 102"/>
                    <a:gd name="T41" fmla="*/ 13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2" h="186">
                      <a:moveTo>
                        <a:pt x="45" y="138"/>
                      </a:moveTo>
                      <a:cubicBezTo>
                        <a:pt x="30" y="138"/>
                        <a:pt x="17" y="133"/>
                        <a:pt x="7" y="128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9" y="160"/>
                        <a:pt x="24" y="164"/>
                        <a:pt x="39" y="165"/>
                      </a:cubicBezTo>
                      <a:cubicBezTo>
                        <a:pt x="39" y="186"/>
                        <a:pt x="39" y="186"/>
                        <a:pt x="39" y="186"/>
                      </a:cubicBezTo>
                      <a:cubicBezTo>
                        <a:pt x="62" y="186"/>
                        <a:pt x="62" y="186"/>
                        <a:pt x="62" y="186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88" y="158"/>
                        <a:pt x="102" y="141"/>
                        <a:pt x="102" y="121"/>
                      </a:cubicBezTo>
                      <a:cubicBezTo>
                        <a:pt x="102" y="100"/>
                        <a:pt x="91" y="88"/>
                        <a:pt x="64" y="78"/>
                      </a:cubicBezTo>
                      <a:cubicBezTo>
                        <a:pt x="45" y="71"/>
                        <a:pt x="37" y="66"/>
                        <a:pt x="37" y="59"/>
                      </a:cubicBezTo>
                      <a:cubicBezTo>
                        <a:pt x="37" y="52"/>
                        <a:pt x="41" y="46"/>
                        <a:pt x="56" y="46"/>
                      </a:cubicBezTo>
                      <a:cubicBezTo>
                        <a:pt x="73" y="46"/>
                        <a:pt x="83" y="51"/>
                        <a:pt x="89" y="54"/>
                      </a:cubicBezTo>
                      <a:cubicBezTo>
                        <a:pt x="96" y="28"/>
                        <a:pt x="96" y="28"/>
                        <a:pt x="96" y="28"/>
                      </a:cubicBezTo>
                      <a:cubicBezTo>
                        <a:pt x="88" y="24"/>
                        <a:pt x="78" y="21"/>
                        <a:pt x="63" y="2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16" y="26"/>
                        <a:pt x="2" y="42"/>
                        <a:pt x="2" y="62"/>
                      </a:cubicBezTo>
                      <a:cubicBezTo>
                        <a:pt x="2" y="85"/>
                        <a:pt x="18" y="96"/>
                        <a:pt x="43" y="104"/>
                      </a:cubicBezTo>
                      <a:cubicBezTo>
                        <a:pt x="60" y="110"/>
                        <a:pt x="67" y="115"/>
                        <a:pt x="67" y="124"/>
                      </a:cubicBezTo>
                      <a:cubicBezTo>
                        <a:pt x="67" y="133"/>
                        <a:pt x="58" y="138"/>
                        <a:pt x="45" y="1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" name="Freeform 258"/>
                <p:cNvSpPr>
                  <a:spLocks noEditPoints="1"/>
                </p:cNvSpPr>
                <p:nvPr/>
              </p:nvSpPr>
              <p:spPr bwMode="auto">
                <a:xfrm>
                  <a:off x="3242890" y="2068898"/>
                  <a:ext cx="139051" cy="140193"/>
                </a:xfrm>
                <a:custGeom>
                  <a:avLst/>
                  <a:gdLst>
                    <a:gd name="T0" fmla="*/ 103 w 206"/>
                    <a:gd name="T1" fmla="*/ 208 h 208"/>
                    <a:gd name="T2" fmla="*/ 206 w 206"/>
                    <a:gd name="T3" fmla="*/ 104 h 208"/>
                    <a:gd name="T4" fmla="*/ 103 w 206"/>
                    <a:gd name="T5" fmla="*/ 0 h 208"/>
                    <a:gd name="T6" fmla="*/ 0 w 206"/>
                    <a:gd name="T7" fmla="*/ 104 h 208"/>
                    <a:gd name="T8" fmla="*/ 103 w 206"/>
                    <a:gd name="T9" fmla="*/ 208 h 208"/>
                    <a:gd name="T10" fmla="*/ 103 w 206"/>
                    <a:gd name="T11" fmla="*/ 25 h 208"/>
                    <a:gd name="T12" fmla="*/ 181 w 206"/>
                    <a:gd name="T13" fmla="*/ 104 h 208"/>
                    <a:gd name="T14" fmla="*/ 103 w 206"/>
                    <a:gd name="T15" fmla="*/ 183 h 208"/>
                    <a:gd name="T16" fmla="*/ 24 w 206"/>
                    <a:gd name="T17" fmla="*/ 104 h 208"/>
                    <a:gd name="T18" fmla="*/ 103 w 206"/>
                    <a:gd name="T19" fmla="*/ 25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6" h="208">
                      <a:moveTo>
                        <a:pt x="103" y="208"/>
                      </a:moveTo>
                      <a:cubicBezTo>
                        <a:pt x="160" y="208"/>
                        <a:pt x="206" y="161"/>
                        <a:pt x="206" y="104"/>
                      </a:cubicBezTo>
                      <a:cubicBezTo>
                        <a:pt x="206" y="46"/>
                        <a:pt x="160" y="0"/>
                        <a:pt x="103" y="0"/>
                      </a:cubicBezTo>
                      <a:cubicBezTo>
                        <a:pt x="46" y="0"/>
                        <a:pt x="0" y="46"/>
                        <a:pt x="0" y="104"/>
                      </a:cubicBezTo>
                      <a:cubicBezTo>
                        <a:pt x="0" y="161"/>
                        <a:pt x="46" y="208"/>
                        <a:pt x="103" y="208"/>
                      </a:cubicBezTo>
                      <a:close/>
                      <a:moveTo>
                        <a:pt x="103" y="25"/>
                      </a:moveTo>
                      <a:cubicBezTo>
                        <a:pt x="146" y="25"/>
                        <a:pt x="181" y="60"/>
                        <a:pt x="181" y="104"/>
                      </a:cubicBezTo>
                      <a:cubicBezTo>
                        <a:pt x="181" y="147"/>
                        <a:pt x="146" y="183"/>
                        <a:pt x="103" y="183"/>
                      </a:cubicBezTo>
                      <a:cubicBezTo>
                        <a:pt x="60" y="183"/>
                        <a:pt x="24" y="147"/>
                        <a:pt x="24" y="104"/>
                      </a:cubicBezTo>
                      <a:cubicBezTo>
                        <a:pt x="24" y="60"/>
                        <a:pt x="60" y="25"/>
                        <a:pt x="10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" name="Freeform 259"/>
                <p:cNvSpPr/>
                <p:nvPr/>
              </p:nvSpPr>
              <p:spPr bwMode="auto">
                <a:xfrm>
                  <a:off x="3290288" y="2100592"/>
                  <a:ext cx="41687" cy="76807"/>
                </a:xfrm>
                <a:custGeom>
                  <a:avLst/>
                  <a:gdLst>
                    <a:gd name="T0" fmla="*/ 28 w 62"/>
                    <a:gd name="T1" fmla="*/ 84 h 114"/>
                    <a:gd name="T2" fmla="*/ 4 w 62"/>
                    <a:gd name="T3" fmla="*/ 78 h 114"/>
                    <a:gd name="T4" fmla="*/ 0 w 62"/>
                    <a:gd name="T5" fmla="*/ 94 h 114"/>
                    <a:gd name="T6" fmla="*/ 24 w 62"/>
                    <a:gd name="T7" fmla="*/ 100 h 114"/>
                    <a:gd name="T8" fmla="*/ 24 w 62"/>
                    <a:gd name="T9" fmla="*/ 114 h 114"/>
                    <a:gd name="T10" fmla="*/ 38 w 62"/>
                    <a:gd name="T11" fmla="*/ 114 h 114"/>
                    <a:gd name="T12" fmla="*/ 38 w 62"/>
                    <a:gd name="T13" fmla="*/ 99 h 114"/>
                    <a:gd name="T14" fmla="*/ 62 w 62"/>
                    <a:gd name="T15" fmla="*/ 74 h 114"/>
                    <a:gd name="T16" fmla="*/ 39 w 62"/>
                    <a:gd name="T17" fmla="*/ 48 h 114"/>
                    <a:gd name="T18" fmla="*/ 22 w 62"/>
                    <a:gd name="T19" fmla="*/ 36 h 114"/>
                    <a:gd name="T20" fmla="*/ 34 w 62"/>
                    <a:gd name="T21" fmla="*/ 28 h 114"/>
                    <a:gd name="T22" fmla="*/ 54 w 62"/>
                    <a:gd name="T23" fmla="*/ 33 h 114"/>
                    <a:gd name="T24" fmla="*/ 59 w 62"/>
                    <a:gd name="T25" fmla="*/ 17 h 114"/>
                    <a:gd name="T26" fmla="*/ 38 w 62"/>
                    <a:gd name="T27" fmla="*/ 12 h 114"/>
                    <a:gd name="T28" fmla="*/ 38 w 62"/>
                    <a:gd name="T29" fmla="*/ 0 h 114"/>
                    <a:gd name="T30" fmla="*/ 25 w 62"/>
                    <a:gd name="T31" fmla="*/ 0 h 114"/>
                    <a:gd name="T32" fmla="*/ 25 w 62"/>
                    <a:gd name="T33" fmla="*/ 13 h 114"/>
                    <a:gd name="T34" fmla="*/ 1 w 62"/>
                    <a:gd name="T35" fmla="*/ 38 h 114"/>
                    <a:gd name="T36" fmla="*/ 26 w 62"/>
                    <a:gd name="T37" fmla="*/ 64 h 114"/>
                    <a:gd name="T38" fmla="*/ 41 w 62"/>
                    <a:gd name="T39" fmla="*/ 76 h 114"/>
                    <a:gd name="T40" fmla="*/ 28 w 62"/>
                    <a:gd name="T41" fmla="*/ 8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2" h="114">
                      <a:moveTo>
                        <a:pt x="28" y="84"/>
                      </a:moveTo>
                      <a:cubicBezTo>
                        <a:pt x="19" y="84"/>
                        <a:pt x="10" y="81"/>
                        <a:pt x="4" y="78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6" y="97"/>
                        <a:pt x="15" y="100"/>
                        <a:pt x="24" y="100"/>
                      </a:cubicBezTo>
                      <a:cubicBezTo>
                        <a:pt x="24" y="114"/>
                        <a:pt x="24" y="114"/>
                        <a:pt x="24" y="114"/>
                      </a:cubicBezTo>
                      <a:cubicBezTo>
                        <a:pt x="38" y="114"/>
                        <a:pt x="38" y="114"/>
                        <a:pt x="38" y="114"/>
                      </a:cubicBez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54" y="97"/>
                        <a:pt x="62" y="86"/>
                        <a:pt x="62" y="74"/>
                      </a:cubicBezTo>
                      <a:cubicBezTo>
                        <a:pt x="62" y="61"/>
                        <a:pt x="56" y="53"/>
                        <a:pt x="39" y="48"/>
                      </a:cubicBezTo>
                      <a:cubicBezTo>
                        <a:pt x="27" y="43"/>
                        <a:pt x="22" y="40"/>
                        <a:pt x="22" y="36"/>
                      </a:cubicBezTo>
                      <a:cubicBezTo>
                        <a:pt x="22" y="32"/>
                        <a:pt x="25" y="28"/>
                        <a:pt x="34" y="28"/>
                      </a:cubicBezTo>
                      <a:cubicBezTo>
                        <a:pt x="44" y="28"/>
                        <a:pt x="51" y="31"/>
                        <a:pt x="54" y="33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4" y="15"/>
                        <a:pt x="47" y="13"/>
                        <a:pt x="38" y="1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10" y="16"/>
                        <a:pt x="1" y="26"/>
                        <a:pt x="1" y="38"/>
                      </a:cubicBezTo>
                      <a:cubicBezTo>
                        <a:pt x="1" y="52"/>
                        <a:pt x="11" y="58"/>
                        <a:pt x="26" y="64"/>
                      </a:cubicBezTo>
                      <a:cubicBezTo>
                        <a:pt x="37" y="67"/>
                        <a:pt x="41" y="70"/>
                        <a:pt x="41" y="76"/>
                      </a:cubicBezTo>
                      <a:cubicBezTo>
                        <a:pt x="41" y="81"/>
                        <a:pt x="36" y="84"/>
                        <a:pt x="28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" name="Freeform 260"/>
                <p:cNvSpPr/>
                <p:nvPr/>
              </p:nvSpPr>
              <p:spPr bwMode="auto">
                <a:xfrm>
                  <a:off x="3430481" y="2157982"/>
                  <a:ext cx="41972" cy="76235"/>
                </a:xfrm>
                <a:custGeom>
                  <a:avLst/>
                  <a:gdLst>
                    <a:gd name="T0" fmla="*/ 37 w 62"/>
                    <a:gd name="T1" fmla="*/ 113 h 113"/>
                    <a:gd name="T2" fmla="*/ 37 w 62"/>
                    <a:gd name="T3" fmla="*/ 99 h 113"/>
                    <a:gd name="T4" fmla="*/ 62 w 62"/>
                    <a:gd name="T5" fmla="*/ 73 h 113"/>
                    <a:gd name="T6" fmla="*/ 39 w 62"/>
                    <a:gd name="T7" fmla="*/ 47 h 113"/>
                    <a:gd name="T8" fmla="*/ 22 w 62"/>
                    <a:gd name="T9" fmla="*/ 35 h 113"/>
                    <a:gd name="T10" fmla="*/ 34 w 62"/>
                    <a:gd name="T11" fmla="*/ 27 h 113"/>
                    <a:gd name="T12" fmla="*/ 54 w 62"/>
                    <a:gd name="T13" fmla="*/ 32 h 113"/>
                    <a:gd name="T14" fmla="*/ 58 w 62"/>
                    <a:gd name="T15" fmla="*/ 16 h 113"/>
                    <a:gd name="T16" fmla="*/ 38 w 62"/>
                    <a:gd name="T17" fmla="*/ 12 h 113"/>
                    <a:gd name="T18" fmla="*/ 38 w 62"/>
                    <a:gd name="T19" fmla="*/ 0 h 113"/>
                    <a:gd name="T20" fmla="*/ 24 w 62"/>
                    <a:gd name="T21" fmla="*/ 0 h 113"/>
                    <a:gd name="T22" fmla="*/ 24 w 62"/>
                    <a:gd name="T23" fmla="*/ 13 h 113"/>
                    <a:gd name="T24" fmla="*/ 1 w 62"/>
                    <a:gd name="T25" fmla="*/ 37 h 113"/>
                    <a:gd name="T26" fmla="*/ 26 w 62"/>
                    <a:gd name="T27" fmla="*/ 63 h 113"/>
                    <a:gd name="T28" fmla="*/ 40 w 62"/>
                    <a:gd name="T29" fmla="*/ 75 h 113"/>
                    <a:gd name="T30" fmla="*/ 27 w 62"/>
                    <a:gd name="T31" fmla="*/ 84 h 113"/>
                    <a:gd name="T32" fmla="*/ 4 w 62"/>
                    <a:gd name="T33" fmla="*/ 77 h 113"/>
                    <a:gd name="T34" fmla="*/ 0 w 62"/>
                    <a:gd name="T35" fmla="*/ 94 h 113"/>
                    <a:gd name="T36" fmla="*/ 23 w 62"/>
                    <a:gd name="T37" fmla="*/ 100 h 113"/>
                    <a:gd name="T38" fmla="*/ 23 w 62"/>
                    <a:gd name="T39" fmla="*/ 113 h 113"/>
                    <a:gd name="T40" fmla="*/ 37 w 62"/>
                    <a:gd name="T41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2" h="113">
                      <a:moveTo>
                        <a:pt x="37" y="113"/>
                      </a:moveTo>
                      <a:cubicBezTo>
                        <a:pt x="37" y="99"/>
                        <a:pt x="37" y="99"/>
                        <a:pt x="37" y="99"/>
                      </a:cubicBezTo>
                      <a:cubicBezTo>
                        <a:pt x="53" y="96"/>
                        <a:pt x="62" y="85"/>
                        <a:pt x="62" y="73"/>
                      </a:cubicBezTo>
                      <a:cubicBezTo>
                        <a:pt x="62" y="60"/>
                        <a:pt x="55" y="53"/>
                        <a:pt x="39" y="47"/>
                      </a:cubicBezTo>
                      <a:cubicBezTo>
                        <a:pt x="27" y="43"/>
                        <a:pt x="22" y="40"/>
                        <a:pt x="22" y="35"/>
                      </a:cubicBezTo>
                      <a:cubicBezTo>
                        <a:pt x="22" y="31"/>
                        <a:pt x="25" y="27"/>
                        <a:pt x="34" y="27"/>
                      </a:cubicBezTo>
                      <a:cubicBezTo>
                        <a:pt x="44" y="27"/>
                        <a:pt x="50" y="30"/>
                        <a:pt x="54" y="32"/>
                      </a:cubicBezTo>
                      <a:cubicBezTo>
                        <a:pt x="58" y="16"/>
                        <a:pt x="58" y="16"/>
                        <a:pt x="58" y="16"/>
                      </a:cubicBezTo>
                      <a:cubicBezTo>
                        <a:pt x="53" y="14"/>
                        <a:pt x="47" y="12"/>
                        <a:pt x="38" y="1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9" y="16"/>
                        <a:pt x="1" y="25"/>
                        <a:pt x="1" y="37"/>
                      </a:cubicBezTo>
                      <a:cubicBezTo>
                        <a:pt x="1" y="51"/>
                        <a:pt x="11" y="58"/>
                        <a:pt x="26" y="63"/>
                      </a:cubicBezTo>
                      <a:cubicBezTo>
                        <a:pt x="36" y="66"/>
                        <a:pt x="40" y="70"/>
                        <a:pt x="40" y="75"/>
                      </a:cubicBezTo>
                      <a:cubicBezTo>
                        <a:pt x="40" y="80"/>
                        <a:pt x="35" y="84"/>
                        <a:pt x="27" y="84"/>
                      </a:cubicBezTo>
                      <a:cubicBezTo>
                        <a:pt x="18" y="84"/>
                        <a:pt x="10" y="81"/>
                        <a:pt x="4" y="77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5" y="97"/>
                        <a:pt x="14" y="99"/>
                        <a:pt x="23" y="100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lnTo>
                        <a:pt x="37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" name="Freeform 261"/>
                <p:cNvSpPr>
                  <a:spLocks noEditPoints="1"/>
                </p:cNvSpPr>
                <p:nvPr/>
              </p:nvSpPr>
              <p:spPr bwMode="auto">
                <a:xfrm>
                  <a:off x="3520136" y="2077464"/>
                  <a:ext cx="95937" cy="96508"/>
                </a:xfrm>
                <a:custGeom>
                  <a:avLst/>
                  <a:gdLst>
                    <a:gd name="T0" fmla="*/ 0 w 142"/>
                    <a:gd name="T1" fmla="*/ 71 h 143"/>
                    <a:gd name="T2" fmla="*/ 71 w 142"/>
                    <a:gd name="T3" fmla="*/ 143 h 143"/>
                    <a:gd name="T4" fmla="*/ 142 w 142"/>
                    <a:gd name="T5" fmla="*/ 71 h 143"/>
                    <a:gd name="T6" fmla="*/ 71 w 142"/>
                    <a:gd name="T7" fmla="*/ 0 h 143"/>
                    <a:gd name="T8" fmla="*/ 0 w 142"/>
                    <a:gd name="T9" fmla="*/ 71 h 143"/>
                    <a:gd name="T10" fmla="*/ 125 w 142"/>
                    <a:gd name="T11" fmla="*/ 71 h 143"/>
                    <a:gd name="T12" fmla="*/ 71 w 142"/>
                    <a:gd name="T13" fmla="*/ 126 h 143"/>
                    <a:gd name="T14" fmla="*/ 17 w 142"/>
                    <a:gd name="T15" fmla="*/ 71 h 143"/>
                    <a:gd name="T16" fmla="*/ 71 w 142"/>
                    <a:gd name="T17" fmla="*/ 17 h 143"/>
                    <a:gd name="T18" fmla="*/ 125 w 142"/>
                    <a:gd name="T19" fmla="*/ 71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" h="143">
                      <a:moveTo>
                        <a:pt x="0" y="71"/>
                      </a:moveTo>
                      <a:cubicBezTo>
                        <a:pt x="0" y="111"/>
                        <a:pt x="32" y="143"/>
                        <a:pt x="71" y="143"/>
                      </a:cubicBezTo>
                      <a:cubicBezTo>
                        <a:pt x="110" y="143"/>
                        <a:pt x="142" y="111"/>
                        <a:pt x="142" y="71"/>
                      </a:cubicBezTo>
                      <a:cubicBezTo>
                        <a:pt x="142" y="32"/>
                        <a:pt x="110" y="0"/>
                        <a:pt x="71" y="0"/>
                      </a:cubicBezTo>
                      <a:cubicBezTo>
                        <a:pt x="32" y="0"/>
                        <a:pt x="0" y="32"/>
                        <a:pt x="0" y="71"/>
                      </a:cubicBezTo>
                      <a:close/>
                      <a:moveTo>
                        <a:pt x="125" y="71"/>
                      </a:moveTo>
                      <a:cubicBezTo>
                        <a:pt x="125" y="101"/>
                        <a:pt x="101" y="126"/>
                        <a:pt x="71" y="126"/>
                      </a:cubicBezTo>
                      <a:cubicBezTo>
                        <a:pt x="41" y="126"/>
                        <a:pt x="17" y="101"/>
                        <a:pt x="17" y="71"/>
                      </a:cubicBezTo>
                      <a:cubicBezTo>
                        <a:pt x="17" y="41"/>
                        <a:pt x="41" y="17"/>
                        <a:pt x="71" y="17"/>
                      </a:cubicBezTo>
                      <a:cubicBezTo>
                        <a:pt x="101" y="17"/>
                        <a:pt x="125" y="41"/>
                        <a:pt x="125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" name="Freeform 262"/>
                <p:cNvSpPr/>
                <p:nvPr/>
              </p:nvSpPr>
              <p:spPr bwMode="auto">
                <a:xfrm>
                  <a:off x="3553257" y="2099164"/>
                  <a:ext cx="28267" cy="52537"/>
                </a:xfrm>
                <a:custGeom>
                  <a:avLst/>
                  <a:gdLst>
                    <a:gd name="T0" fmla="*/ 16 w 42"/>
                    <a:gd name="T1" fmla="*/ 0 h 78"/>
                    <a:gd name="T2" fmla="*/ 16 w 42"/>
                    <a:gd name="T3" fmla="*/ 9 h 78"/>
                    <a:gd name="T4" fmla="*/ 0 w 42"/>
                    <a:gd name="T5" fmla="*/ 26 h 78"/>
                    <a:gd name="T6" fmla="*/ 17 w 42"/>
                    <a:gd name="T7" fmla="*/ 44 h 78"/>
                    <a:gd name="T8" fmla="*/ 28 w 42"/>
                    <a:gd name="T9" fmla="*/ 52 h 78"/>
                    <a:gd name="T10" fmla="*/ 18 w 42"/>
                    <a:gd name="T11" fmla="*/ 58 h 78"/>
                    <a:gd name="T12" fmla="*/ 3 w 42"/>
                    <a:gd name="T13" fmla="*/ 54 h 78"/>
                    <a:gd name="T14" fmla="*/ 0 w 42"/>
                    <a:gd name="T15" fmla="*/ 65 h 78"/>
                    <a:gd name="T16" fmla="*/ 16 w 42"/>
                    <a:gd name="T17" fmla="*/ 69 h 78"/>
                    <a:gd name="T18" fmla="*/ 16 w 42"/>
                    <a:gd name="T19" fmla="*/ 78 h 78"/>
                    <a:gd name="T20" fmla="*/ 25 w 42"/>
                    <a:gd name="T21" fmla="*/ 78 h 78"/>
                    <a:gd name="T22" fmla="*/ 25 w 42"/>
                    <a:gd name="T23" fmla="*/ 69 h 78"/>
                    <a:gd name="T24" fmla="*/ 42 w 42"/>
                    <a:gd name="T25" fmla="*/ 51 h 78"/>
                    <a:gd name="T26" fmla="*/ 26 w 42"/>
                    <a:gd name="T27" fmla="*/ 33 h 78"/>
                    <a:gd name="T28" fmla="*/ 15 w 42"/>
                    <a:gd name="T29" fmla="*/ 25 h 78"/>
                    <a:gd name="T30" fmla="*/ 23 w 42"/>
                    <a:gd name="T31" fmla="*/ 19 h 78"/>
                    <a:gd name="T32" fmla="*/ 37 w 42"/>
                    <a:gd name="T33" fmla="*/ 23 h 78"/>
                    <a:gd name="T34" fmla="*/ 40 w 42"/>
                    <a:gd name="T35" fmla="*/ 12 h 78"/>
                    <a:gd name="T36" fmla="*/ 26 w 42"/>
                    <a:gd name="T37" fmla="*/ 9 h 78"/>
                    <a:gd name="T38" fmla="*/ 26 w 42"/>
                    <a:gd name="T39" fmla="*/ 0 h 78"/>
                    <a:gd name="T40" fmla="*/ 16 w 42"/>
                    <a:gd name="T4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2" h="78">
                      <a:moveTo>
                        <a:pt x="16" y="0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6" y="11"/>
                        <a:pt x="0" y="18"/>
                        <a:pt x="0" y="26"/>
                      </a:cubicBezTo>
                      <a:cubicBezTo>
                        <a:pt x="0" y="36"/>
                        <a:pt x="7" y="40"/>
                        <a:pt x="17" y="44"/>
                      </a:cubicBezTo>
                      <a:cubicBezTo>
                        <a:pt x="25" y="46"/>
                        <a:pt x="28" y="49"/>
                        <a:pt x="28" y="52"/>
                      </a:cubicBezTo>
                      <a:cubicBezTo>
                        <a:pt x="28" y="56"/>
                        <a:pt x="24" y="58"/>
                        <a:pt x="18" y="58"/>
                      </a:cubicBezTo>
                      <a:cubicBezTo>
                        <a:pt x="12" y="58"/>
                        <a:pt x="7" y="56"/>
                        <a:pt x="3" y="54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3" y="67"/>
                        <a:pt x="10" y="69"/>
                        <a:pt x="16" y="69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25" y="78"/>
                        <a:pt x="25" y="78"/>
                        <a:pt x="25" y="7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36" y="67"/>
                        <a:pt x="42" y="59"/>
                        <a:pt x="42" y="51"/>
                      </a:cubicBezTo>
                      <a:cubicBezTo>
                        <a:pt x="42" y="42"/>
                        <a:pt x="38" y="37"/>
                        <a:pt x="26" y="33"/>
                      </a:cubicBezTo>
                      <a:cubicBezTo>
                        <a:pt x="18" y="30"/>
                        <a:pt x="15" y="28"/>
                        <a:pt x="15" y="25"/>
                      </a:cubicBezTo>
                      <a:cubicBezTo>
                        <a:pt x="15" y="22"/>
                        <a:pt x="17" y="19"/>
                        <a:pt x="23" y="19"/>
                      </a:cubicBezTo>
                      <a:cubicBezTo>
                        <a:pt x="30" y="19"/>
                        <a:pt x="34" y="22"/>
                        <a:pt x="37" y="2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36" y="10"/>
                        <a:pt x="32" y="9"/>
                        <a:pt x="26" y="9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" name="Freeform 263"/>
                <p:cNvSpPr/>
                <p:nvPr/>
              </p:nvSpPr>
              <p:spPr bwMode="auto">
                <a:xfrm>
                  <a:off x="3382512" y="2125432"/>
                  <a:ext cx="139051" cy="107929"/>
                </a:xfrm>
                <a:custGeom>
                  <a:avLst/>
                  <a:gdLst>
                    <a:gd name="T0" fmla="*/ 190 w 206"/>
                    <a:gd name="T1" fmla="*/ 160 h 160"/>
                    <a:gd name="T2" fmla="*/ 206 w 206"/>
                    <a:gd name="T3" fmla="*/ 104 h 160"/>
                    <a:gd name="T4" fmla="*/ 103 w 206"/>
                    <a:gd name="T5" fmla="*/ 0 h 160"/>
                    <a:gd name="T6" fmla="*/ 0 w 206"/>
                    <a:gd name="T7" fmla="*/ 104 h 160"/>
                    <a:gd name="T8" fmla="*/ 17 w 206"/>
                    <a:gd name="T9" fmla="*/ 160 h 160"/>
                    <a:gd name="T10" fmla="*/ 48 w 206"/>
                    <a:gd name="T11" fmla="*/ 160 h 160"/>
                    <a:gd name="T12" fmla="*/ 25 w 206"/>
                    <a:gd name="T13" fmla="*/ 104 h 160"/>
                    <a:gd name="T14" fmla="*/ 103 w 206"/>
                    <a:gd name="T15" fmla="*/ 25 h 160"/>
                    <a:gd name="T16" fmla="*/ 182 w 206"/>
                    <a:gd name="T17" fmla="*/ 104 h 160"/>
                    <a:gd name="T18" fmla="*/ 158 w 206"/>
                    <a:gd name="T19" fmla="*/ 160 h 160"/>
                    <a:gd name="T20" fmla="*/ 190 w 206"/>
                    <a:gd name="T21" fmla="*/ 16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6" h="160">
                      <a:moveTo>
                        <a:pt x="190" y="160"/>
                      </a:moveTo>
                      <a:cubicBezTo>
                        <a:pt x="200" y="144"/>
                        <a:pt x="206" y="125"/>
                        <a:pt x="206" y="104"/>
                      </a:cubicBezTo>
                      <a:cubicBezTo>
                        <a:pt x="206" y="47"/>
                        <a:pt x="160" y="0"/>
                        <a:pt x="103" y="0"/>
                      </a:cubicBezTo>
                      <a:cubicBezTo>
                        <a:pt x="46" y="0"/>
                        <a:pt x="0" y="47"/>
                        <a:pt x="0" y="104"/>
                      </a:cubicBezTo>
                      <a:cubicBezTo>
                        <a:pt x="0" y="125"/>
                        <a:pt x="6" y="144"/>
                        <a:pt x="17" y="160"/>
                      </a:cubicBezTo>
                      <a:cubicBezTo>
                        <a:pt x="48" y="160"/>
                        <a:pt x="48" y="160"/>
                        <a:pt x="48" y="160"/>
                      </a:cubicBezTo>
                      <a:cubicBezTo>
                        <a:pt x="34" y="146"/>
                        <a:pt x="25" y="126"/>
                        <a:pt x="25" y="104"/>
                      </a:cubicBezTo>
                      <a:cubicBezTo>
                        <a:pt x="25" y="60"/>
                        <a:pt x="60" y="25"/>
                        <a:pt x="103" y="25"/>
                      </a:cubicBezTo>
                      <a:cubicBezTo>
                        <a:pt x="146" y="25"/>
                        <a:pt x="182" y="60"/>
                        <a:pt x="182" y="104"/>
                      </a:cubicBezTo>
                      <a:cubicBezTo>
                        <a:pt x="182" y="126"/>
                        <a:pt x="173" y="146"/>
                        <a:pt x="158" y="160"/>
                      </a:cubicBezTo>
                      <a:lnTo>
                        <a:pt x="19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" name="Freeform 264"/>
                <p:cNvSpPr>
                  <a:spLocks noEditPoints="1"/>
                </p:cNvSpPr>
                <p:nvPr/>
              </p:nvSpPr>
              <p:spPr bwMode="auto">
                <a:xfrm>
                  <a:off x="3212624" y="2239643"/>
                  <a:ext cx="436569" cy="47112"/>
                </a:xfrm>
                <a:custGeom>
                  <a:avLst/>
                  <a:gdLst>
                    <a:gd name="T0" fmla="*/ 608 w 647"/>
                    <a:gd name="T1" fmla="*/ 0 h 70"/>
                    <a:gd name="T2" fmla="*/ 39 w 647"/>
                    <a:gd name="T3" fmla="*/ 0 h 70"/>
                    <a:gd name="T4" fmla="*/ 0 w 647"/>
                    <a:gd name="T5" fmla="*/ 18 h 70"/>
                    <a:gd name="T6" fmla="*/ 0 w 647"/>
                    <a:gd name="T7" fmla="*/ 51 h 70"/>
                    <a:gd name="T8" fmla="*/ 39 w 647"/>
                    <a:gd name="T9" fmla="*/ 70 h 70"/>
                    <a:gd name="T10" fmla="*/ 608 w 647"/>
                    <a:gd name="T11" fmla="*/ 70 h 70"/>
                    <a:gd name="T12" fmla="*/ 647 w 647"/>
                    <a:gd name="T13" fmla="*/ 51 h 70"/>
                    <a:gd name="T14" fmla="*/ 647 w 647"/>
                    <a:gd name="T15" fmla="*/ 18 h 70"/>
                    <a:gd name="T16" fmla="*/ 608 w 647"/>
                    <a:gd name="T17" fmla="*/ 0 h 70"/>
                    <a:gd name="T18" fmla="*/ 84 w 647"/>
                    <a:gd name="T19" fmla="*/ 56 h 70"/>
                    <a:gd name="T20" fmla="*/ 39 w 647"/>
                    <a:gd name="T21" fmla="*/ 56 h 70"/>
                    <a:gd name="T22" fmla="*/ 30 w 647"/>
                    <a:gd name="T23" fmla="*/ 51 h 70"/>
                    <a:gd name="T24" fmla="*/ 30 w 647"/>
                    <a:gd name="T25" fmla="*/ 18 h 70"/>
                    <a:gd name="T26" fmla="*/ 39 w 647"/>
                    <a:gd name="T27" fmla="*/ 14 h 70"/>
                    <a:gd name="T28" fmla="*/ 84 w 647"/>
                    <a:gd name="T29" fmla="*/ 14 h 70"/>
                    <a:gd name="T30" fmla="*/ 75 w 647"/>
                    <a:gd name="T31" fmla="*/ 18 h 70"/>
                    <a:gd name="T32" fmla="*/ 75 w 647"/>
                    <a:gd name="T33" fmla="*/ 51 h 70"/>
                    <a:gd name="T34" fmla="*/ 84 w 647"/>
                    <a:gd name="T35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7" h="70">
                      <a:moveTo>
                        <a:pt x="608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9"/>
                        <a:pt x="0" y="18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1"/>
                        <a:pt x="18" y="70"/>
                        <a:pt x="39" y="70"/>
                      </a:cubicBezTo>
                      <a:cubicBezTo>
                        <a:pt x="608" y="70"/>
                        <a:pt x="608" y="70"/>
                        <a:pt x="608" y="70"/>
                      </a:cubicBezTo>
                      <a:cubicBezTo>
                        <a:pt x="630" y="70"/>
                        <a:pt x="647" y="61"/>
                        <a:pt x="647" y="51"/>
                      </a:cubicBezTo>
                      <a:cubicBezTo>
                        <a:pt x="647" y="18"/>
                        <a:pt x="647" y="18"/>
                        <a:pt x="647" y="18"/>
                      </a:cubicBezTo>
                      <a:cubicBezTo>
                        <a:pt x="647" y="9"/>
                        <a:pt x="630" y="0"/>
                        <a:pt x="608" y="0"/>
                      </a:cubicBezTo>
                      <a:close/>
                      <a:moveTo>
                        <a:pt x="84" y="56"/>
                      </a:move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34" y="56"/>
                        <a:pt x="30" y="54"/>
                        <a:pt x="30" y="51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6"/>
                        <a:pt x="34" y="14"/>
                        <a:pt x="39" y="14"/>
                      </a:cubicBezTo>
                      <a:cubicBezTo>
                        <a:pt x="84" y="14"/>
                        <a:pt x="84" y="14"/>
                        <a:pt x="84" y="14"/>
                      </a:cubicBezTo>
                      <a:cubicBezTo>
                        <a:pt x="79" y="14"/>
                        <a:pt x="75" y="16"/>
                        <a:pt x="75" y="18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ubicBezTo>
                        <a:pt x="75" y="54"/>
                        <a:pt x="79" y="56"/>
                        <a:pt x="84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" name="Freeform 265"/>
                <p:cNvSpPr>
                  <a:spLocks noEditPoints="1"/>
                </p:cNvSpPr>
                <p:nvPr/>
              </p:nvSpPr>
              <p:spPr bwMode="auto">
                <a:xfrm>
                  <a:off x="3234896" y="2294749"/>
                  <a:ext cx="400593" cy="240413"/>
                </a:xfrm>
                <a:custGeom>
                  <a:avLst/>
                  <a:gdLst>
                    <a:gd name="T0" fmla="*/ 0 w 594"/>
                    <a:gd name="T1" fmla="*/ 297 h 356"/>
                    <a:gd name="T2" fmla="*/ 59 w 594"/>
                    <a:gd name="T3" fmla="*/ 356 h 356"/>
                    <a:gd name="T4" fmla="*/ 534 w 594"/>
                    <a:gd name="T5" fmla="*/ 356 h 356"/>
                    <a:gd name="T6" fmla="*/ 594 w 594"/>
                    <a:gd name="T7" fmla="*/ 297 h 356"/>
                    <a:gd name="T8" fmla="*/ 594 w 594"/>
                    <a:gd name="T9" fmla="*/ 0 h 356"/>
                    <a:gd name="T10" fmla="*/ 0 w 594"/>
                    <a:gd name="T11" fmla="*/ 0 h 356"/>
                    <a:gd name="T12" fmla="*/ 0 w 594"/>
                    <a:gd name="T13" fmla="*/ 297 h 356"/>
                    <a:gd name="T14" fmla="*/ 35 w 594"/>
                    <a:gd name="T15" fmla="*/ 35 h 356"/>
                    <a:gd name="T16" fmla="*/ 70 w 594"/>
                    <a:gd name="T17" fmla="*/ 35 h 356"/>
                    <a:gd name="T18" fmla="*/ 70 w 594"/>
                    <a:gd name="T19" fmla="*/ 297 h 356"/>
                    <a:gd name="T20" fmla="*/ 94 w 594"/>
                    <a:gd name="T21" fmla="*/ 321 h 356"/>
                    <a:gd name="T22" fmla="*/ 59 w 594"/>
                    <a:gd name="T23" fmla="*/ 321 h 356"/>
                    <a:gd name="T24" fmla="*/ 35 w 594"/>
                    <a:gd name="T25" fmla="*/ 297 h 356"/>
                    <a:gd name="T26" fmla="*/ 35 w 594"/>
                    <a:gd name="T27" fmla="*/ 3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94" h="356">
                      <a:moveTo>
                        <a:pt x="0" y="297"/>
                      </a:moveTo>
                      <a:cubicBezTo>
                        <a:pt x="0" y="330"/>
                        <a:pt x="27" y="356"/>
                        <a:pt x="59" y="356"/>
                      </a:cubicBezTo>
                      <a:cubicBezTo>
                        <a:pt x="534" y="356"/>
                        <a:pt x="534" y="356"/>
                        <a:pt x="534" y="356"/>
                      </a:cubicBezTo>
                      <a:cubicBezTo>
                        <a:pt x="567" y="356"/>
                        <a:pt x="594" y="330"/>
                        <a:pt x="594" y="297"/>
                      </a:cubicBezTo>
                      <a:cubicBezTo>
                        <a:pt x="594" y="0"/>
                        <a:pt x="594" y="0"/>
                        <a:pt x="59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97"/>
                      </a:lnTo>
                      <a:close/>
                      <a:moveTo>
                        <a:pt x="35" y="35"/>
                      </a:moveTo>
                      <a:cubicBezTo>
                        <a:pt x="70" y="35"/>
                        <a:pt x="70" y="35"/>
                        <a:pt x="70" y="35"/>
                      </a:cubicBezTo>
                      <a:cubicBezTo>
                        <a:pt x="70" y="297"/>
                        <a:pt x="70" y="297"/>
                        <a:pt x="70" y="297"/>
                      </a:cubicBezTo>
                      <a:cubicBezTo>
                        <a:pt x="70" y="310"/>
                        <a:pt x="81" y="321"/>
                        <a:pt x="94" y="321"/>
                      </a:cubicBezTo>
                      <a:cubicBezTo>
                        <a:pt x="59" y="321"/>
                        <a:pt x="59" y="321"/>
                        <a:pt x="59" y="321"/>
                      </a:cubicBezTo>
                      <a:cubicBezTo>
                        <a:pt x="46" y="321"/>
                        <a:pt x="35" y="310"/>
                        <a:pt x="35" y="297"/>
                      </a:cubicBezTo>
                      <a:lnTo>
                        <a:pt x="3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5" name="组合 104"/>
            <p:cNvGrpSpPr/>
            <p:nvPr/>
          </p:nvGrpSpPr>
          <p:grpSpPr>
            <a:xfrm>
              <a:off x="5741160" y="2554174"/>
              <a:ext cx="647129" cy="647164"/>
              <a:chOff x="5857632" y="2214665"/>
              <a:chExt cx="682519" cy="682519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5857632" y="2214665"/>
                <a:ext cx="682519" cy="682519"/>
                <a:chOff x="2646157" y="1103874"/>
                <a:chExt cx="910025" cy="910025"/>
              </a:xfrm>
            </p:grpSpPr>
            <p:grpSp>
              <p:nvGrpSpPr>
                <p:cNvPr id="113" name="组合 112"/>
                <p:cNvGrpSpPr/>
                <p:nvPr/>
              </p:nvGrpSpPr>
              <p:grpSpPr>
                <a:xfrm>
                  <a:off x="2646157" y="1103874"/>
                  <a:ext cx="910025" cy="910025"/>
                  <a:chOff x="1236675" y="2423160"/>
                  <a:chExt cx="1950720" cy="1950720"/>
                </a:xfrm>
              </p:grpSpPr>
              <p:sp>
                <p:nvSpPr>
                  <p:cNvPr id="115" name="椭圆 114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76200" dir="2700000" algn="tl" rotWithShape="0">
                      <a:prstClr val="black">
                        <a:alpha val="2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16" name="椭圆 115"/>
                  <p:cNvSpPr/>
                  <p:nvPr/>
                </p:nvSpPr>
                <p:spPr>
                  <a:xfrm>
                    <a:off x="1426863" y="2613348"/>
                    <a:ext cx="1570349" cy="157034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14" name="椭圆 113"/>
                <p:cNvSpPr/>
                <p:nvPr/>
              </p:nvSpPr>
              <p:spPr>
                <a:xfrm>
                  <a:off x="2792045" y="1249762"/>
                  <a:ext cx="618249" cy="61824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innerShdw dist="635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6074185" y="2429210"/>
                <a:ext cx="271856" cy="256505"/>
                <a:chOff x="3098700" y="5569159"/>
                <a:chExt cx="642147" cy="605886"/>
              </a:xfrm>
              <a:solidFill>
                <a:schemeClr val="bg1"/>
              </a:solidFill>
            </p:grpSpPr>
            <p:sp>
              <p:nvSpPr>
                <p:cNvPr id="108" name="Freeform 349"/>
                <p:cNvSpPr/>
                <p:nvPr/>
              </p:nvSpPr>
              <p:spPr bwMode="auto">
                <a:xfrm>
                  <a:off x="3119543" y="5569159"/>
                  <a:ext cx="621304" cy="392027"/>
                </a:xfrm>
                <a:custGeom>
                  <a:avLst/>
                  <a:gdLst>
                    <a:gd name="T0" fmla="*/ 880 w 921"/>
                    <a:gd name="T1" fmla="*/ 447 h 581"/>
                    <a:gd name="T2" fmla="*/ 879 w 921"/>
                    <a:gd name="T3" fmla="*/ 427 h 581"/>
                    <a:gd name="T4" fmla="*/ 431 w 921"/>
                    <a:gd name="T5" fmla="*/ 0 h 581"/>
                    <a:gd name="T6" fmla="*/ 3 w 921"/>
                    <a:gd name="T7" fmla="*/ 317 h 581"/>
                    <a:gd name="T8" fmla="*/ 0 w 921"/>
                    <a:gd name="T9" fmla="*/ 326 h 581"/>
                    <a:gd name="T10" fmla="*/ 108 w 921"/>
                    <a:gd name="T11" fmla="*/ 326 h 581"/>
                    <a:gd name="T12" fmla="*/ 109 w 921"/>
                    <a:gd name="T13" fmla="*/ 322 h 581"/>
                    <a:gd name="T14" fmla="*/ 431 w 921"/>
                    <a:gd name="T15" fmla="*/ 102 h 581"/>
                    <a:gd name="T16" fmla="*/ 776 w 921"/>
                    <a:gd name="T17" fmla="*/ 424 h 581"/>
                    <a:gd name="T18" fmla="*/ 778 w 921"/>
                    <a:gd name="T19" fmla="*/ 447 h 581"/>
                    <a:gd name="T20" fmla="*/ 729 w 921"/>
                    <a:gd name="T21" fmla="*/ 447 h 581"/>
                    <a:gd name="T22" fmla="*/ 826 w 921"/>
                    <a:gd name="T23" fmla="*/ 581 h 581"/>
                    <a:gd name="T24" fmla="*/ 921 w 921"/>
                    <a:gd name="T25" fmla="*/ 447 h 581"/>
                    <a:gd name="T26" fmla="*/ 880 w 921"/>
                    <a:gd name="T27" fmla="*/ 447 h 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21" h="581">
                      <a:moveTo>
                        <a:pt x="880" y="447"/>
                      </a:moveTo>
                      <a:cubicBezTo>
                        <a:pt x="879" y="427"/>
                        <a:pt x="879" y="427"/>
                        <a:pt x="879" y="427"/>
                      </a:cubicBezTo>
                      <a:cubicBezTo>
                        <a:pt x="867" y="187"/>
                        <a:pt x="670" y="0"/>
                        <a:pt x="431" y="0"/>
                      </a:cubicBezTo>
                      <a:cubicBezTo>
                        <a:pt x="236" y="0"/>
                        <a:pt x="60" y="130"/>
                        <a:pt x="3" y="31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cubicBezTo>
                        <a:pt x="108" y="326"/>
                        <a:pt x="108" y="326"/>
                        <a:pt x="108" y="326"/>
                      </a:cubicBezTo>
                      <a:cubicBezTo>
                        <a:pt x="109" y="322"/>
                        <a:pt x="109" y="322"/>
                        <a:pt x="109" y="322"/>
                      </a:cubicBezTo>
                      <a:cubicBezTo>
                        <a:pt x="162" y="188"/>
                        <a:pt x="288" y="102"/>
                        <a:pt x="431" y="102"/>
                      </a:cubicBezTo>
                      <a:cubicBezTo>
                        <a:pt x="612" y="102"/>
                        <a:pt x="763" y="244"/>
                        <a:pt x="776" y="424"/>
                      </a:cubicBezTo>
                      <a:cubicBezTo>
                        <a:pt x="778" y="447"/>
                        <a:pt x="778" y="447"/>
                        <a:pt x="778" y="447"/>
                      </a:cubicBezTo>
                      <a:cubicBezTo>
                        <a:pt x="729" y="447"/>
                        <a:pt x="729" y="447"/>
                        <a:pt x="729" y="447"/>
                      </a:cubicBezTo>
                      <a:cubicBezTo>
                        <a:pt x="826" y="581"/>
                        <a:pt x="826" y="581"/>
                        <a:pt x="826" y="581"/>
                      </a:cubicBezTo>
                      <a:cubicBezTo>
                        <a:pt x="921" y="447"/>
                        <a:pt x="921" y="447"/>
                        <a:pt x="921" y="447"/>
                      </a:cubicBezTo>
                      <a:lnTo>
                        <a:pt x="880" y="4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" name="Freeform 350"/>
                <p:cNvSpPr/>
                <p:nvPr/>
              </p:nvSpPr>
              <p:spPr bwMode="auto">
                <a:xfrm>
                  <a:off x="3098700" y="5880953"/>
                  <a:ext cx="565341" cy="294092"/>
                </a:xfrm>
                <a:custGeom>
                  <a:avLst/>
                  <a:gdLst>
                    <a:gd name="T0" fmla="*/ 704 w 838"/>
                    <a:gd name="T1" fmla="*/ 235 h 436"/>
                    <a:gd name="T2" fmla="*/ 462 w 838"/>
                    <a:gd name="T3" fmla="*/ 334 h 436"/>
                    <a:gd name="T4" fmla="*/ 166 w 838"/>
                    <a:gd name="T5" fmla="*/ 166 h 436"/>
                    <a:gd name="T6" fmla="*/ 147 w 838"/>
                    <a:gd name="T7" fmla="*/ 134 h 436"/>
                    <a:gd name="T8" fmla="*/ 192 w 838"/>
                    <a:gd name="T9" fmla="*/ 134 h 436"/>
                    <a:gd name="T10" fmla="*/ 95 w 838"/>
                    <a:gd name="T11" fmla="*/ 0 h 436"/>
                    <a:gd name="T12" fmla="*/ 0 w 838"/>
                    <a:gd name="T13" fmla="*/ 134 h 436"/>
                    <a:gd name="T14" fmla="*/ 38 w 838"/>
                    <a:gd name="T15" fmla="*/ 134 h 436"/>
                    <a:gd name="T16" fmla="*/ 43 w 838"/>
                    <a:gd name="T17" fmla="*/ 147 h 436"/>
                    <a:gd name="T18" fmla="*/ 462 w 838"/>
                    <a:gd name="T19" fmla="*/ 436 h 436"/>
                    <a:gd name="T20" fmla="*/ 830 w 838"/>
                    <a:gd name="T21" fmla="*/ 244 h 436"/>
                    <a:gd name="T22" fmla="*/ 838 w 838"/>
                    <a:gd name="T23" fmla="*/ 233 h 436"/>
                    <a:gd name="T24" fmla="*/ 706 w 838"/>
                    <a:gd name="T25" fmla="*/ 233 h 436"/>
                    <a:gd name="T26" fmla="*/ 704 w 838"/>
                    <a:gd name="T27" fmla="*/ 235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38" h="436">
                      <a:moveTo>
                        <a:pt x="704" y="235"/>
                      </a:moveTo>
                      <a:cubicBezTo>
                        <a:pt x="640" y="298"/>
                        <a:pt x="551" y="334"/>
                        <a:pt x="462" y="334"/>
                      </a:cubicBezTo>
                      <a:cubicBezTo>
                        <a:pt x="342" y="334"/>
                        <a:pt x="228" y="270"/>
                        <a:pt x="166" y="166"/>
                      </a:cubicBezTo>
                      <a:cubicBezTo>
                        <a:pt x="147" y="134"/>
                        <a:pt x="147" y="134"/>
                        <a:pt x="147" y="134"/>
                      </a:cubicBezTo>
                      <a:cubicBezTo>
                        <a:pt x="192" y="134"/>
                        <a:pt x="192" y="134"/>
                        <a:pt x="192" y="134"/>
                      </a:cubicBezTo>
                      <a:cubicBezTo>
                        <a:pt x="95" y="0"/>
                        <a:pt x="95" y="0"/>
                        <a:pt x="95" y="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38" y="134"/>
                        <a:pt x="38" y="134"/>
                        <a:pt x="38" y="134"/>
                      </a:cubicBezTo>
                      <a:cubicBezTo>
                        <a:pt x="43" y="147"/>
                        <a:pt x="43" y="147"/>
                        <a:pt x="43" y="147"/>
                      </a:cubicBezTo>
                      <a:cubicBezTo>
                        <a:pt x="109" y="320"/>
                        <a:pt x="278" y="436"/>
                        <a:pt x="462" y="436"/>
                      </a:cubicBezTo>
                      <a:cubicBezTo>
                        <a:pt x="609" y="436"/>
                        <a:pt x="746" y="364"/>
                        <a:pt x="830" y="244"/>
                      </a:cubicBezTo>
                      <a:cubicBezTo>
                        <a:pt x="838" y="233"/>
                        <a:pt x="838" y="233"/>
                        <a:pt x="838" y="233"/>
                      </a:cubicBezTo>
                      <a:cubicBezTo>
                        <a:pt x="706" y="233"/>
                        <a:pt x="706" y="233"/>
                        <a:pt x="706" y="233"/>
                      </a:cubicBezTo>
                      <a:lnTo>
                        <a:pt x="704" y="2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Freeform 351"/>
                <p:cNvSpPr>
                  <a:spLocks noEditPoints="1"/>
                </p:cNvSpPr>
                <p:nvPr/>
              </p:nvSpPr>
              <p:spPr bwMode="auto">
                <a:xfrm>
                  <a:off x="3217193" y="5689366"/>
                  <a:ext cx="380606" cy="371184"/>
                </a:xfrm>
                <a:custGeom>
                  <a:avLst/>
                  <a:gdLst>
                    <a:gd name="T0" fmla="*/ 0 w 564"/>
                    <a:gd name="T1" fmla="*/ 227 h 550"/>
                    <a:gd name="T2" fmla="*/ 0 w 564"/>
                    <a:gd name="T3" fmla="*/ 327 h 550"/>
                    <a:gd name="T4" fmla="*/ 46 w 564"/>
                    <a:gd name="T5" fmla="*/ 327 h 550"/>
                    <a:gd name="T6" fmla="*/ 80 w 564"/>
                    <a:gd name="T7" fmla="*/ 407 h 550"/>
                    <a:gd name="T8" fmla="*/ 48 w 564"/>
                    <a:gd name="T9" fmla="*/ 439 h 550"/>
                    <a:gd name="T10" fmla="*/ 119 w 564"/>
                    <a:gd name="T11" fmla="*/ 510 h 550"/>
                    <a:gd name="T12" fmla="*/ 151 w 564"/>
                    <a:gd name="T13" fmla="*/ 478 h 550"/>
                    <a:gd name="T14" fmla="*/ 230 w 564"/>
                    <a:gd name="T15" fmla="*/ 511 h 550"/>
                    <a:gd name="T16" fmla="*/ 230 w 564"/>
                    <a:gd name="T17" fmla="*/ 550 h 550"/>
                    <a:gd name="T18" fmla="*/ 330 w 564"/>
                    <a:gd name="T19" fmla="*/ 550 h 550"/>
                    <a:gd name="T20" fmla="*/ 330 w 564"/>
                    <a:gd name="T21" fmla="*/ 512 h 550"/>
                    <a:gd name="T22" fmla="*/ 414 w 564"/>
                    <a:gd name="T23" fmla="*/ 478 h 550"/>
                    <a:gd name="T24" fmla="*/ 444 w 564"/>
                    <a:gd name="T25" fmla="*/ 509 h 550"/>
                    <a:gd name="T26" fmla="*/ 515 w 564"/>
                    <a:gd name="T27" fmla="*/ 438 h 550"/>
                    <a:gd name="T28" fmla="*/ 485 w 564"/>
                    <a:gd name="T29" fmla="*/ 408 h 550"/>
                    <a:gd name="T30" fmla="*/ 520 w 564"/>
                    <a:gd name="T31" fmla="*/ 327 h 550"/>
                    <a:gd name="T32" fmla="*/ 564 w 564"/>
                    <a:gd name="T33" fmla="*/ 327 h 550"/>
                    <a:gd name="T34" fmla="*/ 564 w 564"/>
                    <a:gd name="T35" fmla="*/ 227 h 550"/>
                    <a:gd name="T36" fmla="*/ 521 w 564"/>
                    <a:gd name="T37" fmla="*/ 227 h 550"/>
                    <a:gd name="T38" fmla="*/ 486 w 564"/>
                    <a:gd name="T39" fmla="*/ 143 h 550"/>
                    <a:gd name="T40" fmla="*/ 518 w 564"/>
                    <a:gd name="T41" fmla="*/ 111 h 550"/>
                    <a:gd name="T42" fmla="*/ 447 w 564"/>
                    <a:gd name="T43" fmla="*/ 40 h 550"/>
                    <a:gd name="T44" fmla="*/ 415 w 564"/>
                    <a:gd name="T45" fmla="*/ 72 h 550"/>
                    <a:gd name="T46" fmla="*/ 330 w 564"/>
                    <a:gd name="T47" fmla="*/ 38 h 550"/>
                    <a:gd name="T48" fmla="*/ 330 w 564"/>
                    <a:gd name="T49" fmla="*/ 0 h 550"/>
                    <a:gd name="T50" fmla="*/ 230 w 564"/>
                    <a:gd name="T51" fmla="*/ 0 h 550"/>
                    <a:gd name="T52" fmla="*/ 230 w 564"/>
                    <a:gd name="T53" fmla="*/ 39 h 550"/>
                    <a:gd name="T54" fmla="*/ 150 w 564"/>
                    <a:gd name="T55" fmla="*/ 73 h 550"/>
                    <a:gd name="T56" fmla="*/ 116 w 564"/>
                    <a:gd name="T57" fmla="*/ 39 h 550"/>
                    <a:gd name="T58" fmla="*/ 45 w 564"/>
                    <a:gd name="T59" fmla="*/ 110 h 550"/>
                    <a:gd name="T60" fmla="*/ 79 w 564"/>
                    <a:gd name="T61" fmla="*/ 144 h 550"/>
                    <a:gd name="T62" fmla="*/ 45 w 564"/>
                    <a:gd name="T63" fmla="*/ 227 h 550"/>
                    <a:gd name="T64" fmla="*/ 0 w 564"/>
                    <a:gd name="T65" fmla="*/ 227 h 550"/>
                    <a:gd name="T66" fmla="*/ 283 w 564"/>
                    <a:gd name="T67" fmla="*/ 104 h 550"/>
                    <a:gd name="T68" fmla="*/ 456 w 564"/>
                    <a:gd name="T69" fmla="*/ 275 h 550"/>
                    <a:gd name="T70" fmla="*/ 283 w 564"/>
                    <a:gd name="T71" fmla="*/ 446 h 550"/>
                    <a:gd name="T72" fmla="*/ 110 w 564"/>
                    <a:gd name="T73" fmla="*/ 275 h 550"/>
                    <a:gd name="T74" fmla="*/ 283 w 564"/>
                    <a:gd name="T75" fmla="*/ 104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4" h="550">
                      <a:moveTo>
                        <a:pt x="0" y="227"/>
                      </a:moveTo>
                      <a:cubicBezTo>
                        <a:pt x="0" y="327"/>
                        <a:pt x="0" y="327"/>
                        <a:pt x="0" y="327"/>
                      </a:cubicBezTo>
                      <a:cubicBezTo>
                        <a:pt x="46" y="327"/>
                        <a:pt x="46" y="327"/>
                        <a:pt x="46" y="327"/>
                      </a:cubicBezTo>
                      <a:cubicBezTo>
                        <a:pt x="52" y="356"/>
                        <a:pt x="64" y="383"/>
                        <a:pt x="80" y="407"/>
                      </a:cubicBezTo>
                      <a:cubicBezTo>
                        <a:pt x="48" y="439"/>
                        <a:pt x="48" y="439"/>
                        <a:pt x="48" y="439"/>
                      </a:cubicBezTo>
                      <a:cubicBezTo>
                        <a:pt x="119" y="510"/>
                        <a:pt x="119" y="510"/>
                        <a:pt x="119" y="510"/>
                      </a:cubicBezTo>
                      <a:cubicBezTo>
                        <a:pt x="151" y="478"/>
                        <a:pt x="151" y="478"/>
                        <a:pt x="151" y="478"/>
                      </a:cubicBezTo>
                      <a:cubicBezTo>
                        <a:pt x="175" y="493"/>
                        <a:pt x="202" y="504"/>
                        <a:pt x="230" y="511"/>
                      </a:cubicBezTo>
                      <a:cubicBezTo>
                        <a:pt x="230" y="550"/>
                        <a:pt x="230" y="550"/>
                        <a:pt x="230" y="550"/>
                      </a:cubicBezTo>
                      <a:cubicBezTo>
                        <a:pt x="330" y="550"/>
                        <a:pt x="330" y="550"/>
                        <a:pt x="330" y="550"/>
                      </a:cubicBezTo>
                      <a:cubicBezTo>
                        <a:pt x="330" y="512"/>
                        <a:pt x="330" y="512"/>
                        <a:pt x="330" y="512"/>
                      </a:cubicBezTo>
                      <a:cubicBezTo>
                        <a:pt x="360" y="506"/>
                        <a:pt x="389" y="494"/>
                        <a:pt x="414" y="478"/>
                      </a:cubicBezTo>
                      <a:cubicBezTo>
                        <a:pt x="444" y="509"/>
                        <a:pt x="444" y="509"/>
                        <a:pt x="444" y="509"/>
                      </a:cubicBezTo>
                      <a:cubicBezTo>
                        <a:pt x="515" y="438"/>
                        <a:pt x="515" y="438"/>
                        <a:pt x="515" y="438"/>
                      </a:cubicBezTo>
                      <a:cubicBezTo>
                        <a:pt x="485" y="408"/>
                        <a:pt x="485" y="408"/>
                        <a:pt x="485" y="408"/>
                      </a:cubicBezTo>
                      <a:cubicBezTo>
                        <a:pt x="502" y="384"/>
                        <a:pt x="514" y="356"/>
                        <a:pt x="520" y="327"/>
                      </a:cubicBezTo>
                      <a:cubicBezTo>
                        <a:pt x="564" y="327"/>
                        <a:pt x="564" y="327"/>
                        <a:pt x="564" y="327"/>
                      </a:cubicBezTo>
                      <a:cubicBezTo>
                        <a:pt x="564" y="227"/>
                        <a:pt x="564" y="227"/>
                        <a:pt x="564" y="227"/>
                      </a:cubicBezTo>
                      <a:cubicBezTo>
                        <a:pt x="521" y="227"/>
                        <a:pt x="521" y="227"/>
                        <a:pt x="521" y="227"/>
                      </a:cubicBezTo>
                      <a:cubicBezTo>
                        <a:pt x="515" y="196"/>
                        <a:pt x="503" y="168"/>
                        <a:pt x="486" y="143"/>
                      </a:cubicBezTo>
                      <a:cubicBezTo>
                        <a:pt x="518" y="111"/>
                        <a:pt x="518" y="111"/>
                        <a:pt x="518" y="111"/>
                      </a:cubicBezTo>
                      <a:cubicBezTo>
                        <a:pt x="447" y="40"/>
                        <a:pt x="447" y="40"/>
                        <a:pt x="447" y="40"/>
                      </a:cubicBezTo>
                      <a:cubicBezTo>
                        <a:pt x="415" y="72"/>
                        <a:pt x="415" y="72"/>
                        <a:pt x="415" y="72"/>
                      </a:cubicBezTo>
                      <a:cubicBezTo>
                        <a:pt x="389" y="56"/>
                        <a:pt x="361" y="44"/>
                        <a:pt x="330" y="38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cubicBezTo>
                        <a:pt x="230" y="39"/>
                        <a:pt x="230" y="39"/>
                        <a:pt x="230" y="39"/>
                      </a:cubicBezTo>
                      <a:cubicBezTo>
                        <a:pt x="201" y="46"/>
                        <a:pt x="174" y="57"/>
                        <a:pt x="150" y="73"/>
                      </a:cubicBezTo>
                      <a:cubicBezTo>
                        <a:pt x="116" y="39"/>
                        <a:pt x="116" y="39"/>
                        <a:pt x="116" y="39"/>
                      </a:cubicBezTo>
                      <a:cubicBezTo>
                        <a:pt x="45" y="110"/>
                        <a:pt x="45" y="110"/>
                        <a:pt x="45" y="110"/>
                      </a:cubicBezTo>
                      <a:cubicBezTo>
                        <a:pt x="79" y="144"/>
                        <a:pt x="79" y="144"/>
                        <a:pt x="79" y="144"/>
                      </a:cubicBezTo>
                      <a:cubicBezTo>
                        <a:pt x="63" y="169"/>
                        <a:pt x="51" y="197"/>
                        <a:pt x="45" y="227"/>
                      </a:cubicBezTo>
                      <a:lnTo>
                        <a:pt x="0" y="227"/>
                      </a:lnTo>
                      <a:close/>
                      <a:moveTo>
                        <a:pt x="283" y="104"/>
                      </a:moveTo>
                      <a:cubicBezTo>
                        <a:pt x="378" y="104"/>
                        <a:pt x="456" y="181"/>
                        <a:pt x="456" y="275"/>
                      </a:cubicBezTo>
                      <a:cubicBezTo>
                        <a:pt x="456" y="369"/>
                        <a:pt x="378" y="446"/>
                        <a:pt x="283" y="446"/>
                      </a:cubicBezTo>
                      <a:cubicBezTo>
                        <a:pt x="188" y="446"/>
                        <a:pt x="110" y="369"/>
                        <a:pt x="110" y="275"/>
                      </a:cubicBezTo>
                      <a:cubicBezTo>
                        <a:pt x="110" y="181"/>
                        <a:pt x="188" y="104"/>
                        <a:pt x="283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" name="Freeform 352"/>
                <p:cNvSpPr>
                  <a:spLocks noEditPoints="1"/>
                </p:cNvSpPr>
                <p:nvPr/>
              </p:nvSpPr>
              <p:spPr bwMode="auto">
                <a:xfrm>
                  <a:off x="3319126" y="5787872"/>
                  <a:ext cx="176170" cy="174742"/>
                </a:xfrm>
                <a:custGeom>
                  <a:avLst/>
                  <a:gdLst>
                    <a:gd name="T0" fmla="*/ 131 w 261"/>
                    <a:gd name="T1" fmla="*/ 259 h 259"/>
                    <a:gd name="T2" fmla="*/ 261 w 261"/>
                    <a:gd name="T3" fmla="*/ 129 h 259"/>
                    <a:gd name="T4" fmla="*/ 131 w 261"/>
                    <a:gd name="T5" fmla="*/ 0 h 259"/>
                    <a:gd name="T6" fmla="*/ 0 w 261"/>
                    <a:gd name="T7" fmla="*/ 129 h 259"/>
                    <a:gd name="T8" fmla="*/ 131 w 261"/>
                    <a:gd name="T9" fmla="*/ 259 h 259"/>
                    <a:gd name="T10" fmla="*/ 131 w 261"/>
                    <a:gd name="T11" fmla="*/ 42 h 259"/>
                    <a:gd name="T12" fmla="*/ 219 w 261"/>
                    <a:gd name="T13" fmla="*/ 129 h 259"/>
                    <a:gd name="T14" fmla="*/ 131 w 261"/>
                    <a:gd name="T15" fmla="*/ 217 h 259"/>
                    <a:gd name="T16" fmla="*/ 42 w 261"/>
                    <a:gd name="T17" fmla="*/ 129 h 259"/>
                    <a:gd name="T18" fmla="*/ 131 w 261"/>
                    <a:gd name="T19" fmla="*/ 42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1" h="259">
                      <a:moveTo>
                        <a:pt x="131" y="259"/>
                      </a:moveTo>
                      <a:cubicBezTo>
                        <a:pt x="203" y="259"/>
                        <a:pt x="261" y="201"/>
                        <a:pt x="261" y="129"/>
                      </a:cubicBezTo>
                      <a:cubicBezTo>
                        <a:pt x="261" y="58"/>
                        <a:pt x="203" y="0"/>
                        <a:pt x="131" y="0"/>
                      </a:cubicBezTo>
                      <a:cubicBezTo>
                        <a:pt x="58" y="0"/>
                        <a:pt x="0" y="58"/>
                        <a:pt x="0" y="129"/>
                      </a:cubicBezTo>
                      <a:cubicBezTo>
                        <a:pt x="0" y="201"/>
                        <a:pt x="58" y="259"/>
                        <a:pt x="131" y="259"/>
                      </a:cubicBezTo>
                      <a:close/>
                      <a:moveTo>
                        <a:pt x="131" y="42"/>
                      </a:moveTo>
                      <a:cubicBezTo>
                        <a:pt x="179" y="42"/>
                        <a:pt x="219" y="81"/>
                        <a:pt x="219" y="129"/>
                      </a:cubicBezTo>
                      <a:cubicBezTo>
                        <a:pt x="219" y="177"/>
                        <a:pt x="179" y="217"/>
                        <a:pt x="131" y="217"/>
                      </a:cubicBezTo>
                      <a:cubicBezTo>
                        <a:pt x="82" y="217"/>
                        <a:pt x="42" y="177"/>
                        <a:pt x="42" y="129"/>
                      </a:cubicBezTo>
                      <a:cubicBezTo>
                        <a:pt x="42" y="81"/>
                        <a:pt x="82" y="42"/>
                        <a:pt x="13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Oval 353"/>
                <p:cNvSpPr>
                  <a:spLocks noChangeArrowheads="1"/>
                </p:cNvSpPr>
                <p:nvPr/>
              </p:nvSpPr>
              <p:spPr bwMode="auto">
                <a:xfrm>
                  <a:off x="3375945" y="5844406"/>
                  <a:ext cx="62530" cy="6081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17" name="组合 116"/>
            <p:cNvGrpSpPr/>
            <p:nvPr/>
          </p:nvGrpSpPr>
          <p:grpSpPr>
            <a:xfrm>
              <a:off x="2600197" y="3903503"/>
              <a:ext cx="647129" cy="647164"/>
              <a:chOff x="2546326" y="3627230"/>
              <a:chExt cx="682519" cy="682519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2546326" y="3627230"/>
                <a:ext cx="682519" cy="682519"/>
                <a:chOff x="2646157" y="1103874"/>
                <a:chExt cx="910025" cy="910025"/>
              </a:xfrm>
            </p:grpSpPr>
            <p:grpSp>
              <p:nvGrpSpPr>
                <p:cNvPr id="124" name="组合 123"/>
                <p:cNvGrpSpPr/>
                <p:nvPr/>
              </p:nvGrpSpPr>
              <p:grpSpPr>
                <a:xfrm>
                  <a:off x="2646157" y="1103874"/>
                  <a:ext cx="910025" cy="910025"/>
                  <a:chOff x="1236675" y="2423160"/>
                  <a:chExt cx="1950720" cy="1950720"/>
                </a:xfrm>
              </p:grpSpPr>
              <p:sp>
                <p:nvSpPr>
                  <p:cNvPr id="126" name="椭圆 1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76200" dir="2700000" algn="tl" rotWithShape="0">
                      <a:prstClr val="black">
                        <a:alpha val="2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7" name="椭圆 126"/>
                  <p:cNvSpPr/>
                  <p:nvPr/>
                </p:nvSpPr>
                <p:spPr>
                  <a:xfrm>
                    <a:off x="1426863" y="2613348"/>
                    <a:ext cx="1570349" cy="157034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25" name="椭圆 124"/>
                <p:cNvSpPr/>
                <p:nvPr/>
              </p:nvSpPr>
              <p:spPr>
                <a:xfrm>
                  <a:off x="2792045" y="1249762"/>
                  <a:ext cx="618249" cy="61824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innerShdw dist="635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19" name="组合 118"/>
              <p:cNvGrpSpPr/>
              <p:nvPr/>
            </p:nvGrpSpPr>
            <p:grpSpPr>
              <a:xfrm>
                <a:off x="2804965" y="3858589"/>
                <a:ext cx="218996" cy="245723"/>
                <a:chOff x="3199776" y="780891"/>
                <a:chExt cx="470261" cy="527652"/>
              </a:xfrm>
              <a:solidFill>
                <a:schemeClr val="bg1"/>
              </a:solidFill>
            </p:grpSpPr>
            <p:sp>
              <p:nvSpPr>
                <p:cNvPr id="120" name="Freeform 433"/>
                <p:cNvSpPr>
                  <a:spLocks noEditPoints="1"/>
                </p:cNvSpPr>
                <p:nvPr/>
              </p:nvSpPr>
              <p:spPr bwMode="auto">
                <a:xfrm>
                  <a:off x="3262591" y="927080"/>
                  <a:ext cx="64814" cy="65671"/>
                </a:xfrm>
                <a:custGeom>
                  <a:avLst/>
                  <a:gdLst>
                    <a:gd name="T0" fmla="*/ 96 w 96"/>
                    <a:gd name="T1" fmla="*/ 48 h 97"/>
                    <a:gd name="T2" fmla="*/ 48 w 96"/>
                    <a:gd name="T3" fmla="*/ 0 h 97"/>
                    <a:gd name="T4" fmla="*/ 0 w 96"/>
                    <a:gd name="T5" fmla="*/ 48 h 97"/>
                    <a:gd name="T6" fmla="*/ 48 w 96"/>
                    <a:gd name="T7" fmla="*/ 97 h 97"/>
                    <a:gd name="T8" fmla="*/ 96 w 96"/>
                    <a:gd name="T9" fmla="*/ 48 h 97"/>
                    <a:gd name="T10" fmla="*/ 28 w 96"/>
                    <a:gd name="T11" fmla="*/ 71 h 97"/>
                    <a:gd name="T12" fmla="*/ 31 w 96"/>
                    <a:gd name="T13" fmla="*/ 61 h 97"/>
                    <a:gd name="T14" fmla="*/ 45 w 96"/>
                    <a:gd name="T15" fmla="*/ 65 h 97"/>
                    <a:gd name="T16" fmla="*/ 53 w 96"/>
                    <a:gd name="T17" fmla="*/ 60 h 97"/>
                    <a:gd name="T18" fmla="*/ 44 w 96"/>
                    <a:gd name="T19" fmla="*/ 52 h 97"/>
                    <a:gd name="T20" fmla="*/ 29 w 96"/>
                    <a:gd name="T21" fmla="*/ 37 h 97"/>
                    <a:gd name="T22" fmla="*/ 43 w 96"/>
                    <a:gd name="T23" fmla="*/ 21 h 97"/>
                    <a:gd name="T24" fmla="*/ 43 w 96"/>
                    <a:gd name="T25" fmla="*/ 13 h 97"/>
                    <a:gd name="T26" fmla="*/ 52 w 96"/>
                    <a:gd name="T27" fmla="*/ 13 h 97"/>
                    <a:gd name="T28" fmla="*/ 52 w 96"/>
                    <a:gd name="T29" fmla="*/ 21 h 97"/>
                    <a:gd name="T30" fmla="*/ 64 w 96"/>
                    <a:gd name="T31" fmla="*/ 24 h 97"/>
                    <a:gd name="T32" fmla="*/ 62 w 96"/>
                    <a:gd name="T33" fmla="*/ 33 h 97"/>
                    <a:gd name="T34" fmla="*/ 49 w 96"/>
                    <a:gd name="T35" fmla="*/ 30 h 97"/>
                    <a:gd name="T36" fmla="*/ 42 w 96"/>
                    <a:gd name="T37" fmla="*/ 35 h 97"/>
                    <a:gd name="T38" fmla="*/ 52 w 96"/>
                    <a:gd name="T39" fmla="*/ 42 h 97"/>
                    <a:gd name="T40" fmla="*/ 66 w 96"/>
                    <a:gd name="T41" fmla="*/ 58 h 97"/>
                    <a:gd name="T42" fmla="*/ 51 w 96"/>
                    <a:gd name="T43" fmla="*/ 74 h 97"/>
                    <a:gd name="T44" fmla="*/ 51 w 96"/>
                    <a:gd name="T45" fmla="*/ 83 h 97"/>
                    <a:gd name="T46" fmla="*/ 43 w 96"/>
                    <a:gd name="T47" fmla="*/ 83 h 97"/>
                    <a:gd name="T48" fmla="*/ 43 w 96"/>
                    <a:gd name="T49" fmla="*/ 75 h 97"/>
                    <a:gd name="T50" fmla="*/ 28 w 96"/>
                    <a:gd name="T51" fmla="*/ 7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6" h="97">
                      <a:moveTo>
                        <a:pt x="96" y="48"/>
                      </a:moveTo>
                      <a:cubicBezTo>
                        <a:pt x="96" y="21"/>
                        <a:pt x="75" y="0"/>
                        <a:pt x="48" y="0"/>
                      </a:cubicBezTo>
                      <a:cubicBezTo>
                        <a:pt x="22" y="0"/>
                        <a:pt x="0" y="21"/>
                        <a:pt x="0" y="48"/>
                      </a:cubicBezTo>
                      <a:cubicBezTo>
                        <a:pt x="0" y="75"/>
                        <a:pt x="22" y="97"/>
                        <a:pt x="48" y="97"/>
                      </a:cubicBezTo>
                      <a:cubicBezTo>
                        <a:pt x="75" y="97"/>
                        <a:pt x="96" y="75"/>
                        <a:pt x="96" y="48"/>
                      </a:cubicBezTo>
                      <a:close/>
                      <a:moveTo>
                        <a:pt x="28" y="71"/>
                      </a:moveTo>
                      <a:cubicBezTo>
                        <a:pt x="31" y="61"/>
                        <a:pt x="31" y="61"/>
                        <a:pt x="31" y="61"/>
                      </a:cubicBezTo>
                      <a:cubicBezTo>
                        <a:pt x="34" y="63"/>
                        <a:pt x="39" y="65"/>
                        <a:pt x="45" y="65"/>
                      </a:cubicBezTo>
                      <a:cubicBezTo>
                        <a:pt x="50" y="65"/>
                        <a:pt x="53" y="63"/>
                        <a:pt x="53" y="60"/>
                      </a:cubicBezTo>
                      <a:cubicBezTo>
                        <a:pt x="53" y="56"/>
                        <a:pt x="51" y="54"/>
                        <a:pt x="44" y="52"/>
                      </a:cubicBezTo>
                      <a:cubicBezTo>
                        <a:pt x="35" y="49"/>
                        <a:pt x="29" y="45"/>
                        <a:pt x="29" y="37"/>
                      </a:cubicBezTo>
                      <a:cubicBezTo>
                        <a:pt x="29" y="29"/>
                        <a:pt x="34" y="23"/>
                        <a:pt x="43" y="21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7" y="21"/>
                        <a:pt x="61" y="22"/>
                        <a:pt x="64" y="24"/>
                      </a:cubicBezTo>
                      <a:cubicBezTo>
                        <a:pt x="62" y="33"/>
                        <a:pt x="62" y="33"/>
                        <a:pt x="62" y="33"/>
                      </a:cubicBezTo>
                      <a:cubicBezTo>
                        <a:pt x="59" y="32"/>
                        <a:pt x="55" y="30"/>
                        <a:pt x="49" y="30"/>
                      </a:cubicBezTo>
                      <a:cubicBezTo>
                        <a:pt x="44" y="30"/>
                        <a:pt x="42" y="33"/>
                        <a:pt x="42" y="35"/>
                      </a:cubicBezTo>
                      <a:cubicBezTo>
                        <a:pt x="42" y="38"/>
                        <a:pt x="45" y="40"/>
                        <a:pt x="52" y="42"/>
                      </a:cubicBezTo>
                      <a:cubicBezTo>
                        <a:pt x="62" y="46"/>
                        <a:pt x="66" y="51"/>
                        <a:pt x="66" y="58"/>
                      </a:cubicBezTo>
                      <a:cubicBezTo>
                        <a:pt x="66" y="66"/>
                        <a:pt x="61" y="73"/>
                        <a:pt x="51" y="74"/>
                      </a:cubicBezTo>
                      <a:cubicBezTo>
                        <a:pt x="51" y="83"/>
                        <a:pt x="51" y="83"/>
                        <a:pt x="51" y="83"/>
                      </a:cubicBezTo>
                      <a:cubicBezTo>
                        <a:pt x="43" y="83"/>
                        <a:pt x="43" y="83"/>
                        <a:pt x="43" y="83"/>
                      </a:cubicBezTo>
                      <a:cubicBezTo>
                        <a:pt x="43" y="75"/>
                        <a:pt x="43" y="75"/>
                        <a:pt x="43" y="75"/>
                      </a:cubicBezTo>
                      <a:cubicBezTo>
                        <a:pt x="37" y="75"/>
                        <a:pt x="32" y="73"/>
                        <a:pt x="28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" name="Freeform 434"/>
                <p:cNvSpPr>
                  <a:spLocks noEditPoints="1"/>
                </p:cNvSpPr>
                <p:nvPr/>
              </p:nvSpPr>
              <p:spPr bwMode="auto">
                <a:xfrm>
                  <a:off x="3367094" y="867120"/>
                  <a:ext cx="140479" cy="141621"/>
                </a:xfrm>
                <a:custGeom>
                  <a:avLst/>
                  <a:gdLst>
                    <a:gd name="T0" fmla="*/ 104 w 208"/>
                    <a:gd name="T1" fmla="*/ 0 h 210"/>
                    <a:gd name="T2" fmla="*/ 0 w 208"/>
                    <a:gd name="T3" fmla="*/ 105 h 210"/>
                    <a:gd name="T4" fmla="*/ 104 w 208"/>
                    <a:gd name="T5" fmla="*/ 210 h 210"/>
                    <a:gd name="T6" fmla="*/ 208 w 208"/>
                    <a:gd name="T7" fmla="*/ 105 h 210"/>
                    <a:gd name="T8" fmla="*/ 104 w 208"/>
                    <a:gd name="T9" fmla="*/ 0 h 210"/>
                    <a:gd name="T10" fmla="*/ 111 w 208"/>
                    <a:gd name="T11" fmla="*/ 161 h 210"/>
                    <a:gd name="T12" fmla="*/ 111 w 208"/>
                    <a:gd name="T13" fmla="*/ 180 h 210"/>
                    <a:gd name="T14" fmla="*/ 92 w 208"/>
                    <a:gd name="T15" fmla="*/ 180 h 210"/>
                    <a:gd name="T16" fmla="*/ 92 w 208"/>
                    <a:gd name="T17" fmla="*/ 163 h 210"/>
                    <a:gd name="T18" fmla="*/ 61 w 208"/>
                    <a:gd name="T19" fmla="*/ 155 h 210"/>
                    <a:gd name="T20" fmla="*/ 66 w 208"/>
                    <a:gd name="T21" fmla="*/ 133 h 210"/>
                    <a:gd name="T22" fmla="*/ 97 w 208"/>
                    <a:gd name="T23" fmla="*/ 141 h 210"/>
                    <a:gd name="T24" fmla="*/ 115 w 208"/>
                    <a:gd name="T25" fmla="*/ 130 h 210"/>
                    <a:gd name="T26" fmla="*/ 95 w 208"/>
                    <a:gd name="T27" fmla="*/ 114 h 210"/>
                    <a:gd name="T28" fmla="*/ 62 w 208"/>
                    <a:gd name="T29" fmla="*/ 80 h 210"/>
                    <a:gd name="T30" fmla="*/ 93 w 208"/>
                    <a:gd name="T31" fmla="*/ 47 h 210"/>
                    <a:gd name="T32" fmla="*/ 93 w 208"/>
                    <a:gd name="T33" fmla="*/ 30 h 210"/>
                    <a:gd name="T34" fmla="*/ 111 w 208"/>
                    <a:gd name="T35" fmla="*/ 30 h 210"/>
                    <a:gd name="T36" fmla="*/ 111 w 208"/>
                    <a:gd name="T37" fmla="*/ 46 h 210"/>
                    <a:gd name="T38" fmla="*/ 138 w 208"/>
                    <a:gd name="T39" fmla="*/ 52 h 210"/>
                    <a:gd name="T40" fmla="*/ 133 w 208"/>
                    <a:gd name="T41" fmla="*/ 73 h 210"/>
                    <a:gd name="T42" fmla="*/ 106 w 208"/>
                    <a:gd name="T43" fmla="*/ 66 h 210"/>
                    <a:gd name="T44" fmla="*/ 90 w 208"/>
                    <a:gd name="T45" fmla="*/ 77 h 210"/>
                    <a:gd name="T46" fmla="*/ 113 w 208"/>
                    <a:gd name="T47" fmla="*/ 93 h 210"/>
                    <a:gd name="T48" fmla="*/ 143 w 208"/>
                    <a:gd name="T49" fmla="*/ 127 h 210"/>
                    <a:gd name="T50" fmla="*/ 111 w 208"/>
                    <a:gd name="T51" fmla="*/ 161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08" h="210"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2" y="210"/>
                        <a:pt x="208" y="163"/>
                        <a:pt x="208" y="105"/>
                      </a:cubicBezTo>
                      <a:cubicBezTo>
                        <a:pt x="208" y="47"/>
                        <a:pt x="162" y="0"/>
                        <a:pt x="104" y="0"/>
                      </a:cubicBezTo>
                      <a:close/>
                      <a:moveTo>
                        <a:pt x="111" y="161"/>
                      </a:moveTo>
                      <a:cubicBezTo>
                        <a:pt x="111" y="180"/>
                        <a:pt x="111" y="180"/>
                        <a:pt x="111" y="180"/>
                      </a:cubicBezTo>
                      <a:cubicBezTo>
                        <a:pt x="92" y="180"/>
                        <a:pt x="92" y="180"/>
                        <a:pt x="92" y="180"/>
                      </a:cubicBezTo>
                      <a:cubicBezTo>
                        <a:pt x="92" y="163"/>
                        <a:pt x="92" y="163"/>
                        <a:pt x="92" y="163"/>
                      </a:cubicBezTo>
                      <a:cubicBezTo>
                        <a:pt x="80" y="162"/>
                        <a:pt x="68" y="159"/>
                        <a:pt x="61" y="155"/>
                      </a:cubicBezTo>
                      <a:cubicBezTo>
                        <a:pt x="66" y="133"/>
                        <a:pt x="66" y="133"/>
                        <a:pt x="66" y="133"/>
                      </a:cubicBezTo>
                      <a:cubicBezTo>
                        <a:pt x="74" y="138"/>
                        <a:pt x="85" y="141"/>
                        <a:pt x="97" y="141"/>
                      </a:cubicBezTo>
                      <a:cubicBezTo>
                        <a:pt x="108" y="141"/>
                        <a:pt x="115" y="137"/>
                        <a:pt x="115" y="130"/>
                      </a:cubicBezTo>
                      <a:cubicBezTo>
                        <a:pt x="115" y="123"/>
                        <a:pt x="109" y="118"/>
                        <a:pt x="95" y="114"/>
                      </a:cubicBezTo>
                      <a:cubicBezTo>
                        <a:pt x="76" y="107"/>
                        <a:pt x="62" y="98"/>
                        <a:pt x="62" y="80"/>
                      </a:cubicBezTo>
                      <a:cubicBezTo>
                        <a:pt x="62" y="64"/>
                        <a:pt x="74" y="51"/>
                        <a:pt x="93" y="47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111" y="30"/>
                        <a:pt x="111" y="30"/>
                        <a:pt x="111" y="30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24" y="46"/>
                        <a:pt x="132" y="49"/>
                        <a:pt x="138" y="52"/>
                      </a:cubicBezTo>
                      <a:cubicBezTo>
                        <a:pt x="133" y="73"/>
                        <a:pt x="133" y="73"/>
                        <a:pt x="133" y="73"/>
                      </a:cubicBezTo>
                      <a:cubicBezTo>
                        <a:pt x="128" y="71"/>
                        <a:pt x="120" y="66"/>
                        <a:pt x="106" y="66"/>
                      </a:cubicBezTo>
                      <a:cubicBezTo>
                        <a:pt x="94" y="66"/>
                        <a:pt x="90" y="72"/>
                        <a:pt x="90" y="77"/>
                      </a:cubicBezTo>
                      <a:cubicBezTo>
                        <a:pt x="90" y="83"/>
                        <a:pt x="97" y="87"/>
                        <a:pt x="113" y="93"/>
                      </a:cubicBezTo>
                      <a:cubicBezTo>
                        <a:pt x="135" y="100"/>
                        <a:pt x="143" y="111"/>
                        <a:pt x="143" y="127"/>
                      </a:cubicBezTo>
                      <a:cubicBezTo>
                        <a:pt x="143" y="144"/>
                        <a:pt x="132" y="158"/>
                        <a:pt x="111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" name="Freeform 435"/>
                <p:cNvSpPr>
                  <a:spLocks noEditPoints="1"/>
                </p:cNvSpPr>
                <p:nvPr/>
              </p:nvSpPr>
              <p:spPr bwMode="auto">
                <a:xfrm>
                  <a:off x="3282007" y="1022446"/>
                  <a:ext cx="89941" cy="91083"/>
                </a:xfrm>
                <a:custGeom>
                  <a:avLst/>
                  <a:gdLst>
                    <a:gd name="T0" fmla="*/ 67 w 133"/>
                    <a:gd name="T1" fmla="*/ 0 h 135"/>
                    <a:gd name="T2" fmla="*/ 0 w 133"/>
                    <a:gd name="T3" fmla="*/ 68 h 135"/>
                    <a:gd name="T4" fmla="*/ 67 w 133"/>
                    <a:gd name="T5" fmla="*/ 135 h 135"/>
                    <a:gd name="T6" fmla="*/ 133 w 133"/>
                    <a:gd name="T7" fmla="*/ 68 h 135"/>
                    <a:gd name="T8" fmla="*/ 67 w 133"/>
                    <a:gd name="T9" fmla="*/ 0 h 135"/>
                    <a:gd name="T10" fmla="*/ 71 w 133"/>
                    <a:gd name="T11" fmla="*/ 104 h 135"/>
                    <a:gd name="T12" fmla="*/ 71 w 133"/>
                    <a:gd name="T13" fmla="*/ 116 h 135"/>
                    <a:gd name="T14" fmla="*/ 59 w 133"/>
                    <a:gd name="T15" fmla="*/ 116 h 135"/>
                    <a:gd name="T16" fmla="*/ 59 w 133"/>
                    <a:gd name="T17" fmla="*/ 105 h 135"/>
                    <a:gd name="T18" fmla="*/ 39 w 133"/>
                    <a:gd name="T19" fmla="*/ 100 h 135"/>
                    <a:gd name="T20" fmla="*/ 43 w 133"/>
                    <a:gd name="T21" fmla="*/ 86 h 135"/>
                    <a:gd name="T22" fmla="*/ 62 w 133"/>
                    <a:gd name="T23" fmla="*/ 91 h 135"/>
                    <a:gd name="T24" fmla="*/ 74 w 133"/>
                    <a:gd name="T25" fmla="*/ 84 h 135"/>
                    <a:gd name="T26" fmla="*/ 61 w 133"/>
                    <a:gd name="T27" fmla="*/ 73 h 135"/>
                    <a:gd name="T28" fmla="*/ 40 w 133"/>
                    <a:gd name="T29" fmla="*/ 52 h 135"/>
                    <a:gd name="T30" fmla="*/ 60 w 133"/>
                    <a:gd name="T31" fmla="*/ 31 h 135"/>
                    <a:gd name="T32" fmla="*/ 60 w 133"/>
                    <a:gd name="T33" fmla="*/ 20 h 135"/>
                    <a:gd name="T34" fmla="*/ 72 w 133"/>
                    <a:gd name="T35" fmla="*/ 20 h 135"/>
                    <a:gd name="T36" fmla="*/ 72 w 133"/>
                    <a:gd name="T37" fmla="*/ 30 h 135"/>
                    <a:gd name="T38" fmla="*/ 89 w 133"/>
                    <a:gd name="T39" fmla="*/ 34 h 135"/>
                    <a:gd name="T40" fmla="*/ 85 w 133"/>
                    <a:gd name="T41" fmla="*/ 47 h 135"/>
                    <a:gd name="T42" fmla="*/ 68 w 133"/>
                    <a:gd name="T43" fmla="*/ 43 h 135"/>
                    <a:gd name="T44" fmla="*/ 58 w 133"/>
                    <a:gd name="T45" fmla="*/ 50 h 135"/>
                    <a:gd name="T46" fmla="*/ 72 w 133"/>
                    <a:gd name="T47" fmla="*/ 60 h 135"/>
                    <a:gd name="T48" fmla="*/ 92 w 133"/>
                    <a:gd name="T49" fmla="*/ 82 h 135"/>
                    <a:gd name="T50" fmla="*/ 71 w 133"/>
                    <a:gd name="T51" fmla="*/ 10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3" h="135">
                      <a:moveTo>
                        <a:pt x="67" y="0"/>
                      </a:moveTo>
                      <a:cubicBezTo>
                        <a:pt x="30" y="0"/>
                        <a:pt x="0" y="31"/>
                        <a:pt x="0" y="68"/>
                      </a:cubicBezTo>
                      <a:cubicBezTo>
                        <a:pt x="0" y="105"/>
                        <a:pt x="30" y="135"/>
                        <a:pt x="67" y="135"/>
                      </a:cubicBezTo>
                      <a:cubicBezTo>
                        <a:pt x="104" y="135"/>
                        <a:pt x="133" y="105"/>
                        <a:pt x="133" y="68"/>
                      </a:cubicBezTo>
                      <a:cubicBezTo>
                        <a:pt x="133" y="31"/>
                        <a:pt x="104" y="0"/>
                        <a:pt x="67" y="0"/>
                      </a:cubicBezTo>
                      <a:close/>
                      <a:moveTo>
                        <a:pt x="71" y="104"/>
                      </a:moveTo>
                      <a:cubicBezTo>
                        <a:pt x="71" y="116"/>
                        <a:pt x="71" y="116"/>
                        <a:pt x="71" y="116"/>
                      </a:cubicBezTo>
                      <a:cubicBezTo>
                        <a:pt x="59" y="116"/>
                        <a:pt x="59" y="116"/>
                        <a:pt x="59" y="116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51" y="104"/>
                        <a:pt x="44" y="102"/>
                        <a:pt x="39" y="100"/>
                      </a:cubicBezTo>
                      <a:cubicBezTo>
                        <a:pt x="43" y="86"/>
                        <a:pt x="43" y="86"/>
                        <a:pt x="43" y="86"/>
                      </a:cubicBezTo>
                      <a:cubicBezTo>
                        <a:pt x="48" y="88"/>
                        <a:pt x="55" y="91"/>
                        <a:pt x="62" y="91"/>
                      </a:cubicBezTo>
                      <a:cubicBezTo>
                        <a:pt x="69" y="91"/>
                        <a:pt x="74" y="88"/>
                        <a:pt x="74" y="84"/>
                      </a:cubicBezTo>
                      <a:cubicBezTo>
                        <a:pt x="74" y="79"/>
                        <a:pt x="70" y="76"/>
                        <a:pt x="61" y="73"/>
                      </a:cubicBezTo>
                      <a:cubicBezTo>
                        <a:pt x="49" y="69"/>
                        <a:pt x="40" y="63"/>
                        <a:pt x="40" y="52"/>
                      </a:cubicBezTo>
                      <a:cubicBezTo>
                        <a:pt x="40" y="41"/>
                        <a:pt x="47" y="33"/>
                        <a:pt x="60" y="31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30"/>
                        <a:pt x="72" y="30"/>
                        <a:pt x="72" y="30"/>
                      </a:cubicBezTo>
                      <a:cubicBezTo>
                        <a:pt x="79" y="30"/>
                        <a:pt x="85" y="32"/>
                        <a:pt x="89" y="34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2" y="46"/>
                        <a:pt x="77" y="43"/>
                        <a:pt x="68" y="43"/>
                      </a:cubicBezTo>
                      <a:cubicBezTo>
                        <a:pt x="61" y="43"/>
                        <a:pt x="58" y="46"/>
                        <a:pt x="58" y="50"/>
                      </a:cubicBezTo>
                      <a:cubicBezTo>
                        <a:pt x="58" y="54"/>
                        <a:pt x="62" y="56"/>
                        <a:pt x="72" y="60"/>
                      </a:cubicBezTo>
                      <a:cubicBezTo>
                        <a:pt x="86" y="65"/>
                        <a:pt x="92" y="71"/>
                        <a:pt x="92" y="82"/>
                      </a:cubicBezTo>
                      <a:cubicBezTo>
                        <a:pt x="92" y="93"/>
                        <a:pt x="85" y="101"/>
                        <a:pt x="71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" name="Freeform 436"/>
                <p:cNvSpPr>
                  <a:spLocks noEditPoints="1"/>
                </p:cNvSpPr>
                <p:nvPr/>
              </p:nvSpPr>
              <p:spPr bwMode="auto">
                <a:xfrm>
                  <a:off x="3199776" y="780891"/>
                  <a:ext cx="470261" cy="527652"/>
                </a:xfrm>
                <a:custGeom>
                  <a:avLst/>
                  <a:gdLst>
                    <a:gd name="T0" fmla="*/ 652 w 697"/>
                    <a:gd name="T1" fmla="*/ 426 h 782"/>
                    <a:gd name="T2" fmla="*/ 601 w 697"/>
                    <a:gd name="T3" fmla="*/ 366 h 782"/>
                    <a:gd name="T4" fmla="*/ 603 w 697"/>
                    <a:gd name="T5" fmla="*/ 267 h 782"/>
                    <a:gd name="T6" fmla="*/ 585 w 697"/>
                    <a:gd name="T7" fmla="*/ 182 h 782"/>
                    <a:gd name="T8" fmla="*/ 509 w 697"/>
                    <a:gd name="T9" fmla="*/ 80 h 782"/>
                    <a:gd name="T10" fmla="*/ 298 w 697"/>
                    <a:gd name="T11" fmla="*/ 0 h 782"/>
                    <a:gd name="T12" fmla="*/ 0 w 697"/>
                    <a:gd name="T13" fmla="*/ 273 h 782"/>
                    <a:gd name="T14" fmla="*/ 2 w 697"/>
                    <a:gd name="T15" fmla="*/ 302 h 782"/>
                    <a:gd name="T16" fmla="*/ 82 w 697"/>
                    <a:gd name="T17" fmla="*/ 533 h 782"/>
                    <a:gd name="T18" fmla="*/ 0 w 697"/>
                    <a:gd name="T19" fmla="*/ 781 h 782"/>
                    <a:gd name="T20" fmla="*/ 362 w 697"/>
                    <a:gd name="T21" fmla="*/ 782 h 782"/>
                    <a:gd name="T22" fmla="*/ 433 w 697"/>
                    <a:gd name="T23" fmla="*/ 674 h 782"/>
                    <a:gd name="T24" fmla="*/ 545 w 697"/>
                    <a:gd name="T25" fmla="*/ 675 h 782"/>
                    <a:gd name="T26" fmla="*/ 563 w 697"/>
                    <a:gd name="T27" fmla="*/ 673 h 782"/>
                    <a:gd name="T28" fmla="*/ 564 w 697"/>
                    <a:gd name="T29" fmla="*/ 673 h 782"/>
                    <a:gd name="T30" fmla="*/ 564 w 697"/>
                    <a:gd name="T31" fmla="*/ 673 h 782"/>
                    <a:gd name="T32" fmla="*/ 571 w 697"/>
                    <a:gd name="T33" fmla="*/ 601 h 782"/>
                    <a:gd name="T34" fmla="*/ 595 w 697"/>
                    <a:gd name="T35" fmla="*/ 577 h 782"/>
                    <a:gd name="T36" fmla="*/ 595 w 697"/>
                    <a:gd name="T37" fmla="*/ 575 h 782"/>
                    <a:gd name="T38" fmla="*/ 561 w 697"/>
                    <a:gd name="T39" fmla="*/ 554 h 782"/>
                    <a:gd name="T40" fmla="*/ 570 w 697"/>
                    <a:gd name="T41" fmla="*/ 554 h 782"/>
                    <a:gd name="T42" fmla="*/ 598 w 697"/>
                    <a:gd name="T43" fmla="*/ 536 h 782"/>
                    <a:gd name="T44" fmla="*/ 598 w 697"/>
                    <a:gd name="T45" fmla="*/ 535 h 782"/>
                    <a:gd name="T46" fmla="*/ 595 w 697"/>
                    <a:gd name="T47" fmla="*/ 527 h 782"/>
                    <a:gd name="T48" fmla="*/ 611 w 697"/>
                    <a:gd name="T49" fmla="*/ 461 h 782"/>
                    <a:gd name="T50" fmla="*/ 652 w 697"/>
                    <a:gd name="T51" fmla="*/ 426 h 782"/>
                    <a:gd name="T52" fmla="*/ 78 w 697"/>
                    <a:gd name="T53" fmla="*/ 265 h 782"/>
                    <a:gd name="T54" fmla="*/ 141 w 697"/>
                    <a:gd name="T55" fmla="*/ 201 h 782"/>
                    <a:gd name="T56" fmla="*/ 205 w 697"/>
                    <a:gd name="T57" fmla="*/ 265 h 782"/>
                    <a:gd name="T58" fmla="*/ 141 w 697"/>
                    <a:gd name="T59" fmla="*/ 329 h 782"/>
                    <a:gd name="T60" fmla="*/ 78 w 697"/>
                    <a:gd name="T61" fmla="*/ 265 h 782"/>
                    <a:gd name="T62" fmla="*/ 189 w 697"/>
                    <a:gd name="T63" fmla="*/ 514 h 782"/>
                    <a:gd name="T64" fmla="*/ 101 w 697"/>
                    <a:gd name="T65" fmla="*/ 426 h 782"/>
                    <a:gd name="T66" fmla="*/ 189 w 697"/>
                    <a:gd name="T67" fmla="*/ 337 h 782"/>
                    <a:gd name="T68" fmla="*/ 276 w 697"/>
                    <a:gd name="T69" fmla="*/ 426 h 782"/>
                    <a:gd name="T70" fmla="*/ 189 w 697"/>
                    <a:gd name="T71" fmla="*/ 514 h 782"/>
                    <a:gd name="T72" fmla="*/ 352 w 697"/>
                    <a:gd name="T73" fmla="*/ 371 h 782"/>
                    <a:gd name="T74" fmla="*/ 215 w 697"/>
                    <a:gd name="T75" fmla="*/ 233 h 782"/>
                    <a:gd name="T76" fmla="*/ 352 w 697"/>
                    <a:gd name="T77" fmla="*/ 95 h 782"/>
                    <a:gd name="T78" fmla="*/ 489 w 697"/>
                    <a:gd name="T79" fmla="*/ 233 h 782"/>
                    <a:gd name="T80" fmla="*/ 352 w 697"/>
                    <a:gd name="T81" fmla="*/ 371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97" h="782">
                      <a:moveTo>
                        <a:pt x="652" y="426"/>
                      </a:moveTo>
                      <a:cubicBezTo>
                        <a:pt x="636" y="408"/>
                        <a:pt x="611" y="388"/>
                        <a:pt x="601" y="366"/>
                      </a:cubicBezTo>
                      <a:cubicBezTo>
                        <a:pt x="587" y="333"/>
                        <a:pt x="603" y="301"/>
                        <a:pt x="603" y="267"/>
                      </a:cubicBezTo>
                      <a:cubicBezTo>
                        <a:pt x="602" y="240"/>
                        <a:pt x="594" y="207"/>
                        <a:pt x="585" y="182"/>
                      </a:cubicBezTo>
                      <a:cubicBezTo>
                        <a:pt x="570" y="141"/>
                        <a:pt x="543" y="107"/>
                        <a:pt x="509" y="80"/>
                      </a:cubicBezTo>
                      <a:cubicBezTo>
                        <a:pt x="456" y="31"/>
                        <a:pt x="381" y="0"/>
                        <a:pt x="298" y="0"/>
                      </a:cubicBezTo>
                      <a:cubicBezTo>
                        <a:pt x="133" y="0"/>
                        <a:pt x="0" y="122"/>
                        <a:pt x="0" y="273"/>
                      </a:cubicBezTo>
                      <a:cubicBezTo>
                        <a:pt x="0" y="283"/>
                        <a:pt x="1" y="293"/>
                        <a:pt x="2" y="302"/>
                      </a:cubicBezTo>
                      <a:cubicBezTo>
                        <a:pt x="3" y="368"/>
                        <a:pt x="23" y="446"/>
                        <a:pt x="82" y="533"/>
                      </a:cubicBezTo>
                      <a:cubicBezTo>
                        <a:pt x="82" y="533"/>
                        <a:pt x="164" y="697"/>
                        <a:pt x="0" y="781"/>
                      </a:cubicBezTo>
                      <a:cubicBezTo>
                        <a:pt x="362" y="782"/>
                        <a:pt x="362" y="782"/>
                        <a:pt x="362" y="782"/>
                      </a:cubicBezTo>
                      <a:cubicBezTo>
                        <a:pt x="362" y="782"/>
                        <a:pt x="389" y="674"/>
                        <a:pt x="433" y="674"/>
                      </a:cubicBezTo>
                      <a:cubicBezTo>
                        <a:pt x="470" y="674"/>
                        <a:pt x="508" y="677"/>
                        <a:pt x="545" y="675"/>
                      </a:cubicBezTo>
                      <a:cubicBezTo>
                        <a:pt x="553" y="676"/>
                        <a:pt x="558" y="675"/>
                        <a:pt x="563" y="673"/>
                      </a:cubicBezTo>
                      <a:cubicBezTo>
                        <a:pt x="564" y="673"/>
                        <a:pt x="564" y="673"/>
                        <a:pt x="564" y="673"/>
                      </a:cubicBezTo>
                      <a:cubicBezTo>
                        <a:pt x="564" y="673"/>
                        <a:pt x="564" y="673"/>
                        <a:pt x="564" y="673"/>
                      </a:cubicBezTo>
                      <a:cubicBezTo>
                        <a:pt x="589" y="660"/>
                        <a:pt x="571" y="601"/>
                        <a:pt x="571" y="601"/>
                      </a:cubicBezTo>
                      <a:cubicBezTo>
                        <a:pt x="586" y="595"/>
                        <a:pt x="595" y="585"/>
                        <a:pt x="595" y="577"/>
                      </a:cubicBezTo>
                      <a:cubicBezTo>
                        <a:pt x="595" y="575"/>
                        <a:pt x="595" y="575"/>
                        <a:pt x="595" y="575"/>
                      </a:cubicBezTo>
                      <a:cubicBezTo>
                        <a:pt x="595" y="565"/>
                        <a:pt x="581" y="557"/>
                        <a:pt x="561" y="554"/>
                      </a:cubicBezTo>
                      <a:cubicBezTo>
                        <a:pt x="570" y="554"/>
                        <a:pt x="570" y="554"/>
                        <a:pt x="570" y="554"/>
                      </a:cubicBezTo>
                      <a:cubicBezTo>
                        <a:pt x="585" y="554"/>
                        <a:pt x="598" y="546"/>
                        <a:pt x="598" y="536"/>
                      </a:cubicBezTo>
                      <a:cubicBezTo>
                        <a:pt x="598" y="535"/>
                        <a:pt x="598" y="535"/>
                        <a:pt x="598" y="535"/>
                      </a:cubicBezTo>
                      <a:cubicBezTo>
                        <a:pt x="598" y="532"/>
                        <a:pt x="597" y="529"/>
                        <a:pt x="595" y="527"/>
                      </a:cubicBezTo>
                      <a:cubicBezTo>
                        <a:pt x="598" y="514"/>
                        <a:pt x="609" y="461"/>
                        <a:pt x="611" y="461"/>
                      </a:cubicBezTo>
                      <a:cubicBezTo>
                        <a:pt x="697" y="457"/>
                        <a:pt x="652" y="426"/>
                        <a:pt x="652" y="426"/>
                      </a:cubicBezTo>
                      <a:close/>
                      <a:moveTo>
                        <a:pt x="78" y="265"/>
                      </a:moveTo>
                      <a:cubicBezTo>
                        <a:pt x="78" y="230"/>
                        <a:pt x="106" y="201"/>
                        <a:pt x="141" y="201"/>
                      </a:cubicBezTo>
                      <a:cubicBezTo>
                        <a:pt x="176" y="201"/>
                        <a:pt x="205" y="230"/>
                        <a:pt x="205" y="265"/>
                      </a:cubicBezTo>
                      <a:cubicBezTo>
                        <a:pt x="205" y="300"/>
                        <a:pt x="176" y="329"/>
                        <a:pt x="141" y="329"/>
                      </a:cubicBezTo>
                      <a:cubicBezTo>
                        <a:pt x="106" y="329"/>
                        <a:pt x="78" y="300"/>
                        <a:pt x="78" y="265"/>
                      </a:cubicBezTo>
                      <a:close/>
                      <a:moveTo>
                        <a:pt x="189" y="514"/>
                      </a:moveTo>
                      <a:cubicBezTo>
                        <a:pt x="141" y="514"/>
                        <a:pt x="101" y="474"/>
                        <a:pt x="101" y="426"/>
                      </a:cubicBezTo>
                      <a:cubicBezTo>
                        <a:pt x="101" y="377"/>
                        <a:pt x="141" y="337"/>
                        <a:pt x="189" y="337"/>
                      </a:cubicBezTo>
                      <a:cubicBezTo>
                        <a:pt x="237" y="337"/>
                        <a:pt x="276" y="377"/>
                        <a:pt x="276" y="426"/>
                      </a:cubicBezTo>
                      <a:cubicBezTo>
                        <a:pt x="276" y="474"/>
                        <a:pt x="237" y="514"/>
                        <a:pt x="189" y="514"/>
                      </a:cubicBezTo>
                      <a:close/>
                      <a:moveTo>
                        <a:pt x="352" y="371"/>
                      </a:moveTo>
                      <a:cubicBezTo>
                        <a:pt x="276" y="371"/>
                        <a:pt x="215" y="309"/>
                        <a:pt x="215" y="233"/>
                      </a:cubicBezTo>
                      <a:cubicBezTo>
                        <a:pt x="215" y="157"/>
                        <a:pt x="276" y="95"/>
                        <a:pt x="352" y="95"/>
                      </a:cubicBezTo>
                      <a:cubicBezTo>
                        <a:pt x="428" y="95"/>
                        <a:pt x="489" y="157"/>
                        <a:pt x="489" y="233"/>
                      </a:cubicBezTo>
                      <a:cubicBezTo>
                        <a:pt x="489" y="309"/>
                        <a:pt x="428" y="371"/>
                        <a:pt x="352" y="3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8" name="组合 127"/>
            <p:cNvGrpSpPr/>
            <p:nvPr/>
          </p:nvGrpSpPr>
          <p:grpSpPr>
            <a:xfrm>
              <a:off x="5741160" y="3893568"/>
              <a:ext cx="647129" cy="647164"/>
              <a:chOff x="5857632" y="3627230"/>
              <a:chExt cx="682519" cy="682519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5857632" y="3627230"/>
                <a:ext cx="682519" cy="682519"/>
                <a:chOff x="2646157" y="1103874"/>
                <a:chExt cx="910025" cy="910025"/>
              </a:xfrm>
            </p:grpSpPr>
            <p:grpSp>
              <p:nvGrpSpPr>
                <p:cNvPr id="160" name="组合 159"/>
                <p:cNvGrpSpPr/>
                <p:nvPr/>
              </p:nvGrpSpPr>
              <p:grpSpPr>
                <a:xfrm>
                  <a:off x="2646157" y="1103874"/>
                  <a:ext cx="910025" cy="910025"/>
                  <a:chOff x="1236675" y="2423160"/>
                  <a:chExt cx="1950720" cy="1950720"/>
                </a:xfrm>
              </p:grpSpPr>
              <p:sp>
                <p:nvSpPr>
                  <p:cNvPr id="162" name="椭圆 161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76200" dir="2700000" algn="tl" rotWithShape="0">
                      <a:prstClr val="black">
                        <a:alpha val="2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63" name="椭圆 162"/>
                  <p:cNvSpPr/>
                  <p:nvPr/>
                </p:nvSpPr>
                <p:spPr>
                  <a:xfrm>
                    <a:off x="1426863" y="2613348"/>
                    <a:ext cx="1570349" cy="157034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104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333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61" name="椭圆 160"/>
                <p:cNvSpPr/>
                <p:nvPr/>
              </p:nvSpPr>
              <p:spPr>
                <a:xfrm>
                  <a:off x="2792045" y="1249762"/>
                  <a:ext cx="618249" cy="61824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innerShdw dist="635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30" name="组合 129"/>
              <p:cNvGrpSpPr/>
              <p:nvPr/>
            </p:nvGrpSpPr>
            <p:grpSpPr>
              <a:xfrm>
                <a:off x="6046201" y="3891638"/>
                <a:ext cx="327824" cy="179625"/>
                <a:chOff x="3085851" y="4418205"/>
                <a:chExt cx="774347" cy="424290"/>
              </a:xfrm>
              <a:solidFill>
                <a:schemeClr val="bg1"/>
              </a:solidFill>
            </p:grpSpPr>
            <p:sp>
              <p:nvSpPr>
                <p:cNvPr id="131" name="Freeform 439"/>
                <p:cNvSpPr/>
                <p:nvPr/>
              </p:nvSpPr>
              <p:spPr bwMode="auto">
                <a:xfrm>
                  <a:off x="3676890" y="4518139"/>
                  <a:ext cx="183308" cy="97650"/>
                </a:xfrm>
                <a:custGeom>
                  <a:avLst/>
                  <a:gdLst>
                    <a:gd name="T0" fmla="*/ 272 w 272"/>
                    <a:gd name="T1" fmla="*/ 71 h 145"/>
                    <a:gd name="T2" fmla="*/ 179 w 272"/>
                    <a:gd name="T3" fmla="*/ 0 h 145"/>
                    <a:gd name="T4" fmla="*/ 179 w 272"/>
                    <a:gd name="T5" fmla="*/ 51 h 145"/>
                    <a:gd name="T6" fmla="*/ 0 w 272"/>
                    <a:gd name="T7" fmla="*/ 51 h 145"/>
                    <a:gd name="T8" fmla="*/ 12 w 272"/>
                    <a:gd name="T9" fmla="*/ 94 h 145"/>
                    <a:gd name="T10" fmla="*/ 179 w 272"/>
                    <a:gd name="T11" fmla="*/ 94 h 145"/>
                    <a:gd name="T12" fmla="*/ 179 w 272"/>
                    <a:gd name="T13" fmla="*/ 145 h 145"/>
                    <a:gd name="T14" fmla="*/ 272 w 272"/>
                    <a:gd name="T15" fmla="*/ 7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2" h="145">
                      <a:moveTo>
                        <a:pt x="272" y="71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179" y="51"/>
                        <a:pt x="179" y="51"/>
                        <a:pt x="179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5" y="65"/>
                        <a:pt x="9" y="79"/>
                        <a:pt x="12" y="94"/>
                      </a:cubicBezTo>
                      <a:cubicBezTo>
                        <a:pt x="179" y="94"/>
                        <a:pt x="179" y="94"/>
                        <a:pt x="179" y="94"/>
                      </a:cubicBezTo>
                      <a:cubicBezTo>
                        <a:pt x="179" y="145"/>
                        <a:pt x="179" y="145"/>
                        <a:pt x="179" y="145"/>
                      </a:cubicBezTo>
                      <a:lnTo>
                        <a:pt x="272" y="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" name="Freeform 440"/>
                <p:cNvSpPr>
                  <a:spLocks noEditPoints="1"/>
                </p:cNvSpPr>
                <p:nvPr/>
              </p:nvSpPr>
              <p:spPr bwMode="auto">
                <a:xfrm>
                  <a:off x="3286005" y="4423630"/>
                  <a:ext cx="393455" cy="396024"/>
                </a:xfrm>
                <a:custGeom>
                  <a:avLst/>
                  <a:gdLst>
                    <a:gd name="T0" fmla="*/ 291 w 583"/>
                    <a:gd name="T1" fmla="*/ 0 h 587"/>
                    <a:gd name="T2" fmla="*/ 0 w 583"/>
                    <a:gd name="T3" fmla="*/ 294 h 587"/>
                    <a:gd name="T4" fmla="*/ 291 w 583"/>
                    <a:gd name="T5" fmla="*/ 587 h 587"/>
                    <a:gd name="T6" fmla="*/ 583 w 583"/>
                    <a:gd name="T7" fmla="*/ 294 h 587"/>
                    <a:gd name="T8" fmla="*/ 291 w 583"/>
                    <a:gd name="T9" fmla="*/ 0 h 587"/>
                    <a:gd name="T10" fmla="*/ 291 w 583"/>
                    <a:gd name="T11" fmla="*/ 517 h 587"/>
                    <a:gd name="T12" fmla="*/ 70 w 583"/>
                    <a:gd name="T13" fmla="*/ 294 h 587"/>
                    <a:gd name="T14" fmla="*/ 291 w 583"/>
                    <a:gd name="T15" fmla="*/ 70 h 587"/>
                    <a:gd name="T16" fmla="*/ 513 w 583"/>
                    <a:gd name="T17" fmla="*/ 294 h 587"/>
                    <a:gd name="T18" fmla="*/ 291 w 583"/>
                    <a:gd name="T19" fmla="*/ 517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3" h="587">
                      <a:moveTo>
                        <a:pt x="291" y="0"/>
                      </a:moveTo>
                      <a:cubicBezTo>
                        <a:pt x="130" y="0"/>
                        <a:pt x="0" y="132"/>
                        <a:pt x="0" y="294"/>
                      </a:cubicBezTo>
                      <a:cubicBezTo>
                        <a:pt x="0" y="456"/>
                        <a:pt x="130" y="587"/>
                        <a:pt x="291" y="587"/>
                      </a:cubicBezTo>
                      <a:cubicBezTo>
                        <a:pt x="452" y="587"/>
                        <a:pt x="583" y="456"/>
                        <a:pt x="583" y="294"/>
                      </a:cubicBezTo>
                      <a:cubicBezTo>
                        <a:pt x="583" y="132"/>
                        <a:pt x="452" y="0"/>
                        <a:pt x="291" y="0"/>
                      </a:cubicBezTo>
                      <a:close/>
                      <a:moveTo>
                        <a:pt x="291" y="517"/>
                      </a:moveTo>
                      <a:cubicBezTo>
                        <a:pt x="169" y="517"/>
                        <a:pt x="70" y="417"/>
                        <a:pt x="70" y="294"/>
                      </a:cubicBezTo>
                      <a:cubicBezTo>
                        <a:pt x="70" y="170"/>
                        <a:pt x="169" y="70"/>
                        <a:pt x="291" y="70"/>
                      </a:cubicBezTo>
                      <a:cubicBezTo>
                        <a:pt x="413" y="70"/>
                        <a:pt x="513" y="170"/>
                        <a:pt x="513" y="294"/>
                      </a:cubicBezTo>
                      <a:cubicBezTo>
                        <a:pt x="513" y="417"/>
                        <a:pt x="413" y="517"/>
                        <a:pt x="291" y="5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Freeform 441"/>
                <p:cNvSpPr/>
                <p:nvPr/>
              </p:nvSpPr>
              <p:spPr bwMode="auto">
                <a:xfrm>
                  <a:off x="3367094" y="4553829"/>
                  <a:ext cx="147046" cy="100505"/>
                </a:xfrm>
                <a:custGeom>
                  <a:avLst/>
                  <a:gdLst>
                    <a:gd name="T0" fmla="*/ 185 w 218"/>
                    <a:gd name="T1" fmla="*/ 54 h 149"/>
                    <a:gd name="T2" fmla="*/ 185 w 218"/>
                    <a:gd name="T3" fmla="*/ 14 h 149"/>
                    <a:gd name="T4" fmla="*/ 171 w 218"/>
                    <a:gd name="T5" fmla="*/ 0 h 149"/>
                    <a:gd name="T6" fmla="*/ 157 w 218"/>
                    <a:gd name="T7" fmla="*/ 14 h 149"/>
                    <a:gd name="T8" fmla="*/ 157 w 218"/>
                    <a:gd name="T9" fmla="*/ 54 h 149"/>
                    <a:gd name="T10" fmla="*/ 126 w 218"/>
                    <a:gd name="T11" fmla="*/ 91 h 149"/>
                    <a:gd name="T12" fmla="*/ 10 w 218"/>
                    <a:gd name="T13" fmla="*/ 102 h 149"/>
                    <a:gd name="T14" fmla="*/ 1 w 218"/>
                    <a:gd name="T15" fmla="*/ 114 h 149"/>
                    <a:gd name="T16" fmla="*/ 12 w 218"/>
                    <a:gd name="T17" fmla="*/ 123 h 149"/>
                    <a:gd name="T18" fmla="*/ 126 w 218"/>
                    <a:gd name="T19" fmla="*/ 112 h 149"/>
                    <a:gd name="T20" fmla="*/ 171 w 218"/>
                    <a:gd name="T21" fmla="*/ 149 h 149"/>
                    <a:gd name="T22" fmla="*/ 218 w 218"/>
                    <a:gd name="T23" fmla="*/ 101 h 149"/>
                    <a:gd name="T24" fmla="*/ 185 w 218"/>
                    <a:gd name="T25" fmla="*/ 5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18" h="149">
                      <a:moveTo>
                        <a:pt x="185" y="54"/>
                      </a:moveTo>
                      <a:cubicBezTo>
                        <a:pt x="185" y="14"/>
                        <a:pt x="185" y="14"/>
                        <a:pt x="185" y="14"/>
                      </a:cubicBezTo>
                      <a:cubicBezTo>
                        <a:pt x="185" y="6"/>
                        <a:pt x="179" y="0"/>
                        <a:pt x="171" y="0"/>
                      </a:cubicBezTo>
                      <a:cubicBezTo>
                        <a:pt x="163" y="0"/>
                        <a:pt x="157" y="6"/>
                        <a:pt x="157" y="14"/>
                      </a:cubicBezTo>
                      <a:cubicBezTo>
                        <a:pt x="157" y="54"/>
                        <a:pt x="157" y="54"/>
                        <a:pt x="157" y="54"/>
                      </a:cubicBezTo>
                      <a:cubicBezTo>
                        <a:pt x="141" y="60"/>
                        <a:pt x="129" y="74"/>
                        <a:pt x="126" y="91"/>
                      </a:cubicBezTo>
                      <a:cubicBezTo>
                        <a:pt x="10" y="102"/>
                        <a:pt x="10" y="102"/>
                        <a:pt x="10" y="102"/>
                      </a:cubicBezTo>
                      <a:cubicBezTo>
                        <a:pt x="5" y="103"/>
                        <a:pt x="0" y="108"/>
                        <a:pt x="1" y="114"/>
                      </a:cubicBezTo>
                      <a:cubicBezTo>
                        <a:pt x="1" y="120"/>
                        <a:pt x="7" y="124"/>
                        <a:pt x="12" y="123"/>
                      </a:cubicBezTo>
                      <a:cubicBezTo>
                        <a:pt x="126" y="112"/>
                        <a:pt x="126" y="112"/>
                        <a:pt x="126" y="112"/>
                      </a:cubicBezTo>
                      <a:cubicBezTo>
                        <a:pt x="131" y="133"/>
                        <a:pt x="149" y="149"/>
                        <a:pt x="171" y="149"/>
                      </a:cubicBezTo>
                      <a:cubicBezTo>
                        <a:pt x="197" y="149"/>
                        <a:pt x="218" y="127"/>
                        <a:pt x="218" y="101"/>
                      </a:cubicBezTo>
                      <a:cubicBezTo>
                        <a:pt x="218" y="79"/>
                        <a:pt x="204" y="61"/>
                        <a:pt x="185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" name="Freeform 442"/>
                <p:cNvSpPr/>
                <p:nvPr/>
              </p:nvSpPr>
              <p:spPr bwMode="auto">
                <a:xfrm>
                  <a:off x="3458748" y="4489015"/>
                  <a:ext cx="13705" cy="39117"/>
                </a:xfrm>
                <a:custGeom>
                  <a:avLst/>
                  <a:gdLst>
                    <a:gd name="T0" fmla="*/ 29 w 48"/>
                    <a:gd name="T1" fmla="*/ 17 h 137"/>
                    <a:gd name="T2" fmla="*/ 29 w 48"/>
                    <a:gd name="T3" fmla="*/ 17 h 137"/>
                    <a:gd name="T4" fmla="*/ 29 w 48"/>
                    <a:gd name="T5" fmla="*/ 137 h 137"/>
                    <a:gd name="T6" fmla="*/ 48 w 48"/>
                    <a:gd name="T7" fmla="*/ 137 h 137"/>
                    <a:gd name="T8" fmla="*/ 48 w 48"/>
                    <a:gd name="T9" fmla="*/ 0 h 137"/>
                    <a:gd name="T10" fmla="*/ 31 w 48"/>
                    <a:gd name="T11" fmla="*/ 0 h 137"/>
                    <a:gd name="T12" fmla="*/ 0 w 48"/>
                    <a:gd name="T13" fmla="*/ 17 h 137"/>
                    <a:gd name="T14" fmla="*/ 5 w 48"/>
                    <a:gd name="T15" fmla="*/ 31 h 137"/>
                    <a:gd name="T16" fmla="*/ 29 w 48"/>
                    <a:gd name="T17" fmla="*/ 1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37">
                      <a:moveTo>
                        <a:pt x="29" y="17"/>
                      </a:moveTo>
                      <a:lnTo>
                        <a:pt x="29" y="17"/>
                      </a:lnTo>
                      <a:lnTo>
                        <a:pt x="29" y="137"/>
                      </a:lnTo>
                      <a:lnTo>
                        <a:pt x="48" y="137"/>
                      </a:lnTo>
                      <a:lnTo>
                        <a:pt x="48" y="0"/>
                      </a:lnTo>
                      <a:lnTo>
                        <a:pt x="31" y="0"/>
                      </a:lnTo>
                      <a:lnTo>
                        <a:pt x="0" y="17"/>
                      </a:lnTo>
                      <a:lnTo>
                        <a:pt x="5" y="31"/>
                      </a:lnTo>
                      <a:lnTo>
                        <a:pt x="29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5" name="Freeform 443"/>
                <p:cNvSpPr/>
                <p:nvPr/>
              </p:nvSpPr>
              <p:spPr bwMode="auto">
                <a:xfrm>
                  <a:off x="3476450" y="4488444"/>
                  <a:ext cx="24841" cy="39688"/>
                </a:xfrm>
                <a:custGeom>
                  <a:avLst/>
                  <a:gdLst>
                    <a:gd name="T0" fmla="*/ 37 w 37"/>
                    <a:gd name="T1" fmla="*/ 52 h 59"/>
                    <a:gd name="T2" fmla="*/ 11 w 37"/>
                    <a:gd name="T3" fmla="*/ 52 h 59"/>
                    <a:gd name="T4" fmla="*/ 11 w 37"/>
                    <a:gd name="T5" fmla="*/ 52 h 59"/>
                    <a:gd name="T6" fmla="*/ 16 w 37"/>
                    <a:gd name="T7" fmla="*/ 48 h 59"/>
                    <a:gd name="T8" fmla="*/ 36 w 37"/>
                    <a:gd name="T9" fmla="*/ 17 h 59"/>
                    <a:gd name="T10" fmla="*/ 18 w 37"/>
                    <a:gd name="T11" fmla="*/ 0 h 59"/>
                    <a:gd name="T12" fmla="*/ 2 w 37"/>
                    <a:gd name="T13" fmla="*/ 6 h 59"/>
                    <a:gd name="T14" fmla="*/ 4 w 37"/>
                    <a:gd name="T15" fmla="*/ 11 h 59"/>
                    <a:gd name="T16" fmla="*/ 17 w 37"/>
                    <a:gd name="T17" fmla="*/ 7 h 59"/>
                    <a:gd name="T18" fmla="*/ 28 w 37"/>
                    <a:gd name="T19" fmla="*/ 18 h 59"/>
                    <a:gd name="T20" fmla="*/ 7 w 37"/>
                    <a:gd name="T21" fmla="*/ 48 h 59"/>
                    <a:gd name="T22" fmla="*/ 0 w 37"/>
                    <a:gd name="T23" fmla="*/ 54 h 59"/>
                    <a:gd name="T24" fmla="*/ 0 w 37"/>
                    <a:gd name="T25" fmla="*/ 59 h 59"/>
                    <a:gd name="T26" fmla="*/ 37 w 37"/>
                    <a:gd name="T27" fmla="*/ 59 h 59"/>
                    <a:gd name="T28" fmla="*/ 37 w 37"/>
                    <a:gd name="T29" fmla="*/ 52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59">
                      <a:moveTo>
                        <a:pt x="37" y="52"/>
                      </a:move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cubicBezTo>
                        <a:pt x="28" y="36"/>
                        <a:pt x="36" y="27"/>
                        <a:pt x="36" y="17"/>
                      </a:cubicBezTo>
                      <a:cubicBezTo>
                        <a:pt x="36" y="9"/>
                        <a:pt x="31" y="0"/>
                        <a:pt x="18" y="0"/>
                      </a:cubicBezTo>
                      <a:cubicBezTo>
                        <a:pt x="12" y="0"/>
                        <a:pt x="6" y="3"/>
                        <a:pt x="2" y="6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7" y="9"/>
                        <a:pt x="11" y="7"/>
                        <a:pt x="17" y="7"/>
                      </a:cubicBezTo>
                      <a:cubicBezTo>
                        <a:pt x="25" y="7"/>
                        <a:pt x="28" y="12"/>
                        <a:pt x="28" y="18"/>
                      </a:cubicBezTo>
                      <a:cubicBezTo>
                        <a:pt x="28" y="26"/>
                        <a:pt x="21" y="34"/>
                        <a:pt x="7" y="48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37" y="59"/>
                        <a:pt x="37" y="59"/>
                        <a:pt x="37" y="59"/>
                      </a:cubicBezTo>
                      <a:lnTo>
                        <a:pt x="37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" name="Freeform 444"/>
                <p:cNvSpPr/>
                <p:nvPr/>
              </p:nvSpPr>
              <p:spPr bwMode="auto">
                <a:xfrm>
                  <a:off x="3590375" y="4605795"/>
                  <a:ext cx="24270" cy="39688"/>
                </a:xfrm>
                <a:custGeom>
                  <a:avLst/>
                  <a:gdLst>
                    <a:gd name="T0" fmla="*/ 36 w 36"/>
                    <a:gd name="T1" fmla="*/ 42 h 59"/>
                    <a:gd name="T2" fmla="*/ 23 w 36"/>
                    <a:gd name="T3" fmla="*/ 27 h 59"/>
                    <a:gd name="T4" fmla="*/ 23 w 36"/>
                    <a:gd name="T5" fmla="*/ 27 h 59"/>
                    <a:gd name="T6" fmla="*/ 34 w 36"/>
                    <a:gd name="T7" fmla="*/ 14 h 59"/>
                    <a:gd name="T8" fmla="*/ 17 w 36"/>
                    <a:gd name="T9" fmla="*/ 0 h 59"/>
                    <a:gd name="T10" fmla="*/ 2 w 36"/>
                    <a:gd name="T11" fmla="*/ 4 h 59"/>
                    <a:gd name="T12" fmla="*/ 4 w 36"/>
                    <a:gd name="T13" fmla="*/ 10 h 59"/>
                    <a:gd name="T14" fmla="*/ 16 w 36"/>
                    <a:gd name="T15" fmla="*/ 6 h 59"/>
                    <a:gd name="T16" fmla="*/ 26 w 36"/>
                    <a:gd name="T17" fmla="*/ 15 h 59"/>
                    <a:gd name="T18" fmla="*/ 13 w 36"/>
                    <a:gd name="T19" fmla="*/ 25 h 59"/>
                    <a:gd name="T20" fmla="*/ 9 w 36"/>
                    <a:gd name="T21" fmla="*/ 25 h 59"/>
                    <a:gd name="T22" fmla="*/ 9 w 36"/>
                    <a:gd name="T23" fmla="*/ 31 h 59"/>
                    <a:gd name="T24" fmla="*/ 13 w 36"/>
                    <a:gd name="T25" fmla="*/ 31 h 59"/>
                    <a:gd name="T26" fmla="*/ 28 w 36"/>
                    <a:gd name="T27" fmla="*/ 42 h 59"/>
                    <a:gd name="T28" fmla="*/ 15 w 36"/>
                    <a:gd name="T29" fmla="*/ 53 h 59"/>
                    <a:gd name="T30" fmla="*/ 2 w 36"/>
                    <a:gd name="T31" fmla="*/ 50 h 59"/>
                    <a:gd name="T32" fmla="*/ 0 w 36"/>
                    <a:gd name="T33" fmla="*/ 56 h 59"/>
                    <a:gd name="T34" fmla="*/ 15 w 36"/>
                    <a:gd name="T35" fmla="*/ 59 h 59"/>
                    <a:gd name="T36" fmla="*/ 36 w 36"/>
                    <a:gd name="T37" fmla="*/ 42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" h="59">
                      <a:moveTo>
                        <a:pt x="36" y="42"/>
                      </a:moveTo>
                      <a:cubicBezTo>
                        <a:pt x="36" y="34"/>
                        <a:pt x="30" y="29"/>
                        <a:pt x="23" y="27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30" y="25"/>
                        <a:pt x="34" y="20"/>
                        <a:pt x="34" y="14"/>
                      </a:cubicBezTo>
                      <a:cubicBezTo>
                        <a:pt x="34" y="7"/>
                        <a:pt x="29" y="0"/>
                        <a:pt x="17" y="0"/>
                      </a:cubicBezTo>
                      <a:cubicBezTo>
                        <a:pt x="11" y="0"/>
                        <a:pt x="5" y="2"/>
                        <a:pt x="2" y="4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7" y="8"/>
                        <a:pt x="11" y="6"/>
                        <a:pt x="16" y="6"/>
                      </a:cubicBezTo>
                      <a:cubicBezTo>
                        <a:pt x="23" y="6"/>
                        <a:pt x="26" y="10"/>
                        <a:pt x="26" y="15"/>
                      </a:cubicBezTo>
                      <a:cubicBezTo>
                        <a:pt x="26" y="22"/>
                        <a:pt x="19" y="25"/>
                        <a:pt x="13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21" y="31"/>
                        <a:pt x="28" y="34"/>
                        <a:pt x="28" y="42"/>
                      </a:cubicBezTo>
                      <a:cubicBezTo>
                        <a:pt x="28" y="47"/>
                        <a:pt x="25" y="53"/>
                        <a:pt x="15" y="53"/>
                      </a:cubicBezTo>
                      <a:cubicBezTo>
                        <a:pt x="10" y="53"/>
                        <a:pt x="5" y="51"/>
                        <a:pt x="2" y="50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3" y="57"/>
                        <a:pt x="9" y="59"/>
                        <a:pt x="15" y="59"/>
                      </a:cubicBezTo>
                      <a:cubicBezTo>
                        <a:pt x="29" y="59"/>
                        <a:pt x="36" y="51"/>
                        <a:pt x="3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" name="Freeform 445"/>
                <p:cNvSpPr>
                  <a:spLocks noEditPoints="1"/>
                </p:cNvSpPr>
                <p:nvPr/>
              </p:nvSpPr>
              <p:spPr bwMode="auto">
                <a:xfrm>
                  <a:off x="3469027" y="4710869"/>
                  <a:ext cx="26839" cy="40545"/>
                </a:xfrm>
                <a:custGeom>
                  <a:avLst/>
                  <a:gdLst>
                    <a:gd name="T0" fmla="*/ 23 w 40"/>
                    <a:gd name="T1" fmla="*/ 21 h 60"/>
                    <a:gd name="T2" fmla="*/ 9 w 40"/>
                    <a:gd name="T3" fmla="*/ 28 h 60"/>
                    <a:gd name="T4" fmla="*/ 8 w 40"/>
                    <a:gd name="T5" fmla="*/ 28 h 60"/>
                    <a:gd name="T6" fmla="*/ 28 w 40"/>
                    <a:gd name="T7" fmla="*/ 7 h 60"/>
                    <a:gd name="T8" fmla="*/ 34 w 40"/>
                    <a:gd name="T9" fmla="*/ 7 h 60"/>
                    <a:gd name="T10" fmla="*/ 34 w 40"/>
                    <a:gd name="T11" fmla="*/ 0 h 60"/>
                    <a:gd name="T12" fmla="*/ 29 w 40"/>
                    <a:gd name="T13" fmla="*/ 1 h 60"/>
                    <a:gd name="T14" fmla="*/ 10 w 40"/>
                    <a:gd name="T15" fmla="*/ 9 h 60"/>
                    <a:gd name="T16" fmla="*/ 0 w 40"/>
                    <a:gd name="T17" fmla="*/ 35 h 60"/>
                    <a:gd name="T18" fmla="*/ 21 w 40"/>
                    <a:gd name="T19" fmla="*/ 60 h 60"/>
                    <a:gd name="T20" fmla="*/ 40 w 40"/>
                    <a:gd name="T21" fmla="*/ 39 h 60"/>
                    <a:gd name="T22" fmla="*/ 23 w 40"/>
                    <a:gd name="T23" fmla="*/ 21 h 60"/>
                    <a:gd name="T24" fmla="*/ 21 w 40"/>
                    <a:gd name="T25" fmla="*/ 54 h 60"/>
                    <a:gd name="T26" fmla="*/ 8 w 40"/>
                    <a:gd name="T27" fmla="*/ 37 h 60"/>
                    <a:gd name="T28" fmla="*/ 9 w 40"/>
                    <a:gd name="T29" fmla="*/ 34 h 60"/>
                    <a:gd name="T30" fmla="*/ 20 w 40"/>
                    <a:gd name="T31" fmla="*/ 27 h 60"/>
                    <a:gd name="T32" fmla="*/ 32 w 40"/>
                    <a:gd name="T33" fmla="*/ 40 h 60"/>
                    <a:gd name="T34" fmla="*/ 21 w 40"/>
                    <a:gd name="T35" fmla="*/ 5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0" h="60">
                      <a:moveTo>
                        <a:pt x="23" y="21"/>
                      </a:moveTo>
                      <a:cubicBezTo>
                        <a:pt x="16" y="21"/>
                        <a:pt x="11" y="24"/>
                        <a:pt x="9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10" y="18"/>
                        <a:pt x="16" y="9"/>
                        <a:pt x="28" y="7"/>
                      </a:cubicBezTo>
                      <a:cubicBezTo>
                        <a:pt x="31" y="7"/>
                        <a:pt x="33" y="7"/>
                        <a:pt x="34" y="7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1" y="1"/>
                        <a:pt x="29" y="1"/>
                      </a:cubicBezTo>
                      <a:cubicBezTo>
                        <a:pt x="21" y="2"/>
                        <a:pt x="15" y="5"/>
                        <a:pt x="10" y="9"/>
                      </a:cubicBezTo>
                      <a:cubicBezTo>
                        <a:pt x="5" y="15"/>
                        <a:pt x="0" y="24"/>
                        <a:pt x="0" y="35"/>
                      </a:cubicBezTo>
                      <a:cubicBezTo>
                        <a:pt x="0" y="50"/>
                        <a:pt x="9" y="60"/>
                        <a:pt x="21" y="60"/>
                      </a:cubicBezTo>
                      <a:cubicBezTo>
                        <a:pt x="33" y="60"/>
                        <a:pt x="40" y="50"/>
                        <a:pt x="40" y="39"/>
                      </a:cubicBezTo>
                      <a:cubicBezTo>
                        <a:pt x="40" y="28"/>
                        <a:pt x="33" y="21"/>
                        <a:pt x="23" y="21"/>
                      </a:cubicBezTo>
                      <a:close/>
                      <a:moveTo>
                        <a:pt x="21" y="54"/>
                      </a:moveTo>
                      <a:cubicBezTo>
                        <a:pt x="13" y="54"/>
                        <a:pt x="8" y="47"/>
                        <a:pt x="8" y="37"/>
                      </a:cubicBezTo>
                      <a:cubicBezTo>
                        <a:pt x="8" y="36"/>
                        <a:pt x="9" y="35"/>
                        <a:pt x="9" y="34"/>
                      </a:cubicBezTo>
                      <a:cubicBezTo>
                        <a:pt x="11" y="30"/>
                        <a:pt x="15" y="27"/>
                        <a:pt x="20" y="27"/>
                      </a:cubicBezTo>
                      <a:cubicBezTo>
                        <a:pt x="27" y="27"/>
                        <a:pt x="32" y="32"/>
                        <a:pt x="32" y="40"/>
                      </a:cubicBezTo>
                      <a:cubicBezTo>
                        <a:pt x="32" y="48"/>
                        <a:pt x="28" y="54"/>
                        <a:pt x="21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8" name="Freeform 446"/>
                <p:cNvSpPr>
                  <a:spLocks noEditPoints="1"/>
                </p:cNvSpPr>
                <p:nvPr/>
              </p:nvSpPr>
              <p:spPr bwMode="auto">
                <a:xfrm>
                  <a:off x="3339398" y="4606366"/>
                  <a:ext cx="25697" cy="39974"/>
                </a:xfrm>
                <a:custGeom>
                  <a:avLst/>
                  <a:gdLst>
                    <a:gd name="T0" fmla="*/ 19 w 38"/>
                    <a:gd name="T1" fmla="*/ 0 h 59"/>
                    <a:gd name="T2" fmla="*/ 0 w 38"/>
                    <a:gd name="T3" fmla="*/ 20 h 59"/>
                    <a:gd name="T4" fmla="*/ 17 w 38"/>
                    <a:gd name="T5" fmla="*/ 38 h 59"/>
                    <a:gd name="T6" fmla="*/ 30 w 38"/>
                    <a:gd name="T7" fmla="*/ 32 h 59"/>
                    <a:gd name="T8" fmla="*/ 30 w 38"/>
                    <a:gd name="T9" fmla="*/ 32 h 59"/>
                    <a:gd name="T10" fmla="*/ 23 w 38"/>
                    <a:gd name="T11" fmla="*/ 47 h 59"/>
                    <a:gd name="T12" fmla="*/ 11 w 38"/>
                    <a:gd name="T13" fmla="*/ 53 h 59"/>
                    <a:gd name="T14" fmla="*/ 5 w 38"/>
                    <a:gd name="T15" fmla="*/ 53 h 59"/>
                    <a:gd name="T16" fmla="*/ 5 w 38"/>
                    <a:gd name="T17" fmla="*/ 59 h 59"/>
                    <a:gd name="T18" fmla="*/ 12 w 38"/>
                    <a:gd name="T19" fmla="*/ 59 h 59"/>
                    <a:gd name="T20" fmla="*/ 28 w 38"/>
                    <a:gd name="T21" fmla="*/ 51 h 59"/>
                    <a:gd name="T22" fmla="*/ 38 w 38"/>
                    <a:gd name="T23" fmla="*/ 24 h 59"/>
                    <a:gd name="T24" fmla="*/ 19 w 38"/>
                    <a:gd name="T25" fmla="*/ 0 h 59"/>
                    <a:gd name="T26" fmla="*/ 30 w 38"/>
                    <a:gd name="T27" fmla="*/ 26 h 59"/>
                    <a:gd name="T28" fmla="*/ 18 w 38"/>
                    <a:gd name="T29" fmla="*/ 32 h 59"/>
                    <a:gd name="T30" fmla="*/ 7 w 38"/>
                    <a:gd name="T31" fmla="*/ 20 h 59"/>
                    <a:gd name="T32" fmla="*/ 19 w 38"/>
                    <a:gd name="T33" fmla="*/ 6 h 59"/>
                    <a:gd name="T34" fmla="*/ 30 w 38"/>
                    <a:gd name="T35" fmla="*/ 23 h 59"/>
                    <a:gd name="T36" fmla="*/ 30 w 38"/>
                    <a:gd name="T37" fmla="*/ 2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8" h="59">
                      <a:moveTo>
                        <a:pt x="19" y="0"/>
                      </a:moveTo>
                      <a:cubicBezTo>
                        <a:pt x="8" y="0"/>
                        <a:pt x="0" y="10"/>
                        <a:pt x="0" y="20"/>
                      </a:cubicBezTo>
                      <a:cubicBezTo>
                        <a:pt x="0" y="30"/>
                        <a:pt x="6" y="38"/>
                        <a:pt x="17" y="38"/>
                      </a:cubicBezTo>
                      <a:cubicBezTo>
                        <a:pt x="22" y="38"/>
                        <a:pt x="27" y="36"/>
                        <a:pt x="30" y="3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29" y="39"/>
                        <a:pt x="27" y="44"/>
                        <a:pt x="23" y="47"/>
                      </a:cubicBezTo>
                      <a:cubicBezTo>
                        <a:pt x="20" y="50"/>
                        <a:pt x="15" y="52"/>
                        <a:pt x="11" y="53"/>
                      </a:cubicBezTo>
                      <a:cubicBezTo>
                        <a:pt x="8" y="53"/>
                        <a:pt x="6" y="53"/>
                        <a:pt x="5" y="53"/>
                      </a:cubicBezTo>
                      <a:cubicBezTo>
                        <a:pt x="5" y="59"/>
                        <a:pt x="5" y="59"/>
                        <a:pt x="5" y="59"/>
                      </a:cubicBezTo>
                      <a:cubicBezTo>
                        <a:pt x="6" y="59"/>
                        <a:pt x="9" y="59"/>
                        <a:pt x="12" y="59"/>
                      </a:cubicBezTo>
                      <a:cubicBezTo>
                        <a:pt x="18" y="58"/>
                        <a:pt x="24" y="56"/>
                        <a:pt x="28" y="51"/>
                      </a:cubicBezTo>
                      <a:cubicBezTo>
                        <a:pt x="34" y="46"/>
                        <a:pt x="38" y="37"/>
                        <a:pt x="38" y="24"/>
                      </a:cubicBezTo>
                      <a:cubicBezTo>
                        <a:pt x="38" y="9"/>
                        <a:pt x="31" y="0"/>
                        <a:pt x="19" y="0"/>
                      </a:cubicBezTo>
                      <a:close/>
                      <a:moveTo>
                        <a:pt x="30" y="26"/>
                      </a:moveTo>
                      <a:cubicBezTo>
                        <a:pt x="28" y="30"/>
                        <a:pt x="24" y="32"/>
                        <a:pt x="18" y="32"/>
                      </a:cubicBezTo>
                      <a:cubicBezTo>
                        <a:pt x="12" y="32"/>
                        <a:pt x="7" y="27"/>
                        <a:pt x="7" y="20"/>
                      </a:cubicBezTo>
                      <a:cubicBezTo>
                        <a:pt x="7" y="12"/>
                        <a:pt x="12" y="6"/>
                        <a:pt x="19" y="6"/>
                      </a:cubicBezTo>
                      <a:cubicBezTo>
                        <a:pt x="27" y="6"/>
                        <a:pt x="30" y="13"/>
                        <a:pt x="30" y="23"/>
                      </a:cubicBezTo>
                      <a:cubicBezTo>
                        <a:pt x="30" y="25"/>
                        <a:pt x="30" y="25"/>
                        <a:pt x="3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9" name="Oval 447"/>
                <p:cNvSpPr>
                  <a:spLocks noChangeArrowheads="1"/>
                </p:cNvSpPr>
                <p:nvPr/>
              </p:nvSpPr>
              <p:spPr bwMode="auto">
                <a:xfrm>
                  <a:off x="3388794" y="4539553"/>
                  <a:ext cx="18845" cy="1827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0" name="Oval 448"/>
                <p:cNvSpPr>
                  <a:spLocks noChangeArrowheads="1"/>
                </p:cNvSpPr>
                <p:nvPr/>
              </p:nvSpPr>
              <p:spPr bwMode="auto">
                <a:xfrm>
                  <a:off x="3552686" y="4539553"/>
                  <a:ext cx="19416" cy="1827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1" name="Oval 449"/>
                <p:cNvSpPr>
                  <a:spLocks noChangeArrowheads="1"/>
                </p:cNvSpPr>
                <p:nvPr/>
              </p:nvSpPr>
              <p:spPr bwMode="auto">
                <a:xfrm>
                  <a:off x="3552686" y="4695450"/>
                  <a:ext cx="19416" cy="17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2" name="Freeform 450"/>
                <p:cNvSpPr/>
                <p:nvPr/>
              </p:nvSpPr>
              <p:spPr bwMode="auto">
                <a:xfrm>
                  <a:off x="3085851" y="4650337"/>
                  <a:ext cx="211860" cy="97650"/>
                </a:xfrm>
                <a:custGeom>
                  <a:avLst/>
                  <a:gdLst>
                    <a:gd name="T0" fmla="*/ 92 w 314"/>
                    <a:gd name="T1" fmla="*/ 51 h 145"/>
                    <a:gd name="T2" fmla="*/ 92 w 314"/>
                    <a:gd name="T3" fmla="*/ 0 h 145"/>
                    <a:gd name="T4" fmla="*/ 0 w 314"/>
                    <a:gd name="T5" fmla="*/ 71 h 145"/>
                    <a:gd name="T6" fmla="*/ 92 w 314"/>
                    <a:gd name="T7" fmla="*/ 145 h 145"/>
                    <a:gd name="T8" fmla="*/ 92 w 314"/>
                    <a:gd name="T9" fmla="*/ 94 h 145"/>
                    <a:gd name="T10" fmla="*/ 314 w 314"/>
                    <a:gd name="T11" fmla="*/ 94 h 145"/>
                    <a:gd name="T12" fmla="*/ 297 w 314"/>
                    <a:gd name="T13" fmla="*/ 51 h 145"/>
                    <a:gd name="T14" fmla="*/ 92 w 314"/>
                    <a:gd name="T15" fmla="*/ 5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4" h="145">
                      <a:moveTo>
                        <a:pt x="92" y="51"/>
                      </a:move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92" y="145"/>
                        <a:pt x="92" y="145"/>
                        <a:pt x="92" y="145"/>
                      </a:cubicBezTo>
                      <a:cubicBezTo>
                        <a:pt x="92" y="94"/>
                        <a:pt x="92" y="94"/>
                        <a:pt x="92" y="94"/>
                      </a:cubicBezTo>
                      <a:cubicBezTo>
                        <a:pt x="314" y="94"/>
                        <a:pt x="314" y="94"/>
                        <a:pt x="314" y="94"/>
                      </a:cubicBezTo>
                      <a:cubicBezTo>
                        <a:pt x="308" y="80"/>
                        <a:pt x="302" y="66"/>
                        <a:pt x="297" y="51"/>
                      </a:cubicBezTo>
                      <a:lnTo>
                        <a:pt x="92" y="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" name="Oval 451"/>
                <p:cNvSpPr>
                  <a:spLocks noChangeArrowheads="1"/>
                </p:cNvSpPr>
                <p:nvPr/>
              </p:nvSpPr>
              <p:spPr bwMode="auto">
                <a:xfrm>
                  <a:off x="3388794" y="4696021"/>
                  <a:ext cx="18845" cy="17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4" name="Freeform 452"/>
                <p:cNvSpPr/>
                <p:nvPr/>
              </p:nvSpPr>
              <p:spPr bwMode="auto">
                <a:xfrm>
                  <a:off x="3698304" y="4718292"/>
                  <a:ext cx="35120" cy="60246"/>
                </a:xfrm>
                <a:custGeom>
                  <a:avLst/>
                  <a:gdLst>
                    <a:gd name="T0" fmla="*/ 0 w 52"/>
                    <a:gd name="T1" fmla="*/ 0 h 89"/>
                    <a:gd name="T2" fmla="*/ 0 w 52"/>
                    <a:gd name="T3" fmla="*/ 78 h 89"/>
                    <a:gd name="T4" fmla="*/ 26 w 52"/>
                    <a:gd name="T5" fmla="*/ 89 h 89"/>
                    <a:gd name="T6" fmla="*/ 52 w 52"/>
                    <a:gd name="T7" fmla="*/ 78 h 89"/>
                    <a:gd name="T8" fmla="*/ 52 w 52"/>
                    <a:gd name="T9" fmla="*/ 0 h 89"/>
                    <a:gd name="T10" fmla="*/ 26 w 52"/>
                    <a:gd name="T11" fmla="*/ 6 h 89"/>
                    <a:gd name="T12" fmla="*/ 0 w 52"/>
                    <a:gd name="T13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89">
                      <a:moveTo>
                        <a:pt x="0" y="0"/>
                      </a:move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4"/>
                        <a:pt x="11" y="89"/>
                        <a:pt x="26" y="89"/>
                      </a:cubicBezTo>
                      <a:cubicBezTo>
                        <a:pt x="40" y="89"/>
                        <a:pt x="52" y="84"/>
                        <a:pt x="52" y="78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6" y="4"/>
                        <a:pt x="35" y="6"/>
                        <a:pt x="26" y="6"/>
                      </a:cubicBezTo>
                      <a:cubicBezTo>
                        <a:pt x="16" y="6"/>
                        <a:pt x="5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5" name="Oval 453"/>
                <p:cNvSpPr>
                  <a:spLocks noChangeArrowheads="1"/>
                </p:cNvSpPr>
                <p:nvPr/>
              </p:nvSpPr>
              <p:spPr bwMode="auto">
                <a:xfrm>
                  <a:off x="3698304" y="4704873"/>
                  <a:ext cx="35120" cy="1427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6" name="Freeform 454"/>
                <p:cNvSpPr/>
                <p:nvPr/>
              </p:nvSpPr>
              <p:spPr bwMode="auto">
                <a:xfrm>
                  <a:off x="3748271" y="4695450"/>
                  <a:ext cx="35120" cy="83088"/>
                </a:xfrm>
                <a:custGeom>
                  <a:avLst/>
                  <a:gdLst>
                    <a:gd name="T0" fmla="*/ 0 w 52"/>
                    <a:gd name="T1" fmla="*/ 0 h 123"/>
                    <a:gd name="T2" fmla="*/ 0 w 52"/>
                    <a:gd name="T3" fmla="*/ 110 h 123"/>
                    <a:gd name="T4" fmla="*/ 0 w 52"/>
                    <a:gd name="T5" fmla="*/ 112 h 123"/>
                    <a:gd name="T6" fmla="*/ 26 w 52"/>
                    <a:gd name="T7" fmla="*/ 123 h 123"/>
                    <a:gd name="T8" fmla="*/ 52 w 52"/>
                    <a:gd name="T9" fmla="*/ 112 h 123"/>
                    <a:gd name="T10" fmla="*/ 52 w 52"/>
                    <a:gd name="T11" fmla="*/ 112 h 123"/>
                    <a:gd name="T12" fmla="*/ 52 w 52"/>
                    <a:gd name="T13" fmla="*/ 0 h 123"/>
                    <a:gd name="T14" fmla="*/ 26 w 52"/>
                    <a:gd name="T15" fmla="*/ 6 h 123"/>
                    <a:gd name="T16" fmla="*/ 0 w 52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123">
                      <a:moveTo>
                        <a:pt x="0" y="0"/>
                      </a:move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1"/>
                        <a:pt x="0" y="111"/>
                        <a:pt x="0" y="112"/>
                      </a:cubicBezTo>
                      <a:cubicBezTo>
                        <a:pt x="0" y="118"/>
                        <a:pt x="11" y="123"/>
                        <a:pt x="26" y="123"/>
                      </a:cubicBezTo>
                      <a:cubicBezTo>
                        <a:pt x="40" y="123"/>
                        <a:pt x="52" y="118"/>
                        <a:pt x="52" y="112"/>
                      </a:cubicBezTo>
                      <a:cubicBezTo>
                        <a:pt x="52" y="112"/>
                        <a:pt x="52" y="112"/>
                        <a:pt x="52" y="112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6" y="4"/>
                        <a:pt x="36" y="6"/>
                        <a:pt x="26" y="6"/>
                      </a:cubicBezTo>
                      <a:cubicBezTo>
                        <a:pt x="16" y="6"/>
                        <a:pt x="6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7" name="Oval 455"/>
                <p:cNvSpPr>
                  <a:spLocks noChangeArrowheads="1"/>
                </p:cNvSpPr>
                <p:nvPr/>
              </p:nvSpPr>
              <p:spPr bwMode="auto">
                <a:xfrm>
                  <a:off x="3748271" y="4682030"/>
                  <a:ext cx="35120" cy="139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8" name="Freeform 456"/>
                <p:cNvSpPr/>
                <p:nvPr/>
              </p:nvSpPr>
              <p:spPr bwMode="auto">
                <a:xfrm>
                  <a:off x="3797667" y="4644912"/>
                  <a:ext cx="35691" cy="133626"/>
                </a:xfrm>
                <a:custGeom>
                  <a:avLst/>
                  <a:gdLst>
                    <a:gd name="T0" fmla="*/ 0 w 53"/>
                    <a:gd name="T1" fmla="*/ 0 h 198"/>
                    <a:gd name="T2" fmla="*/ 0 w 53"/>
                    <a:gd name="T3" fmla="*/ 187 h 198"/>
                    <a:gd name="T4" fmla="*/ 26 w 53"/>
                    <a:gd name="T5" fmla="*/ 198 h 198"/>
                    <a:gd name="T6" fmla="*/ 53 w 53"/>
                    <a:gd name="T7" fmla="*/ 187 h 198"/>
                    <a:gd name="T8" fmla="*/ 53 w 53"/>
                    <a:gd name="T9" fmla="*/ 0 h 198"/>
                    <a:gd name="T10" fmla="*/ 26 w 53"/>
                    <a:gd name="T11" fmla="*/ 7 h 198"/>
                    <a:gd name="T12" fmla="*/ 0 w 53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198">
                      <a:moveTo>
                        <a:pt x="0" y="0"/>
                      </a:move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193"/>
                        <a:pt x="12" y="198"/>
                        <a:pt x="26" y="198"/>
                      </a:cubicBezTo>
                      <a:cubicBezTo>
                        <a:pt x="41" y="198"/>
                        <a:pt x="53" y="193"/>
                        <a:pt x="53" y="187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47" y="5"/>
                        <a:pt x="36" y="7"/>
                        <a:pt x="26" y="7"/>
                      </a:cubicBezTo>
                      <a:cubicBezTo>
                        <a:pt x="17" y="7"/>
                        <a:pt x="6" y="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9" name="Oval 457"/>
                <p:cNvSpPr>
                  <a:spLocks noChangeArrowheads="1"/>
                </p:cNvSpPr>
                <p:nvPr/>
              </p:nvSpPr>
              <p:spPr bwMode="auto">
                <a:xfrm>
                  <a:off x="3797667" y="4631492"/>
                  <a:ext cx="35691" cy="1484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0" name="Freeform 458"/>
                <p:cNvSpPr/>
                <p:nvPr/>
              </p:nvSpPr>
              <p:spPr bwMode="auto">
                <a:xfrm>
                  <a:off x="3222047" y="4588093"/>
                  <a:ext cx="35120" cy="60246"/>
                </a:xfrm>
                <a:custGeom>
                  <a:avLst/>
                  <a:gdLst>
                    <a:gd name="T0" fmla="*/ 26 w 52"/>
                    <a:gd name="T1" fmla="*/ 89 h 89"/>
                    <a:gd name="T2" fmla="*/ 52 w 52"/>
                    <a:gd name="T3" fmla="*/ 78 h 89"/>
                    <a:gd name="T4" fmla="*/ 52 w 52"/>
                    <a:gd name="T5" fmla="*/ 0 h 89"/>
                    <a:gd name="T6" fmla="*/ 26 w 52"/>
                    <a:gd name="T7" fmla="*/ 6 h 89"/>
                    <a:gd name="T8" fmla="*/ 0 w 52"/>
                    <a:gd name="T9" fmla="*/ 0 h 89"/>
                    <a:gd name="T10" fmla="*/ 0 w 52"/>
                    <a:gd name="T11" fmla="*/ 78 h 89"/>
                    <a:gd name="T12" fmla="*/ 26 w 52"/>
                    <a:gd name="T13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89">
                      <a:moveTo>
                        <a:pt x="26" y="89"/>
                      </a:moveTo>
                      <a:cubicBezTo>
                        <a:pt x="40" y="89"/>
                        <a:pt x="52" y="84"/>
                        <a:pt x="52" y="78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6" y="4"/>
                        <a:pt x="36" y="6"/>
                        <a:pt x="26" y="6"/>
                      </a:cubicBezTo>
                      <a:cubicBezTo>
                        <a:pt x="16" y="6"/>
                        <a:pt x="6" y="4"/>
                        <a:pt x="0" y="0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4"/>
                        <a:pt x="11" y="89"/>
                        <a:pt x="26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" name="Oval 459"/>
                <p:cNvSpPr>
                  <a:spLocks noChangeArrowheads="1"/>
                </p:cNvSpPr>
                <p:nvPr/>
              </p:nvSpPr>
              <p:spPr bwMode="auto">
                <a:xfrm>
                  <a:off x="3222047" y="4574673"/>
                  <a:ext cx="35120" cy="1427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2" name="Freeform 460"/>
                <p:cNvSpPr/>
                <p:nvPr/>
              </p:nvSpPr>
              <p:spPr bwMode="auto">
                <a:xfrm>
                  <a:off x="3171509" y="4565250"/>
                  <a:ext cx="35691" cy="83088"/>
                </a:xfrm>
                <a:custGeom>
                  <a:avLst/>
                  <a:gdLst>
                    <a:gd name="T0" fmla="*/ 26 w 53"/>
                    <a:gd name="T1" fmla="*/ 123 h 123"/>
                    <a:gd name="T2" fmla="*/ 53 w 53"/>
                    <a:gd name="T3" fmla="*/ 112 h 123"/>
                    <a:gd name="T4" fmla="*/ 52 w 53"/>
                    <a:gd name="T5" fmla="*/ 110 h 123"/>
                    <a:gd name="T6" fmla="*/ 52 w 53"/>
                    <a:gd name="T7" fmla="*/ 0 h 123"/>
                    <a:gd name="T8" fmla="*/ 26 w 53"/>
                    <a:gd name="T9" fmla="*/ 6 h 123"/>
                    <a:gd name="T10" fmla="*/ 0 w 53"/>
                    <a:gd name="T11" fmla="*/ 0 h 123"/>
                    <a:gd name="T12" fmla="*/ 0 w 53"/>
                    <a:gd name="T13" fmla="*/ 112 h 123"/>
                    <a:gd name="T14" fmla="*/ 0 w 53"/>
                    <a:gd name="T15" fmla="*/ 112 h 123"/>
                    <a:gd name="T16" fmla="*/ 26 w 53"/>
                    <a:gd name="T17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123">
                      <a:moveTo>
                        <a:pt x="26" y="123"/>
                      </a:moveTo>
                      <a:cubicBezTo>
                        <a:pt x="41" y="123"/>
                        <a:pt x="53" y="118"/>
                        <a:pt x="53" y="112"/>
                      </a:cubicBezTo>
                      <a:cubicBezTo>
                        <a:pt x="53" y="111"/>
                        <a:pt x="52" y="111"/>
                        <a:pt x="52" y="11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6" y="4"/>
                        <a:pt x="36" y="6"/>
                        <a:pt x="26" y="6"/>
                      </a:cubicBezTo>
                      <a:cubicBezTo>
                        <a:pt x="16" y="6"/>
                        <a:pt x="6" y="4"/>
                        <a:pt x="0" y="0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18"/>
                        <a:pt x="12" y="123"/>
                        <a:pt x="26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3" name="Oval 461"/>
                <p:cNvSpPr>
                  <a:spLocks noChangeArrowheads="1"/>
                </p:cNvSpPr>
                <p:nvPr/>
              </p:nvSpPr>
              <p:spPr bwMode="auto">
                <a:xfrm>
                  <a:off x="3171509" y="4551831"/>
                  <a:ext cx="35120" cy="139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4" name="Freeform 462"/>
                <p:cNvSpPr/>
                <p:nvPr/>
              </p:nvSpPr>
              <p:spPr bwMode="auto">
                <a:xfrm>
                  <a:off x="3122113" y="4514712"/>
                  <a:ext cx="35120" cy="133626"/>
                </a:xfrm>
                <a:custGeom>
                  <a:avLst/>
                  <a:gdLst>
                    <a:gd name="T0" fmla="*/ 26 w 52"/>
                    <a:gd name="T1" fmla="*/ 198 h 198"/>
                    <a:gd name="T2" fmla="*/ 52 w 52"/>
                    <a:gd name="T3" fmla="*/ 187 h 198"/>
                    <a:gd name="T4" fmla="*/ 52 w 52"/>
                    <a:gd name="T5" fmla="*/ 0 h 198"/>
                    <a:gd name="T6" fmla="*/ 26 w 52"/>
                    <a:gd name="T7" fmla="*/ 7 h 198"/>
                    <a:gd name="T8" fmla="*/ 0 w 52"/>
                    <a:gd name="T9" fmla="*/ 0 h 198"/>
                    <a:gd name="T10" fmla="*/ 0 w 52"/>
                    <a:gd name="T11" fmla="*/ 187 h 198"/>
                    <a:gd name="T12" fmla="*/ 26 w 52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198">
                      <a:moveTo>
                        <a:pt x="26" y="198"/>
                      </a:moveTo>
                      <a:cubicBezTo>
                        <a:pt x="40" y="198"/>
                        <a:pt x="52" y="193"/>
                        <a:pt x="52" y="187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6" y="5"/>
                        <a:pt x="36" y="7"/>
                        <a:pt x="26" y="7"/>
                      </a:cubicBezTo>
                      <a:cubicBezTo>
                        <a:pt x="16" y="7"/>
                        <a:pt x="6" y="5"/>
                        <a:pt x="0" y="0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193"/>
                        <a:pt x="11" y="198"/>
                        <a:pt x="26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5" name="Oval 463"/>
                <p:cNvSpPr>
                  <a:spLocks noChangeArrowheads="1"/>
                </p:cNvSpPr>
                <p:nvPr/>
              </p:nvSpPr>
              <p:spPr bwMode="auto">
                <a:xfrm>
                  <a:off x="3122113" y="4501293"/>
                  <a:ext cx="35120" cy="1484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Freeform 464"/>
                <p:cNvSpPr>
                  <a:spLocks noEditPoints="1"/>
                </p:cNvSpPr>
                <p:nvPr/>
              </p:nvSpPr>
              <p:spPr bwMode="auto">
                <a:xfrm>
                  <a:off x="3156661" y="4726572"/>
                  <a:ext cx="115352" cy="115923"/>
                </a:xfrm>
                <a:custGeom>
                  <a:avLst/>
                  <a:gdLst>
                    <a:gd name="T0" fmla="*/ 85 w 171"/>
                    <a:gd name="T1" fmla="*/ 0 h 172"/>
                    <a:gd name="T2" fmla="*/ 0 w 171"/>
                    <a:gd name="T3" fmla="*/ 86 h 172"/>
                    <a:gd name="T4" fmla="*/ 85 w 171"/>
                    <a:gd name="T5" fmla="*/ 172 h 172"/>
                    <a:gd name="T6" fmla="*/ 171 w 171"/>
                    <a:gd name="T7" fmla="*/ 86 h 172"/>
                    <a:gd name="T8" fmla="*/ 85 w 171"/>
                    <a:gd name="T9" fmla="*/ 0 h 172"/>
                    <a:gd name="T10" fmla="*/ 85 w 171"/>
                    <a:gd name="T11" fmla="*/ 151 h 172"/>
                    <a:gd name="T12" fmla="*/ 21 w 171"/>
                    <a:gd name="T13" fmla="*/ 86 h 172"/>
                    <a:gd name="T14" fmla="*/ 85 w 171"/>
                    <a:gd name="T15" fmla="*/ 21 h 172"/>
                    <a:gd name="T16" fmla="*/ 150 w 171"/>
                    <a:gd name="T17" fmla="*/ 86 h 172"/>
                    <a:gd name="T18" fmla="*/ 85 w 171"/>
                    <a:gd name="T19" fmla="*/ 151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172">
                      <a:moveTo>
                        <a:pt x="85" y="0"/>
                      </a:moveTo>
                      <a:cubicBezTo>
                        <a:pt x="38" y="0"/>
                        <a:pt x="0" y="39"/>
                        <a:pt x="0" y="86"/>
                      </a:cubicBezTo>
                      <a:cubicBezTo>
                        <a:pt x="0" y="133"/>
                        <a:pt x="38" y="172"/>
                        <a:pt x="85" y="172"/>
                      </a:cubicBezTo>
                      <a:cubicBezTo>
                        <a:pt x="132" y="172"/>
                        <a:pt x="171" y="133"/>
                        <a:pt x="171" y="86"/>
                      </a:cubicBezTo>
                      <a:cubicBezTo>
                        <a:pt x="171" y="39"/>
                        <a:pt x="132" y="0"/>
                        <a:pt x="85" y="0"/>
                      </a:cubicBezTo>
                      <a:close/>
                      <a:moveTo>
                        <a:pt x="85" y="151"/>
                      </a:moveTo>
                      <a:cubicBezTo>
                        <a:pt x="50" y="151"/>
                        <a:pt x="21" y="122"/>
                        <a:pt x="21" y="86"/>
                      </a:cubicBezTo>
                      <a:cubicBezTo>
                        <a:pt x="21" y="50"/>
                        <a:pt x="50" y="21"/>
                        <a:pt x="85" y="21"/>
                      </a:cubicBezTo>
                      <a:cubicBezTo>
                        <a:pt x="121" y="21"/>
                        <a:pt x="150" y="50"/>
                        <a:pt x="150" y="86"/>
                      </a:cubicBezTo>
                      <a:cubicBezTo>
                        <a:pt x="150" y="122"/>
                        <a:pt x="121" y="151"/>
                        <a:pt x="85" y="1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Freeform 465"/>
                <p:cNvSpPr/>
                <p:nvPr/>
              </p:nvSpPr>
              <p:spPr bwMode="auto">
                <a:xfrm>
                  <a:off x="3196349" y="4752841"/>
                  <a:ext cx="34549" cy="63387"/>
                </a:xfrm>
                <a:custGeom>
                  <a:avLst/>
                  <a:gdLst>
                    <a:gd name="T0" fmla="*/ 32 w 51"/>
                    <a:gd name="T1" fmla="*/ 39 h 94"/>
                    <a:gd name="T2" fmla="*/ 18 w 51"/>
                    <a:gd name="T3" fmla="*/ 30 h 94"/>
                    <a:gd name="T4" fmla="*/ 28 w 51"/>
                    <a:gd name="T5" fmla="*/ 23 h 94"/>
                    <a:gd name="T6" fmla="*/ 44 w 51"/>
                    <a:gd name="T7" fmla="*/ 27 h 94"/>
                    <a:gd name="T8" fmla="*/ 48 w 51"/>
                    <a:gd name="T9" fmla="*/ 14 h 94"/>
                    <a:gd name="T10" fmla="*/ 31 w 51"/>
                    <a:gd name="T11" fmla="*/ 10 h 94"/>
                    <a:gd name="T12" fmla="*/ 31 w 51"/>
                    <a:gd name="T13" fmla="*/ 0 h 94"/>
                    <a:gd name="T14" fmla="*/ 20 w 51"/>
                    <a:gd name="T15" fmla="*/ 0 h 94"/>
                    <a:gd name="T16" fmla="*/ 20 w 51"/>
                    <a:gd name="T17" fmla="*/ 11 h 94"/>
                    <a:gd name="T18" fmla="*/ 0 w 51"/>
                    <a:gd name="T19" fmla="*/ 32 h 94"/>
                    <a:gd name="T20" fmla="*/ 21 w 51"/>
                    <a:gd name="T21" fmla="*/ 53 h 94"/>
                    <a:gd name="T22" fmla="*/ 33 w 51"/>
                    <a:gd name="T23" fmla="*/ 62 h 94"/>
                    <a:gd name="T24" fmla="*/ 22 w 51"/>
                    <a:gd name="T25" fmla="*/ 70 h 94"/>
                    <a:gd name="T26" fmla="*/ 3 w 51"/>
                    <a:gd name="T27" fmla="*/ 65 h 94"/>
                    <a:gd name="T28" fmla="*/ 0 w 51"/>
                    <a:gd name="T29" fmla="*/ 78 h 94"/>
                    <a:gd name="T30" fmla="*/ 19 w 51"/>
                    <a:gd name="T31" fmla="*/ 83 h 94"/>
                    <a:gd name="T32" fmla="*/ 19 w 51"/>
                    <a:gd name="T33" fmla="*/ 94 h 94"/>
                    <a:gd name="T34" fmla="*/ 30 w 51"/>
                    <a:gd name="T35" fmla="*/ 94 h 94"/>
                    <a:gd name="T36" fmla="*/ 30 w 51"/>
                    <a:gd name="T37" fmla="*/ 82 h 94"/>
                    <a:gd name="T38" fmla="*/ 51 w 51"/>
                    <a:gd name="T39" fmla="*/ 61 h 94"/>
                    <a:gd name="T40" fmla="*/ 32 w 51"/>
                    <a:gd name="T41" fmla="*/ 3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1" h="94">
                      <a:moveTo>
                        <a:pt x="32" y="39"/>
                      </a:moveTo>
                      <a:cubicBezTo>
                        <a:pt x="22" y="36"/>
                        <a:pt x="18" y="33"/>
                        <a:pt x="18" y="30"/>
                      </a:cubicBezTo>
                      <a:cubicBezTo>
                        <a:pt x="18" y="26"/>
                        <a:pt x="20" y="23"/>
                        <a:pt x="28" y="23"/>
                      </a:cubicBezTo>
                      <a:cubicBezTo>
                        <a:pt x="36" y="23"/>
                        <a:pt x="41" y="26"/>
                        <a:pt x="44" y="27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4" y="12"/>
                        <a:pt x="38" y="11"/>
                        <a:pt x="31" y="1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7" y="13"/>
                        <a:pt x="0" y="21"/>
                        <a:pt x="0" y="32"/>
                      </a:cubicBezTo>
                      <a:cubicBezTo>
                        <a:pt x="0" y="43"/>
                        <a:pt x="9" y="48"/>
                        <a:pt x="21" y="53"/>
                      </a:cubicBezTo>
                      <a:cubicBezTo>
                        <a:pt x="30" y="55"/>
                        <a:pt x="33" y="58"/>
                        <a:pt x="33" y="62"/>
                      </a:cubicBezTo>
                      <a:cubicBezTo>
                        <a:pt x="33" y="67"/>
                        <a:pt x="29" y="70"/>
                        <a:pt x="22" y="70"/>
                      </a:cubicBezTo>
                      <a:cubicBezTo>
                        <a:pt x="15" y="70"/>
                        <a:pt x="8" y="67"/>
                        <a:pt x="3" y="65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4" y="80"/>
                        <a:pt x="11" y="83"/>
                        <a:pt x="19" y="83"/>
                      </a:cubicBezTo>
                      <a:cubicBezTo>
                        <a:pt x="19" y="94"/>
                        <a:pt x="19" y="94"/>
                        <a:pt x="19" y="94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30" y="82"/>
                        <a:pt x="30" y="82"/>
                        <a:pt x="30" y="82"/>
                      </a:cubicBezTo>
                      <a:cubicBezTo>
                        <a:pt x="44" y="80"/>
                        <a:pt x="51" y="71"/>
                        <a:pt x="51" y="61"/>
                      </a:cubicBezTo>
                      <a:cubicBezTo>
                        <a:pt x="51" y="50"/>
                        <a:pt x="45" y="44"/>
                        <a:pt x="3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Freeform 466"/>
                <p:cNvSpPr>
                  <a:spLocks noEditPoints="1"/>
                </p:cNvSpPr>
                <p:nvPr/>
              </p:nvSpPr>
              <p:spPr bwMode="auto">
                <a:xfrm>
                  <a:off x="3679459" y="4418205"/>
                  <a:ext cx="115352" cy="115352"/>
                </a:xfrm>
                <a:custGeom>
                  <a:avLst/>
                  <a:gdLst>
                    <a:gd name="T0" fmla="*/ 85 w 171"/>
                    <a:gd name="T1" fmla="*/ 171 h 171"/>
                    <a:gd name="T2" fmla="*/ 171 w 171"/>
                    <a:gd name="T3" fmla="*/ 85 h 171"/>
                    <a:gd name="T4" fmla="*/ 85 w 171"/>
                    <a:gd name="T5" fmla="*/ 0 h 171"/>
                    <a:gd name="T6" fmla="*/ 0 w 171"/>
                    <a:gd name="T7" fmla="*/ 85 h 171"/>
                    <a:gd name="T8" fmla="*/ 85 w 171"/>
                    <a:gd name="T9" fmla="*/ 171 h 171"/>
                    <a:gd name="T10" fmla="*/ 85 w 171"/>
                    <a:gd name="T11" fmla="*/ 20 h 171"/>
                    <a:gd name="T12" fmla="*/ 150 w 171"/>
                    <a:gd name="T13" fmla="*/ 85 h 171"/>
                    <a:gd name="T14" fmla="*/ 85 w 171"/>
                    <a:gd name="T15" fmla="*/ 151 h 171"/>
                    <a:gd name="T16" fmla="*/ 21 w 171"/>
                    <a:gd name="T17" fmla="*/ 85 h 171"/>
                    <a:gd name="T18" fmla="*/ 85 w 171"/>
                    <a:gd name="T19" fmla="*/ 2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171">
                      <a:moveTo>
                        <a:pt x="85" y="171"/>
                      </a:moveTo>
                      <a:cubicBezTo>
                        <a:pt x="132" y="171"/>
                        <a:pt x="171" y="133"/>
                        <a:pt x="171" y="85"/>
                      </a:cubicBezTo>
                      <a:cubicBezTo>
                        <a:pt x="171" y="38"/>
                        <a:pt x="132" y="0"/>
                        <a:pt x="85" y="0"/>
                      </a:cubicBezTo>
                      <a:cubicBezTo>
                        <a:pt x="38" y="0"/>
                        <a:pt x="0" y="38"/>
                        <a:pt x="0" y="85"/>
                      </a:cubicBezTo>
                      <a:cubicBezTo>
                        <a:pt x="0" y="133"/>
                        <a:pt x="38" y="171"/>
                        <a:pt x="85" y="171"/>
                      </a:cubicBezTo>
                      <a:close/>
                      <a:moveTo>
                        <a:pt x="85" y="20"/>
                      </a:moveTo>
                      <a:cubicBezTo>
                        <a:pt x="121" y="20"/>
                        <a:pt x="150" y="49"/>
                        <a:pt x="150" y="85"/>
                      </a:cubicBezTo>
                      <a:cubicBezTo>
                        <a:pt x="150" y="121"/>
                        <a:pt x="121" y="151"/>
                        <a:pt x="85" y="151"/>
                      </a:cubicBezTo>
                      <a:cubicBezTo>
                        <a:pt x="50" y="151"/>
                        <a:pt x="21" y="121"/>
                        <a:pt x="21" y="85"/>
                      </a:cubicBezTo>
                      <a:cubicBezTo>
                        <a:pt x="21" y="49"/>
                        <a:pt x="50" y="20"/>
                        <a:pt x="85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Freeform 467"/>
                <p:cNvSpPr/>
                <p:nvPr/>
              </p:nvSpPr>
              <p:spPr bwMode="auto">
                <a:xfrm>
                  <a:off x="3711153" y="4447043"/>
                  <a:ext cx="41116" cy="58247"/>
                </a:xfrm>
                <a:custGeom>
                  <a:avLst/>
                  <a:gdLst>
                    <a:gd name="T0" fmla="*/ 50 w 61"/>
                    <a:gd name="T1" fmla="*/ 86 h 86"/>
                    <a:gd name="T2" fmla="*/ 59 w 61"/>
                    <a:gd name="T3" fmla="*/ 85 h 86"/>
                    <a:gd name="T4" fmla="*/ 61 w 61"/>
                    <a:gd name="T5" fmla="*/ 85 h 86"/>
                    <a:gd name="T6" fmla="*/ 61 w 61"/>
                    <a:gd name="T7" fmla="*/ 68 h 86"/>
                    <a:gd name="T8" fmla="*/ 57 w 61"/>
                    <a:gd name="T9" fmla="*/ 69 h 86"/>
                    <a:gd name="T10" fmla="*/ 50 w 61"/>
                    <a:gd name="T11" fmla="*/ 70 h 86"/>
                    <a:gd name="T12" fmla="*/ 26 w 61"/>
                    <a:gd name="T13" fmla="*/ 56 h 86"/>
                    <a:gd name="T14" fmla="*/ 37 w 61"/>
                    <a:gd name="T15" fmla="*/ 56 h 86"/>
                    <a:gd name="T16" fmla="*/ 37 w 61"/>
                    <a:gd name="T17" fmla="*/ 46 h 86"/>
                    <a:gd name="T18" fmla="*/ 23 w 61"/>
                    <a:gd name="T19" fmla="*/ 46 h 86"/>
                    <a:gd name="T20" fmla="*/ 23 w 61"/>
                    <a:gd name="T21" fmla="*/ 43 h 86"/>
                    <a:gd name="T22" fmla="*/ 23 w 61"/>
                    <a:gd name="T23" fmla="*/ 42 h 86"/>
                    <a:gd name="T24" fmla="*/ 37 w 61"/>
                    <a:gd name="T25" fmla="*/ 42 h 86"/>
                    <a:gd name="T26" fmla="*/ 37 w 61"/>
                    <a:gd name="T27" fmla="*/ 33 h 86"/>
                    <a:gd name="T28" fmla="*/ 25 w 61"/>
                    <a:gd name="T29" fmla="*/ 33 h 86"/>
                    <a:gd name="T30" fmla="*/ 50 w 61"/>
                    <a:gd name="T31" fmla="*/ 16 h 86"/>
                    <a:gd name="T32" fmla="*/ 57 w 61"/>
                    <a:gd name="T33" fmla="*/ 17 h 86"/>
                    <a:gd name="T34" fmla="*/ 61 w 61"/>
                    <a:gd name="T35" fmla="*/ 18 h 86"/>
                    <a:gd name="T36" fmla="*/ 61 w 61"/>
                    <a:gd name="T37" fmla="*/ 1 h 86"/>
                    <a:gd name="T38" fmla="*/ 59 w 61"/>
                    <a:gd name="T39" fmla="*/ 1 h 86"/>
                    <a:gd name="T40" fmla="*/ 50 w 61"/>
                    <a:gd name="T41" fmla="*/ 0 h 86"/>
                    <a:gd name="T42" fmla="*/ 8 w 61"/>
                    <a:gd name="T43" fmla="*/ 33 h 86"/>
                    <a:gd name="T44" fmla="*/ 0 w 61"/>
                    <a:gd name="T45" fmla="*/ 33 h 86"/>
                    <a:gd name="T46" fmla="*/ 0 w 61"/>
                    <a:gd name="T47" fmla="*/ 42 h 86"/>
                    <a:gd name="T48" fmla="*/ 6 w 61"/>
                    <a:gd name="T49" fmla="*/ 42 h 86"/>
                    <a:gd name="T50" fmla="*/ 6 w 61"/>
                    <a:gd name="T51" fmla="*/ 43 h 86"/>
                    <a:gd name="T52" fmla="*/ 6 w 61"/>
                    <a:gd name="T53" fmla="*/ 46 h 86"/>
                    <a:gd name="T54" fmla="*/ 0 w 61"/>
                    <a:gd name="T55" fmla="*/ 46 h 86"/>
                    <a:gd name="T56" fmla="*/ 0 w 61"/>
                    <a:gd name="T57" fmla="*/ 56 h 86"/>
                    <a:gd name="T58" fmla="*/ 8 w 61"/>
                    <a:gd name="T59" fmla="*/ 56 h 86"/>
                    <a:gd name="T60" fmla="*/ 50 w 61"/>
                    <a:gd name="T61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1" h="86">
                      <a:moveTo>
                        <a:pt x="50" y="86"/>
                      </a:moveTo>
                      <a:cubicBezTo>
                        <a:pt x="53" y="86"/>
                        <a:pt x="56" y="86"/>
                        <a:pt x="59" y="85"/>
                      </a:cubicBezTo>
                      <a:cubicBezTo>
                        <a:pt x="61" y="85"/>
                        <a:pt x="61" y="85"/>
                        <a:pt x="61" y="85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57" y="69"/>
                        <a:pt x="57" y="69"/>
                        <a:pt x="57" y="69"/>
                      </a:cubicBezTo>
                      <a:cubicBezTo>
                        <a:pt x="55" y="69"/>
                        <a:pt x="52" y="70"/>
                        <a:pt x="50" y="70"/>
                      </a:cubicBezTo>
                      <a:cubicBezTo>
                        <a:pt x="40" y="70"/>
                        <a:pt x="31" y="64"/>
                        <a:pt x="26" y="56"/>
                      </a:cubicBezTo>
                      <a:cubicBezTo>
                        <a:pt x="37" y="56"/>
                        <a:pt x="37" y="56"/>
                        <a:pt x="37" y="5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3" y="45"/>
                        <a:pt x="23" y="44"/>
                        <a:pt x="23" y="43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37" y="42"/>
                        <a:pt x="37" y="42"/>
                        <a:pt x="37" y="42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29" y="23"/>
                        <a:pt x="39" y="16"/>
                        <a:pt x="50" y="16"/>
                      </a:cubicBezTo>
                      <a:cubicBezTo>
                        <a:pt x="52" y="16"/>
                        <a:pt x="55" y="16"/>
                        <a:pt x="57" y="17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"/>
                        <a:pt x="61" y="1"/>
                        <a:pt x="61" y="1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56" y="0"/>
                        <a:pt x="53" y="0"/>
                        <a:pt x="50" y="0"/>
                      </a:cubicBezTo>
                      <a:cubicBezTo>
                        <a:pt x="29" y="0"/>
                        <a:pt x="12" y="14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4"/>
                        <a:pt x="6" y="45"/>
                        <a:pt x="6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4" y="73"/>
                        <a:pt x="30" y="86"/>
                        <a:pt x="50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86104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333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65" name="文本框 164"/>
            <p:cNvSpPr txBox="1"/>
            <p:nvPr/>
          </p:nvSpPr>
          <p:spPr bwMode="auto">
            <a:xfrm flipH="1">
              <a:off x="611560" y="1487723"/>
              <a:ext cx="1980326" cy="505658"/>
            </a:xfrm>
            <a:prstGeom prst="rect">
              <a:avLst/>
            </a:prstGeom>
            <a:noFill/>
          </p:spPr>
          <p:txBody>
            <a:bodyPr wrap="square" lIns="86669" tIns="43333" rIns="86669" bIns="43333">
              <a:spAutoFit/>
            </a:bodyPr>
            <a:lstStyle/>
            <a:p>
              <a:pPr algn="just" defTabSz="861044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733" b="1" spc="143" dirty="0">
                  <a:solidFill>
                    <a:srgbClr val="000000"/>
                  </a:solidFill>
                  <a:latin typeface="宋体" panose="02010600030101010101" pitchFamily="2" charset="-122"/>
                  <a:cs typeface="方正兰亭细黑_GBK_M" panose="02010600010101010101" pitchFamily="2" charset="2"/>
                  <a:sym typeface="+mn-ea"/>
                </a:rPr>
                <a:t>发表后发现了难以避免的客观失误主动撤稿</a:t>
              </a:r>
              <a:endParaRPr lang="zh-CN" altLang="en-US" sz="1733" spc="143" dirty="0">
                <a:solidFill>
                  <a:srgbClr val="000000"/>
                </a:solidFill>
                <a:latin typeface="宋体" panose="02010600030101010101" pitchFamily="2" charset="-122"/>
                <a:cs typeface="方正兰亭细黑_GBK_M" panose="02010600010101010101" pitchFamily="2" charset="2"/>
                <a:sym typeface="+mn-ea"/>
              </a:endParaRPr>
            </a:p>
          </p:txBody>
        </p:sp>
        <p:sp>
          <p:nvSpPr>
            <p:cNvPr id="167" name="文本框 166"/>
            <p:cNvSpPr txBox="1"/>
            <p:nvPr/>
          </p:nvSpPr>
          <p:spPr bwMode="auto">
            <a:xfrm flipH="1">
              <a:off x="6555020" y="1542136"/>
              <a:ext cx="1998133" cy="725671"/>
            </a:xfrm>
            <a:prstGeom prst="rect">
              <a:avLst/>
            </a:prstGeom>
            <a:noFill/>
          </p:spPr>
          <p:txBody>
            <a:bodyPr wrap="square" lIns="86669" tIns="43333" rIns="86669" bIns="43333">
              <a:spAutoFit/>
            </a:bodyPr>
            <a:lstStyle/>
            <a:p>
              <a:pPr algn="just" defTabSz="861044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733" b="1" spc="143" dirty="0">
                  <a:solidFill>
                    <a:srgbClr val="000000"/>
                  </a:solidFill>
                  <a:latin typeface="宋体" panose="02010600030101010101" pitchFamily="2" charset="-122"/>
                  <a:cs typeface="方正兰亭细黑_GBK_M" panose="02010600010101010101" pitchFamily="2" charset="2"/>
                  <a:sym typeface="+mn-ea"/>
                </a:rPr>
                <a:t>论文存在学术不端行为，如抄袭、数据造假、格式不规范等</a:t>
              </a:r>
            </a:p>
          </p:txBody>
        </p:sp>
        <p:sp>
          <p:nvSpPr>
            <p:cNvPr id="169" name="文本框 168"/>
            <p:cNvSpPr txBox="1"/>
            <p:nvPr/>
          </p:nvSpPr>
          <p:spPr bwMode="auto">
            <a:xfrm flipH="1">
              <a:off x="6573501" y="3914912"/>
              <a:ext cx="1711187" cy="324215"/>
            </a:xfrm>
            <a:prstGeom prst="rect">
              <a:avLst/>
            </a:prstGeom>
            <a:noFill/>
          </p:spPr>
          <p:txBody>
            <a:bodyPr wrap="square" lIns="86669" tIns="43333" rIns="86669" bIns="43333">
              <a:spAutoFit/>
            </a:bodyPr>
            <a:lstStyle/>
            <a:p>
              <a:pPr defTabSz="86104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zh-CN" altLang="en-US" sz="18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Open Sans" panose="020B0606030504020204" pitchFamily="34" charset="0"/>
                  <a:sym typeface="+mn-ea"/>
                </a:rPr>
                <a:t>存在其他利益链条</a:t>
              </a: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722991" y="676132"/>
              <a:ext cx="1525806" cy="419626"/>
            </a:xfrm>
            <a:prstGeom prst="rect">
              <a:avLst/>
            </a:prstGeom>
            <a:noFill/>
          </p:spPr>
          <p:txBody>
            <a:bodyPr wrap="square" lIns="86669" tIns="43333" rIns="86669" bIns="43333" rtlCol="0">
              <a:spAutoFit/>
            </a:bodyPr>
            <a:lstStyle/>
            <a:p>
              <a:pPr defTabSz="86104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67" b="1" spc="143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无意行为</a:t>
              </a: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5818811" y="676132"/>
              <a:ext cx="1525806" cy="419626"/>
            </a:xfrm>
            <a:prstGeom prst="rect">
              <a:avLst/>
            </a:prstGeom>
            <a:noFill/>
          </p:spPr>
          <p:txBody>
            <a:bodyPr wrap="square" lIns="86669" tIns="43333" rIns="86669" bIns="43333" rtlCol="0">
              <a:spAutoFit/>
            </a:bodyPr>
            <a:lstStyle/>
            <a:p>
              <a:pPr defTabSz="86104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67" b="1" spc="143" dirty="0">
                  <a:solidFill>
                    <a:srgbClr val="003366"/>
                  </a:solidFill>
                  <a:latin typeface="微软雅黑" pitchFamily="34" charset="-122"/>
                  <a:ea typeface="微软雅黑" pitchFamily="34" charset="-122"/>
                </a:rPr>
                <a:t>恶意行为</a:t>
              </a:r>
            </a:p>
          </p:txBody>
        </p:sp>
        <p:sp>
          <p:nvSpPr>
            <p:cNvPr id="173" name="Shape 1888"/>
            <p:cNvSpPr/>
            <p:nvPr/>
          </p:nvSpPr>
          <p:spPr>
            <a:xfrm>
              <a:off x="683568" y="2679908"/>
              <a:ext cx="1703114" cy="4400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lnSpc>
                  <a:spcPct val="120000"/>
                </a:lnSpc>
                <a:spcBef>
                  <a:spcPts val="4500"/>
                </a:spcBef>
                <a:defRPr sz="2000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algn="just" defTabSz="861044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733" b="1" spc="143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方正兰亭细黑_GBK_M" panose="02010600010101010101" pitchFamily="2" charset="2"/>
                  <a:sym typeface="Arial" panose="020B0604020202020204" pitchFamily="34" charset="0"/>
                </a:rPr>
                <a:t>相关质量把控力度不够，意识松懈</a:t>
              </a:r>
              <a:endParaRPr sz="1733" b="1" spc="143" dirty="0">
                <a:solidFill>
                  <a:srgbClr val="000000"/>
                </a:solidFill>
                <a:ea typeface="+mn-ea"/>
                <a:cs typeface="方正兰亭细黑_GBK_M" panose="02010600010101010101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74" name="Shape 1889"/>
            <p:cNvSpPr/>
            <p:nvPr/>
          </p:nvSpPr>
          <p:spPr>
            <a:xfrm>
              <a:off x="683568" y="2371297"/>
              <a:ext cx="1491159" cy="25858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algn="l" defTabSz="86104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zh-CN" altLang="en-US" sz="18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论文质量把控不严</a:t>
              </a:r>
              <a:endParaRPr sz="18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5" name="Shape 1889"/>
            <p:cNvSpPr/>
            <p:nvPr/>
          </p:nvSpPr>
          <p:spPr>
            <a:xfrm>
              <a:off x="6628343" y="2637400"/>
              <a:ext cx="1686480" cy="25858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algn="l" defTabSz="86104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zh-CN" altLang="en-US" sz="18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晋升职称制度的压力</a:t>
              </a:r>
              <a:endParaRPr sz="18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Shape 1888"/>
            <p:cNvSpPr/>
            <p:nvPr/>
          </p:nvSpPr>
          <p:spPr>
            <a:xfrm>
              <a:off x="6628343" y="2975256"/>
              <a:ext cx="1924810" cy="4400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lnSpc>
                  <a:spcPct val="120000"/>
                </a:lnSpc>
                <a:spcBef>
                  <a:spcPts val="4500"/>
                </a:spcBef>
                <a:defRPr sz="2000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algn="just" defTabSz="861044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733" b="1" spc="143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方正兰亭细黑_GBK_M" panose="02010600010101010101" pitchFamily="2" charset="2"/>
                  <a:sym typeface="Arial" panose="020B0604020202020204" pitchFamily="34" charset="0"/>
                </a:rPr>
                <a:t>急于就成，工作和科研无法兼顾</a:t>
              </a:r>
              <a:endParaRPr sz="1733" b="1" spc="143" dirty="0">
                <a:solidFill>
                  <a:srgbClr val="000000"/>
                </a:solidFill>
                <a:ea typeface="+mn-ea"/>
                <a:cs typeface="方正兰亭细黑_GBK_M" panose="02010600010101010101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77" name="Shape 1889"/>
            <p:cNvSpPr/>
            <p:nvPr/>
          </p:nvSpPr>
          <p:spPr>
            <a:xfrm>
              <a:off x="755576" y="3487567"/>
              <a:ext cx="1486511" cy="25858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algn="l" defTabSz="86104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zh-CN" altLang="en-US" sz="18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学术规范意识淡薄</a:t>
              </a:r>
              <a:endParaRPr sz="18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8" name="Shape 1888"/>
            <p:cNvSpPr/>
            <p:nvPr/>
          </p:nvSpPr>
          <p:spPr>
            <a:xfrm>
              <a:off x="395536" y="3832036"/>
              <a:ext cx="2112900" cy="88004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lnSpc>
                  <a:spcPct val="120000"/>
                </a:lnSpc>
                <a:spcBef>
                  <a:spcPts val="4500"/>
                </a:spcBef>
                <a:defRPr sz="2000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algn="just" defTabSz="861044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733" b="1" spc="143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方正兰亭细黑_GBK_M" panose="02010600010101010101" pitchFamily="2" charset="2"/>
                  <a:sym typeface="Arial" panose="020B0604020202020204" pitchFamily="34" charset="0"/>
                </a:rPr>
                <a:t>对学术规范的认识和理解不够透彻，对学术规范细节重视度不够（引用规范、数据使用规范等）</a:t>
              </a:r>
              <a:endParaRPr sz="1733" b="1" spc="143" dirty="0">
                <a:solidFill>
                  <a:srgbClr val="000000"/>
                </a:solidFill>
                <a:ea typeface="+mn-ea"/>
                <a:cs typeface="方正兰亭细黑_GBK_M" panose="02010600010101010101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79" name="Shape 1888"/>
            <p:cNvSpPr/>
            <p:nvPr/>
          </p:nvSpPr>
          <p:spPr>
            <a:xfrm>
              <a:off x="6555020" y="4278610"/>
              <a:ext cx="2515664" cy="22001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lnSpc>
                  <a:spcPct val="120000"/>
                </a:lnSpc>
                <a:spcBef>
                  <a:spcPts val="4500"/>
                </a:spcBef>
                <a:defRPr sz="2000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algn="just" defTabSz="861044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733" b="1" spc="143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方正兰亭细黑_GBK_M" panose="02010600010101010101" pitchFamily="2" charset="2"/>
                  <a:sym typeface="Arial" panose="020B0604020202020204" pitchFamily="34" charset="0"/>
                </a:rPr>
                <a:t>论文代写、论文代投（第三方）</a:t>
              </a:r>
              <a:endParaRPr sz="1733" b="1" spc="143" dirty="0">
                <a:solidFill>
                  <a:srgbClr val="000000"/>
                </a:solidFill>
                <a:ea typeface="+mn-ea"/>
                <a:cs typeface="方正兰亭细黑_GBK_M" panose="02010600010101010101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80" name="Shape 1889"/>
            <p:cNvSpPr/>
            <p:nvPr/>
          </p:nvSpPr>
          <p:spPr>
            <a:xfrm>
              <a:off x="6628343" y="1251819"/>
              <a:ext cx="1689489" cy="25858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algn="l" defTabSz="86104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zh-CN" altLang="en-US" sz="18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明知故犯，侥幸心理</a:t>
              </a:r>
              <a:endParaRPr sz="18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1" name="Shape 1889"/>
            <p:cNvSpPr/>
            <p:nvPr/>
          </p:nvSpPr>
          <p:spPr>
            <a:xfrm>
              <a:off x="683568" y="1169988"/>
              <a:ext cx="1457072" cy="25858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spAutoFit/>
            </a:bodyPr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algn="l" defTabSz="86104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zh-CN" altLang="en-US" sz="18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客观失误主动撤稿</a:t>
              </a:r>
              <a:endParaRPr sz="18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07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695505" y="612808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720448" y="164641"/>
            <a:ext cx="1727784" cy="4104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学术包庇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ooter Text">
            <a:extLst>
              <a:ext uri="{FF2B5EF4-FFF2-40B4-BE49-F238E27FC236}">
                <a16:creationId xmlns:a16="http://schemas.microsoft.com/office/drawing/2014/main" id="{6AD23945-5B96-49E7-A520-1D56450BD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05" y="1358321"/>
            <a:ext cx="11496607" cy="494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来自诺奖得主的包庇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发表了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年诺贝尔生物医学奖获得者巴尔的摩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的论文。然而论文的实验是巴尔的摩最信任的合作者一手制造的骗局，可悲的是，在长达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年的调查过程中，巴尔的摩利用自己的声望公开威胁调查者，反对外界的干预。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艾滋病发现权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年，法国蒙特尼尔教授从一名同性恋患者身上提取了一种病毒，并将研究结果发表在美国的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杂志上。事隔一年，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杂志上又发表了美国盖洛研究员的文章，文章称盖洛等人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首次分离出了大量的病毒，并强调他们是独立发现的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。蒙特尼尔认为盖洛研究艾滋病病毒的血样是他寄给盖洛的，并指责盖洛剽窃他的科研成果，由此一场争夺艾滋病发现权之战拉开了序幕。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年，法美两国科学家的争论达到白热化地步，经当时美国总统里根和法国总理希拉克双边调停，达成两国共享优先发现人体艾滋病毒的权利。之后，不断有证据证实盖洛所发表的论文依据是法国送的血样，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但是盖洛的作假行为却一直受到美国政府的庇护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月，美国国立卫生院和美国科学院联合进行了为期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个月的调查，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但调查结果却秘而不宣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志不再保持沉默，宣布盖洛论文中照片显然是法国蒙特尼尔所拍的照片。在越来越多有力的证据下，盖洛最终不得不承认：他分离的文滋病病毒来自蒙特尼尔的病毒样品。至此，艾滋病病毒的发现权所属才最终有了结果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F25B0D-DD9F-48E4-8431-BF311523BEA6}"/>
              </a:ext>
            </a:extLst>
          </p:cNvPr>
          <p:cNvSpPr txBox="1"/>
          <p:nvPr/>
        </p:nvSpPr>
        <p:spPr>
          <a:xfrm>
            <a:off x="273906" y="820800"/>
            <a:ext cx="672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此外，学术包庇也助涨了学术不端行为</a:t>
            </a:r>
            <a:r>
              <a:rPr lang="en-US" altLang="zh-CN" sz="2400" i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2400" i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4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>
            <a:off x="565861" y="629604"/>
            <a:ext cx="11496607" cy="29661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784" tIns="45579" rIns="90784" bIns="45579" numCol="1" spcCol="0" rtlCol="0" fromWordArt="0" anchor="ctr" anchorCtr="0" forceAA="0" compatLnSpc="1">
            <a:noAutofit/>
          </a:bodyPr>
          <a:lstStyle/>
          <a:p>
            <a:pPr algn="ctr" defTabSz="860296" fontAlgn="base">
              <a:spcBef>
                <a:spcPct val="0"/>
              </a:spcBef>
              <a:spcAft>
                <a:spcPct val="0"/>
              </a:spcAft>
            </a:pPr>
            <a:endParaRPr lang="zh-CN" altLang="en-US" sz="1867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4" name="标题 1"/>
          <p:cNvSpPr txBox="1"/>
          <p:nvPr/>
        </p:nvSpPr>
        <p:spPr>
          <a:xfrm>
            <a:off x="581723" y="131255"/>
            <a:ext cx="3891228" cy="546111"/>
          </a:xfrm>
          <a:prstGeom prst="rect">
            <a:avLst/>
          </a:prstGeom>
        </p:spPr>
        <p:txBody>
          <a:bodyPr lIns="86161" tIns="43275" rIns="86161" bIns="43275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2533" dirty="0">
                <a:solidFill>
                  <a:srgbClr val="FFFFFF"/>
                </a:solidFill>
              </a:rPr>
              <a:t>科研行为的分类</a:t>
            </a:r>
          </a:p>
        </p:txBody>
      </p:sp>
      <p:sp>
        <p:nvSpPr>
          <p:cNvPr id="14" name="直接连接符 27650"/>
          <p:cNvSpPr/>
          <p:nvPr/>
        </p:nvSpPr>
        <p:spPr>
          <a:xfrm flipV="1">
            <a:off x="6306447" y="2843237"/>
            <a:ext cx="1204" cy="407627"/>
          </a:xfrm>
          <a:prstGeom prst="line">
            <a:avLst/>
          </a:prstGeom>
          <a:ln w="28575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6161" tIns="43275" rIns="86161" bIns="43275" anchor="t"/>
          <a:lstStyle/>
          <a:p>
            <a:pPr defTabSz="86139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5" name="直接连接符 27651"/>
          <p:cNvSpPr/>
          <p:nvPr/>
        </p:nvSpPr>
        <p:spPr>
          <a:xfrm flipV="1">
            <a:off x="4405095" y="2854976"/>
            <a:ext cx="0" cy="377821"/>
          </a:xfrm>
          <a:prstGeom prst="line">
            <a:avLst/>
          </a:prstGeom>
          <a:ln w="28575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6161" tIns="43275" rIns="86161" bIns="43275" anchor="t"/>
          <a:lstStyle/>
          <a:p>
            <a:pPr defTabSz="86139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6" name="直接连接符 27652"/>
          <p:cNvSpPr/>
          <p:nvPr/>
        </p:nvSpPr>
        <p:spPr>
          <a:xfrm flipH="1" flipV="1">
            <a:off x="4393056" y="3235205"/>
            <a:ext cx="1916101" cy="0"/>
          </a:xfrm>
          <a:prstGeom prst="line">
            <a:avLst/>
          </a:prstGeom>
          <a:ln w="28575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6161" tIns="43275" rIns="86161" bIns="43275" anchor="t"/>
          <a:lstStyle/>
          <a:p>
            <a:pPr defTabSz="86139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7" name="直接连接符 27653"/>
          <p:cNvSpPr/>
          <p:nvPr/>
        </p:nvSpPr>
        <p:spPr>
          <a:xfrm flipV="1">
            <a:off x="5379212" y="3250860"/>
            <a:ext cx="1505" cy="313096"/>
          </a:xfrm>
          <a:prstGeom prst="line">
            <a:avLst/>
          </a:prstGeom>
          <a:ln w="28575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6161" tIns="43275" rIns="86161" bIns="43275" anchor="t"/>
          <a:lstStyle/>
          <a:p>
            <a:pPr defTabSz="86139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8" name="文本框 27662"/>
          <p:cNvSpPr txBox="1"/>
          <p:nvPr/>
        </p:nvSpPr>
        <p:spPr>
          <a:xfrm>
            <a:off x="6953376" y="4837775"/>
            <a:ext cx="2557309" cy="415627"/>
          </a:xfrm>
          <a:prstGeom prst="rect">
            <a:avLst/>
          </a:prstGeom>
          <a:noFill/>
          <a:ln w="9525">
            <a:noFill/>
          </a:ln>
        </p:spPr>
        <p:txBody>
          <a:bodyPr wrap="square" lIns="86161" tIns="43275" rIns="86161" bIns="43275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最恶劣的科研行为</a:t>
            </a:r>
          </a:p>
        </p:txBody>
      </p:sp>
      <p:sp>
        <p:nvSpPr>
          <p:cNvPr id="20" name="圆角矩形 27667">
            <a:hlinkClick r:id="" action="ppaction://noaction"/>
          </p:cNvPr>
          <p:cNvSpPr/>
          <p:nvPr/>
        </p:nvSpPr>
        <p:spPr>
          <a:xfrm>
            <a:off x="4423462" y="3563999"/>
            <a:ext cx="1911585" cy="716508"/>
          </a:xfrm>
          <a:prstGeom prst="roundRect">
            <a:avLst>
              <a:gd name="adj" fmla="val 1269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6161" tIns="43275" rIns="86161" bIns="43275" anchor="t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科研不当行为</a:t>
            </a:r>
          </a:p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（QRP）</a:t>
            </a:r>
          </a:p>
        </p:txBody>
      </p:sp>
      <p:sp>
        <p:nvSpPr>
          <p:cNvPr id="21" name="圆角矩形 27670">
            <a:hlinkClick r:id="" action="ppaction://noaction"/>
          </p:cNvPr>
          <p:cNvSpPr/>
          <p:nvPr/>
        </p:nvSpPr>
        <p:spPr>
          <a:xfrm>
            <a:off x="1549803" y="3566969"/>
            <a:ext cx="2357420" cy="743603"/>
          </a:xfrm>
          <a:prstGeom prst="roundRect">
            <a:avLst>
              <a:gd name="adj" fmla="val 12699"/>
            </a:avLst>
          </a:prstGeom>
          <a:solidFill>
            <a:srgbClr val="97DA6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6161" tIns="43275" rIns="86161" bIns="43275" anchor="t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负责任的研究行为</a:t>
            </a:r>
          </a:p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（RCR）</a:t>
            </a:r>
          </a:p>
        </p:txBody>
      </p:sp>
      <p:sp>
        <p:nvSpPr>
          <p:cNvPr id="22" name="直接连接符 27676"/>
          <p:cNvSpPr/>
          <p:nvPr/>
        </p:nvSpPr>
        <p:spPr>
          <a:xfrm flipH="1" flipV="1">
            <a:off x="6953676" y="2173089"/>
            <a:ext cx="2779173" cy="603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6161" tIns="43275" rIns="86161" bIns="43275" anchor="t"/>
          <a:lstStyle/>
          <a:p>
            <a:pPr defTabSz="861398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23" name="圆角矩形 13"/>
          <p:cNvSpPr/>
          <p:nvPr/>
        </p:nvSpPr>
        <p:spPr>
          <a:xfrm>
            <a:off x="3450809" y="2381722"/>
            <a:ext cx="1893523" cy="5674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6161" tIns="43275" rIns="86161" bIns="43275" rtlCol="0" anchor="ctr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无意问题行为</a:t>
            </a:r>
          </a:p>
        </p:txBody>
      </p:sp>
      <p:sp>
        <p:nvSpPr>
          <p:cNvPr id="24" name="圆角矩形 15"/>
          <p:cNvSpPr/>
          <p:nvPr/>
        </p:nvSpPr>
        <p:spPr>
          <a:xfrm>
            <a:off x="5465951" y="2344692"/>
            <a:ext cx="1823080" cy="5464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6161" tIns="43275" rIns="86161" bIns="43275" rtlCol="0" anchor="ctr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有意问题行为</a:t>
            </a:r>
          </a:p>
        </p:txBody>
      </p:sp>
      <p:sp>
        <p:nvSpPr>
          <p:cNvPr id="25" name="圆角矩形 16"/>
          <p:cNvSpPr/>
          <p:nvPr/>
        </p:nvSpPr>
        <p:spPr>
          <a:xfrm>
            <a:off x="5816357" y="1394268"/>
            <a:ext cx="2269819" cy="49854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6161" tIns="43275" rIns="86161" bIns="43275" rtlCol="0" anchor="ctr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过程中的不端行为</a:t>
            </a:r>
          </a:p>
        </p:txBody>
      </p:sp>
      <p:sp>
        <p:nvSpPr>
          <p:cNvPr id="26" name="圆角矩形 17"/>
          <p:cNvSpPr/>
          <p:nvPr/>
        </p:nvSpPr>
        <p:spPr>
          <a:xfrm>
            <a:off x="8525688" y="1394268"/>
            <a:ext cx="2658877" cy="49854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6161" tIns="43275" rIns="86161" bIns="43275" rtlCol="0" anchor="ctr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论文本身的不端行为</a:t>
            </a:r>
          </a:p>
        </p:txBody>
      </p:sp>
      <p:sp>
        <p:nvSpPr>
          <p:cNvPr id="27" name="圆角矩形 18">
            <a:hlinkClick r:id="" action="ppaction://noaction"/>
          </p:cNvPr>
          <p:cNvSpPr/>
          <p:nvPr/>
        </p:nvSpPr>
        <p:spPr>
          <a:xfrm>
            <a:off x="7289334" y="3569979"/>
            <a:ext cx="2284871" cy="7029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6161" tIns="43275" rIns="86161" bIns="43275" rtlCol="0" anchor="ctr"/>
          <a:lstStyle/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科研不端行为</a:t>
            </a:r>
          </a:p>
          <a:p>
            <a:pPr algn="ctr" defTabSz="8613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华文细黑" panose="02010600040101010101" pitchFamily="2" charset="-122"/>
              </a:rPr>
              <a:t>（Misconduct）</a:t>
            </a:r>
          </a:p>
        </p:txBody>
      </p:sp>
      <p:cxnSp>
        <p:nvCxnSpPr>
          <p:cNvPr id="28" name="直接连接符 27"/>
          <p:cNvCxnSpPr>
            <a:stCxn id="25" idx="2"/>
          </p:cNvCxnSpPr>
          <p:nvPr/>
        </p:nvCxnSpPr>
        <p:spPr>
          <a:xfrm>
            <a:off x="6951356" y="1880468"/>
            <a:ext cx="7225" cy="289613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hape 156"/>
          <p:cNvSpPr/>
          <p:nvPr/>
        </p:nvSpPr>
        <p:spPr>
          <a:xfrm>
            <a:off x="1550022" y="4640223"/>
            <a:ext cx="7801375" cy="0"/>
          </a:xfrm>
          <a:prstGeom prst="line">
            <a:avLst/>
          </a:prstGeom>
          <a:ln w="38100" cmpd="sng">
            <a:solidFill>
              <a:srgbClr val="002060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square" lIns="0" tIns="0" rIns="0" bIns="0" anchor="t"/>
          <a:lstStyle/>
          <a:p>
            <a:pPr defTabSz="861398" eaLnBrk="0" fontAlgn="base" hangingPunct="0">
              <a:spcBef>
                <a:spcPct val="0"/>
              </a:spcBef>
              <a:spcAft>
                <a:spcPct val="0"/>
              </a:spcAft>
            </a:pPr>
            <a:endParaRPr sz="2400">
              <a:solidFill>
                <a:srgbClr val="000000"/>
              </a:solidFill>
              <a:ea typeface="宋体" panose="02010600030101010101" pitchFamily="2" charset="-122"/>
              <a:sym typeface="Gill Sans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731346" y="1892507"/>
            <a:ext cx="1807" cy="292624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7" idx="0"/>
          </p:cNvCxnSpPr>
          <p:nvPr/>
        </p:nvCxnSpPr>
        <p:spPr>
          <a:xfrm flipV="1">
            <a:off x="8431765" y="2155631"/>
            <a:ext cx="2408" cy="1402308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560941" y="4812244"/>
            <a:ext cx="2346283" cy="415627"/>
          </a:xfrm>
          <a:prstGeom prst="rect">
            <a:avLst/>
          </a:prstGeom>
          <a:noFill/>
        </p:spPr>
        <p:txBody>
          <a:bodyPr wrap="square" lIns="86161" tIns="43275" rIns="86161" bIns="43275" rtlCol="0">
            <a:spAutoFit/>
          </a:bodyPr>
          <a:lstStyle/>
          <a:p>
            <a:pPr defTabSz="86139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3" b="1" dirty="0">
                <a:solidFill>
                  <a:srgbClr val="00336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最理想的科研行为</a:t>
            </a:r>
          </a:p>
        </p:txBody>
      </p:sp>
      <p:sp>
        <p:nvSpPr>
          <p:cNvPr id="33" name="Shape 180"/>
          <p:cNvSpPr/>
          <p:nvPr/>
        </p:nvSpPr>
        <p:spPr>
          <a:xfrm>
            <a:off x="691077" y="5593062"/>
            <a:ext cx="10973679" cy="76937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8613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宋体" panose="02010600030101010101" pitchFamily="2" charset="-122"/>
              </a:rPr>
              <a:t>美国国家科学院科学工程与公共政策委员会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宋体" panose="02010600030101010101" pitchFamily="2" charset="-122"/>
              </a:rPr>
              <a:t>《负责任科学（第一卷）：确保科研过程中的诚信》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宋体" panose="02010600030101010101" pitchFamily="2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itchFamily="34" charset="-122"/>
              <a:sym typeface="宋体" panose="02010600030101010101" pitchFamily="2" charset="-122"/>
            </a:endParaRPr>
          </a:p>
          <a:p>
            <a:pPr defTabSz="8613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sz="1333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1333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宋体" panose="02010600030101010101" pitchFamily="2" charset="-122"/>
              </a:rPr>
              <a:t>注：</a:t>
            </a:r>
            <a:r>
              <a:rPr lang="zh-CN" altLang="en-US" sz="1333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Verdana" panose="020B0604030504040204" pitchFamily="34" charset="0"/>
              </a:rPr>
              <a:t>对于学术不端行为，不同学者提出了各自认为科学和准确的概念划界，类似但不尽相同。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197"/>
          <p:cNvSpPr/>
          <p:nvPr>
            <p:custDataLst>
              <p:tags r:id="rId2"/>
            </p:custDataLst>
          </p:nvPr>
        </p:nvSpPr>
        <p:spPr>
          <a:xfrm>
            <a:off x="263" y="133443"/>
            <a:ext cx="547287" cy="509024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856" tIns="45619" rIns="90856" bIns="45619" numCol="1" spcCol="0" rtlCol="0" fromWordArt="0" anchor="ctr" anchorCtr="0" forceAA="0" compatLnSpc="1">
            <a:noAutofit/>
          </a:bodyPr>
          <a:lstStyle/>
          <a:p>
            <a:pPr algn="ctr" defTabSz="861044" fontAlgn="base">
              <a:spcBef>
                <a:spcPct val="0"/>
              </a:spcBef>
              <a:spcAft>
                <a:spcPct val="0"/>
              </a:spcAft>
            </a:pPr>
            <a:endParaRPr lang="zh-CN" altLang="en-US" sz="1867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595708" y="164641"/>
            <a:ext cx="2908017" cy="4104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Clr>
                <a:srgbClr val="003366">
                  <a:lumMod val="75000"/>
                </a:srgbClr>
              </a:buClr>
            </a:pPr>
            <a:r>
              <a:rPr lang="zh-CN" altLang="en-US" sz="2667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科研行为的分类</a:t>
            </a:r>
            <a:endParaRPr lang="en-US" sz="2667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8451B1-2D58-4061-A484-0805C60424EE}"/>
              </a:ext>
            </a:extLst>
          </p:cNvPr>
          <p:cNvSpPr/>
          <p:nvPr/>
        </p:nvSpPr>
        <p:spPr>
          <a:xfrm>
            <a:off x="294553" y="148797"/>
            <a:ext cx="2683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Clr>
                <a:srgbClr val="003366">
                  <a:lumMod val="75000"/>
                </a:srgbClr>
              </a:buClr>
            </a:pPr>
            <a:r>
              <a:rPr lang="zh-CN" altLang="en-US" sz="28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科研不当行为</a:t>
            </a:r>
            <a:endParaRPr lang="en-US" altLang="zh-CN" sz="2800" b="1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261A8E-685A-4879-B6E2-542AB5FCE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804496"/>
            <a:ext cx="1075522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2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1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5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8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3747</Words>
  <Application>Microsoft Office PowerPoint</Application>
  <PresentationFormat>宽屏</PresentationFormat>
  <Paragraphs>385</Paragraphs>
  <Slides>32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Gill Sans</vt:lpstr>
      <vt:lpstr>ITC Avant Garde Std Bk</vt:lpstr>
      <vt:lpstr>Microsoft JhengHei Light</vt:lpstr>
      <vt:lpstr>Microsoft JhengHei UI</vt:lpstr>
      <vt:lpstr>黑体</vt:lpstr>
      <vt:lpstr>宋体</vt:lpstr>
      <vt:lpstr>微软雅黑</vt:lpstr>
      <vt:lpstr>造字工房悦黑体验版细体</vt:lpstr>
      <vt:lpstr>Arial</vt:lpstr>
      <vt:lpstr>Arial Black</vt:lpstr>
      <vt:lpstr>Calibri</vt:lpstr>
      <vt:lpstr>Calibri Light</vt:lpstr>
      <vt:lpstr>Source Sans Pro</vt:lpstr>
      <vt:lpstr>Times New Roman</vt:lpstr>
      <vt:lpstr>Wingdings</vt:lpstr>
      <vt:lpstr>1_Office Theme</vt:lpstr>
      <vt:lpstr>Office Theme</vt:lpstr>
      <vt:lpstr>2_Office Theme</vt:lpstr>
      <vt:lpstr>35_Office 主题</vt:lpstr>
      <vt:lpstr>38_Office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95</dc:creator>
  <cp:lastModifiedBy>ZHONG Renxin</cp:lastModifiedBy>
  <cp:revision>40</cp:revision>
  <dcterms:created xsi:type="dcterms:W3CDTF">2019-09-18T05:13:39Z</dcterms:created>
  <dcterms:modified xsi:type="dcterms:W3CDTF">2020-05-15T06:14:42Z</dcterms:modified>
</cp:coreProperties>
</file>